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75" r:id="rId11"/>
    <p:sldId id="272" r:id="rId12"/>
    <p:sldId id="276" r:id="rId13"/>
    <p:sldId id="268" r:id="rId14"/>
    <p:sldId id="269" r:id="rId15"/>
    <p:sldId id="266" r:id="rId16"/>
    <p:sldId id="267" r:id="rId17"/>
    <p:sldId id="270" r:id="rId18"/>
    <p:sldId id="271" r:id="rId19"/>
    <p:sldId id="273" r:id="rId20"/>
    <p:sldId id="274"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24"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72817-3B4B-414B-8688-C9C4ED8A755C}" type="datetimeFigureOut">
              <a:rPr lang="ru-RU" smtClean="0"/>
              <a:t>15.06.2020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B2497-4A09-4B20-BE99-6FDBA5C6CD26}" type="slidenum">
              <a:rPr lang="ru-RU" smtClean="0"/>
              <a:t>‹#›</a:t>
            </a:fld>
            <a:endParaRPr lang="ru-RU"/>
          </a:p>
        </p:txBody>
      </p:sp>
    </p:spTree>
    <p:extLst>
      <p:ext uri="{BB962C8B-B14F-4D97-AF65-F5344CB8AC3E}">
        <p14:creationId xmlns:p14="http://schemas.microsoft.com/office/powerpoint/2010/main" val="2010233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results of successful digital readout test conducted with</a:t>
            </a:r>
            <a:r>
              <a:rPr lang="en-US" baseline="0" dirty="0" smtClean="0"/>
              <a:t> prototype at CERN on cosmic in October 2019 are presented. The full scale (192 channels) VME unit based on FPGA/ARTIX7 chip was commissioned and has demonstrated expected performance: two planes of the prototype (# 17, 18) have wire hits in right position and equal drift time spectra measured with different techniques (small difference in spectrum (c) is due to the peculiarity of F1 chip in “latch” mode).</a:t>
            </a:r>
            <a:endParaRPr lang="ru-RU" dirty="0"/>
          </a:p>
        </p:txBody>
      </p:sp>
      <p:sp>
        <p:nvSpPr>
          <p:cNvPr id="4" name="Номер слайда 3"/>
          <p:cNvSpPr>
            <a:spLocks noGrp="1"/>
          </p:cNvSpPr>
          <p:nvPr>
            <p:ph type="sldNum" sz="quarter" idx="10"/>
          </p:nvPr>
        </p:nvSpPr>
        <p:spPr/>
        <p:txBody>
          <a:bodyPr/>
          <a:lstStyle/>
          <a:p>
            <a:fld id="{C3954709-65A3-4527-A991-0A763500253D}" type="slidenum">
              <a:rPr lang="ru-RU" smtClean="0"/>
              <a:t>11</a:t>
            </a:fld>
            <a:endParaRPr lang="ru-RU"/>
          </a:p>
        </p:txBody>
      </p:sp>
    </p:spTree>
    <p:extLst>
      <p:ext uri="{BB962C8B-B14F-4D97-AF65-F5344CB8AC3E}">
        <p14:creationId xmlns:p14="http://schemas.microsoft.com/office/powerpoint/2010/main" val="195627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buNone/>
            </a:pPr>
            <a:endParaRPr lang="en-US" noProof="0" dirty="0"/>
          </a:p>
        </p:txBody>
      </p:sp>
      <p:sp>
        <p:nvSpPr>
          <p:cNvPr id="4" name="Номер слайда 3"/>
          <p:cNvSpPr>
            <a:spLocks noGrp="1"/>
          </p:cNvSpPr>
          <p:nvPr>
            <p:ph type="sldNum" sz="quarter" idx="10"/>
          </p:nvPr>
        </p:nvSpPr>
        <p:spPr/>
        <p:txBody>
          <a:bodyPr/>
          <a:lstStyle/>
          <a:p>
            <a:fld id="{0442449C-D0A9-6144-BA27-E520364CC5D3}" type="slidenum">
              <a:rPr lang="ru-RU" smtClean="0"/>
              <a:t>13</a:t>
            </a:fld>
            <a:endParaRPr lang="ru-RU"/>
          </a:p>
        </p:txBody>
      </p:sp>
    </p:spTree>
    <p:extLst>
      <p:ext uri="{BB962C8B-B14F-4D97-AF65-F5344CB8AC3E}">
        <p14:creationId xmlns:p14="http://schemas.microsoft.com/office/powerpoint/2010/main" val="321856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As an illustration, Figs. show the normalized distributions of events containing muons (green line) and </a:t>
            </a:r>
            <a:r>
              <a:rPr lang="en-US" dirty="0" err="1" smtClean="0"/>
              <a:t>pions</a:t>
            </a:r>
            <a:r>
              <a:rPr lang="en-US" dirty="0" smtClean="0"/>
              <a:t> (black triangles) as a function of the last number of triggered (fired) layer in the prototype in data and MC, respectively. Distributions in data and MC have a similar shape, although they are a bit different in numerical terms. The experimental data permit us to make a preliminary rough estimate of the pion-to-muon separation at very low (~0.5</a:t>
            </a:r>
            <a:r>
              <a:rPr lang="en-US" baseline="0" dirty="0" smtClean="0"/>
              <a:t> </a:t>
            </a:r>
            <a:r>
              <a:rPr lang="en-US" dirty="0" smtClean="0"/>
              <a:t>GeV/c) momentum. </a:t>
            </a:r>
          </a:p>
          <a:p>
            <a:r>
              <a:rPr lang="en-US" dirty="0" smtClean="0"/>
              <a:t>So, the overlap of the </a:t>
            </a:r>
            <a:r>
              <a:rPr lang="en-US" dirty="0" err="1" smtClean="0"/>
              <a:t>pionic</a:t>
            </a:r>
            <a:r>
              <a:rPr lang="en-US" dirty="0" smtClean="0"/>
              <a:t> and </a:t>
            </a:r>
            <a:r>
              <a:rPr lang="en-US" dirty="0" err="1" smtClean="0"/>
              <a:t>muonic</a:t>
            </a:r>
            <a:r>
              <a:rPr lang="en-US" dirty="0" smtClean="0"/>
              <a:t> spectra after the layer # 7 of the Range System (to keep efficiency for muon registration</a:t>
            </a:r>
            <a:r>
              <a:rPr lang="en-US" baseline="0" dirty="0" smtClean="0"/>
              <a:t> ~</a:t>
            </a:r>
            <a:r>
              <a:rPr lang="en-US" dirty="0" smtClean="0"/>
              <a:t>90%) gives us ~20% of pion contamination. Whereas for the MC model we have contamination of </a:t>
            </a:r>
            <a:r>
              <a:rPr lang="en-US" dirty="0" err="1" smtClean="0"/>
              <a:t>pions</a:t>
            </a:r>
            <a:r>
              <a:rPr lang="en-US" dirty="0" smtClean="0"/>
              <a:t> 27% at 99% for muon detection efficiency. We assume now that the observed difference is caused by the secondary muons present in the beam due to  pion-to-muon decay, and </a:t>
            </a:r>
            <a:r>
              <a:rPr lang="en-US" u="sng" dirty="0" smtClean="0">
                <a:solidFill>
                  <a:srgbClr val="0070C0"/>
                </a:solidFill>
              </a:rPr>
              <a:t>we plan to improve the result </a:t>
            </a:r>
            <a:r>
              <a:rPr lang="en-US" dirty="0" smtClean="0"/>
              <a:t>by discriminating them in further runs by direct measurement of incoming momenta at the final focus of the beam. </a:t>
            </a:r>
          </a:p>
        </p:txBody>
      </p:sp>
      <p:sp>
        <p:nvSpPr>
          <p:cNvPr id="4" name="Номер слайда 3"/>
          <p:cNvSpPr>
            <a:spLocks noGrp="1"/>
          </p:cNvSpPr>
          <p:nvPr>
            <p:ph type="sldNum" sz="quarter" idx="10"/>
          </p:nvPr>
        </p:nvSpPr>
        <p:spPr/>
        <p:txBody>
          <a:bodyPr/>
          <a:lstStyle/>
          <a:p>
            <a:fld id="{409720A7-7EBD-F04C-AE94-3D5ABEA13036}" type="slidenum">
              <a:rPr lang="ru-RU" smtClean="0"/>
              <a:t>14</a:t>
            </a:fld>
            <a:endParaRPr lang="ru-RU"/>
          </a:p>
        </p:txBody>
      </p:sp>
    </p:spTree>
    <p:extLst>
      <p:ext uri="{BB962C8B-B14F-4D97-AF65-F5344CB8AC3E}">
        <p14:creationId xmlns:p14="http://schemas.microsoft.com/office/powerpoint/2010/main" val="1551514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noProof="0" dirty="0" smtClean="0"/>
              <a:t>Now I’d like to present</a:t>
            </a:r>
            <a:r>
              <a:rPr lang="en-US" baseline="0" noProof="0" dirty="0" smtClean="0"/>
              <a:t> a few preliminary results from the CERN test beam runs.</a:t>
            </a:r>
          </a:p>
          <a:p>
            <a:r>
              <a:rPr lang="en-US" baseline="0" noProof="0" dirty="0" smtClean="0"/>
              <a:t>First of all here and on the next few slides you can see the examples of real events for different momentum.</a:t>
            </a:r>
          </a:p>
          <a:p>
            <a:r>
              <a:rPr lang="en-US" baseline="0" noProof="0" dirty="0" smtClean="0"/>
              <a:t>Proton is shown on the left plot and mu on the right.</a:t>
            </a:r>
          </a:p>
          <a:p>
            <a:r>
              <a:rPr lang="en-US" baseline="0" noProof="0" dirty="0" smtClean="0"/>
              <a:t>It’s obvious that low energy proton (momentum 1 </a:t>
            </a:r>
            <a:r>
              <a:rPr lang="en-US" baseline="0" noProof="0" dirty="0" err="1" smtClean="0"/>
              <a:t>GeV</a:t>
            </a:r>
            <a:r>
              <a:rPr lang="en-US" baseline="0" noProof="0" dirty="0" smtClean="0"/>
              <a:t>/c) stops at the first layers of prototype</a:t>
            </a:r>
          </a:p>
          <a:p>
            <a:r>
              <a:rPr lang="en-US" baseline="0" noProof="0" dirty="0" smtClean="0"/>
              <a:t>while the </a:t>
            </a:r>
            <a:r>
              <a:rPr lang="en-US" baseline="0" noProof="0" dirty="0" err="1" smtClean="0"/>
              <a:t>muon</a:t>
            </a:r>
            <a:r>
              <a:rPr lang="en-US" baseline="0" noProof="0" dirty="0" smtClean="0"/>
              <a:t> looks like a needle. </a:t>
            </a:r>
            <a:endParaRPr lang="en-US" noProof="0" dirty="0"/>
          </a:p>
        </p:txBody>
      </p:sp>
      <p:sp>
        <p:nvSpPr>
          <p:cNvPr id="4" name="Номер слайда 3"/>
          <p:cNvSpPr>
            <a:spLocks noGrp="1"/>
          </p:cNvSpPr>
          <p:nvPr>
            <p:ph type="sldNum" sz="quarter" idx="10"/>
          </p:nvPr>
        </p:nvSpPr>
        <p:spPr/>
        <p:txBody>
          <a:bodyPr/>
          <a:lstStyle/>
          <a:p>
            <a:fld id="{FA889135-B790-4A91-AD81-BC54A281D072}" type="slidenum">
              <a:rPr lang="ru-RU" smtClean="0"/>
              <a:t>15</a:t>
            </a:fld>
            <a:endParaRPr lang="ru-RU"/>
          </a:p>
        </p:txBody>
      </p:sp>
    </p:spTree>
    <p:extLst>
      <p:ext uri="{BB962C8B-B14F-4D97-AF65-F5344CB8AC3E}">
        <p14:creationId xmlns:p14="http://schemas.microsoft.com/office/powerpoint/2010/main" val="758938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noProof="0" dirty="0" smtClean="0"/>
              <a:t>For 5 </a:t>
            </a:r>
            <a:r>
              <a:rPr lang="en-US" noProof="0" dirty="0" err="1" smtClean="0"/>
              <a:t>GeV</a:t>
            </a:r>
            <a:r>
              <a:rPr lang="en-US" noProof="0" dirty="0" smtClean="0"/>
              <a:t>/c momentum</a:t>
            </a:r>
            <a:r>
              <a:rPr lang="en-US" baseline="0" noProof="0" dirty="0" smtClean="0"/>
              <a:t> proton gives a </a:t>
            </a:r>
            <a:r>
              <a:rPr lang="en-US" baseline="0" noProof="0" dirty="0" err="1" smtClean="0"/>
              <a:t>hadronic</a:t>
            </a:r>
            <a:r>
              <a:rPr lang="en-US" baseline="0" noProof="0" dirty="0" smtClean="0"/>
              <a:t> shower </a:t>
            </a:r>
          </a:p>
          <a:p>
            <a:r>
              <a:rPr lang="en-US" baseline="0" noProof="0" dirty="0" smtClean="0"/>
              <a:t>while </a:t>
            </a:r>
            <a:r>
              <a:rPr lang="en-US" baseline="0" noProof="0" dirty="0" err="1" smtClean="0"/>
              <a:t>muon</a:t>
            </a:r>
            <a:r>
              <a:rPr lang="en-US" baseline="0" noProof="0" dirty="0" smtClean="0"/>
              <a:t> still looks like a needle.</a:t>
            </a:r>
          </a:p>
          <a:p>
            <a:endParaRPr lang="en-US" noProof="0" dirty="0"/>
          </a:p>
        </p:txBody>
      </p:sp>
      <p:sp>
        <p:nvSpPr>
          <p:cNvPr id="4" name="Номер слайда 3"/>
          <p:cNvSpPr>
            <a:spLocks noGrp="1"/>
          </p:cNvSpPr>
          <p:nvPr>
            <p:ph type="sldNum" sz="quarter" idx="10"/>
          </p:nvPr>
        </p:nvSpPr>
        <p:spPr/>
        <p:txBody>
          <a:bodyPr/>
          <a:lstStyle/>
          <a:p>
            <a:fld id="{FA889135-B790-4A91-AD81-BC54A281D072}" type="slidenum">
              <a:rPr lang="ru-RU" smtClean="0"/>
              <a:t>16</a:t>
            </a:fld>
            <a:endParaRPr lang="ru-RU"/>
          </a:p>
        </p:txBody>
      </p:sp>
    </p:spTree>
    <p:extLst>
      <p:ext uri="{BB962C8B-B14F-4D97-AF65-F5344CB8AC3E}">
        <p14:creationId xmlns:p14="http://schemas.microsoft.com/office/powerpoint/2010/main" val="403500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noProof="0" dirty="0" smtClean="0"/>
              <a:t>Let’s talk about results of </a:t>
            </a:r>
            <a:r>
              <a:rPr lang="en-US" noProof="0" dirty="0" err="1" smtClean="0"/>
              <a:t>calorimetry</a:t>
            </a:r>
            <a:r>
              <a:rPr lang="en-US" noProof="0" dirty="0" smtClean="0"/>
              <a:t>.</a:t>
            </a:r>
          </a:p>
          <a:p>
            <a:endParaRPr lang="en-US" noProof="0" dirty="0" smtClean="0"/>
          </a:p>
          <a:p>
            <a:r>
              <a:rPr lang="en-US" noProof="0" dirty="0" smtClean="0"/>
              <a:t>Left</a:t>
            </a:r>
            <a:r>
              <a:rPr lang="en-US" baseline="0" noProof="0" dirty="0" smtClean="0"/>
              <a:t> plot shows the distribution of total number of hits deposited in PANDA FRS Structure as a function of kinetic energy protons.</a:t>
            </a:r>
          </a:p>
          <a:p>
            <a:r>
              <a:rPr lang="en-US" baseline="0" noProof="0" dirty="0" smtClean="0"/>
              <a:t>Right plot shows the energy resolution in PANDA FRS Structure.</a:t>
            </a:r>
          </a:p>
          <a:p>
            <a:r>
              <a:rPr lang="en-US" baseline="0" noProof="0" dirty="0" smtClean="0"/>
              <a:t>I’d like to point that  PANDA FRS Structure has 60mm of Fe sampling and corresponds ~ 5 Nil</a:t>
            </a:r>
          </a:p>
          <a:p>
            <a:endParaRPr lang="en-US" baseline="0" noProof="0" dirty="0" smtClean="0"/>
          </a:p>
          <a:p>
            <a:r>
              <a:rPr lang="en-US" baseline="0" noProof="0" dirty="0" smtClean="0"/>
              <a:t>From the left plot we can say that for every 1 </a:t>
            </a:r>
            <a:r>
              <a:rPr lang="en-US" baseline="0" noProof="0" dirty="0" err="1" smtClean="0"/>
              <a:t>GeV</a:t>
            </a:r>
            <a:r>
              <a:rPr lang="en-US" baseline="0" noProof="0" dirty="0" smtClean="0"/>
              <a:t> we have 3.3 additional hits in detector.</a:t>
            </a:r>
          </a:p>
          <a:p>
            <a:endParaRPr lang="en-US" baseline="0" noProof="0" dirty="0" smtClean="0"/>
          </a:p>
          <a:p>
            <a:endParaRPr lang="en-US" noProof="0" dirty="0"/>
          </a:p>
        </p:txBody>
      </p:sp>
      <p:sp>
        <p:nvSpPr>
          <p:cNvPr id="4" name="Номер слайда 3"/>
          <p:cNvSpPr>
            <a:spLocks noGrp="1"/>
          </p:cNvSpPr>
          <p:nvPr>
            <p:ph type="sldNum" sz="quarter" idx="10"/>
          </p:nvPr>
        </p:nvSpPr>
        <p:spPr/>
        <p:txBody>
          <a:bodyPr/>
          <a:lstStyle/>
          <a:p>
            <a:fld id="{FA889135-B790-4A91-AD81-BC54A281D072}" type="slidenum">
              <a:rPr lang="ru-RU" smtClean="0"/>
              <a:t>17</a:t>
            </a:fld>
            <a:endParaRPr lang="ru-RU"/>
          </a:p>
        </p:txBody>
      </p:sp>
    </p:spTree>
    <p:extLst>
      <p:ext uri="{BB962C8B-B14F-4D97-AF65-F5344CB8AC3E}">
        <p14:creationId xmlns:p14="http://schemas.microsoft.com/office/powerpoint/2010/main" val="217233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noProof="0" dirty="0" smtClean="0"/>
              <a:t>One more interesting results concerning the measurement</a:t>
            </a:r>
            <a:r>
              <a:rPr lang="en-US" baseline="0" noProof="0" dirty="0" smtClean="0"/>
              <a:t> of total number of hits for antiprotons.</a:t>
            </a:r>
          </a:p>
          <a:p>
            <a:r>
              <a:rPr lang="en-US" baseline="0" noProof="0" dirty="0" smtClean="0"/>
              <a:t>We estimate the total number of hits for p and </a:t>
            </a:r>
            <a:r>
              <a:rPr lang="en-US" baseline="0" noProof="0" dirty="0" err="1" smtClean="0"/>
              <a:t>pbar</a:t>
            </a:r>
            <a:r>
              <a:rPr lang="en-US" baseline="0" noProof="0" dirty="0" smtClean="0"/>
              <a:t> in FRS Structure and kinetic energy 3.1 </a:t>
            </a:r>
            <a:r>
              <a:rPr lang="en-US" baseline="0" noProof="0" dirty="0" err="1" smtClean="0"/>
              <a:t>GeV</a:t>
            </a:r>
            <a:endParaRPr lang="en-US" baseline="0" noProof="0" dirty="0" smtClean="0"/>
          </a:p>
          <a:p>
            <a:r>
              <a:rPr lang="en-US" baseline="0" noProof="0" dirty="0" smtClean="0"/>
              <a:t>Left plot shows the number of events as a function of total number of hits for p and </a:t>
            </a:r>
            <a:r>
              <a:rPr lang="en-US" baseline="0" noProof="0" dirty="0" err="1" smtClean="0"/>
              <a:t>pbar</a:t>
            </a:r>
            <a:r>
              <a:rPr lang="en-US" baseline="0" noProof="0" dirty="0" smtClean="0"/>
              <a:t>.</a:t>
            </a:r>
          </a:p>
          <a:p>
            <a:r>
              <a:rPr lang="en-US" baseline="0" noProof="0" dirty="0" smtClean="0"/>
              <a:t>Right plot shows the </a:t>
            </a:r>
            <a:r>
              <a:rPr lang="en-US" baseline="0" noProof="0" dirty="0" err="1" smtClean="0"/>
              <a:t>calorimetry</a:t>
            </a:r>
            <a:r>
              <a:rPr lang="en-US" baseline="0" noProof="0" dirty="0" smtClean="0"/>
              <a:t> for protons (the same plot as in page 15) and point for antiprotons.</a:t>
            </a:r>
          </a:p>
          <a:p>
            <a:r>
              <a:rPr lang="en-US" baseline="0" noProof="0" dirty="0" smtClean="0"/>
              <a:t>You can see that for </a:t>
            </a:r>
            <a:r>
              <a:rPr lang="en-US" baseline="0" noProof="0" dirty="0" err="1" smtClean="0"/>
              <a:t>pbar</a:t>
            </a:r>
            <a:r>
              <a:rPr lang="en-US" baseline="0" noProof="0" dirty="0" smtClean="0"/>
              <a:t> we have more hits due to </a:t>
            </a:r>
            <a:r>
              <a:rPr lang="en-US" baseline="0" noProof="0" dirty="0" err="1" smtClean="0"/>
              <a:t>ppbar</a:t>
            </a:r>
            <a:r>
              <a:rPr lang="en-US" baseline="0" noProof="0" dirty="0" smtClean="0"/>
              <a:t> annihilation and the different </a:t>
            </a:r>
          </a:p>
          <a:p>
            <a:r>
              <a:rPr lang="en-US" baseline="0" noProof="0" dirty="0" smtClean="0"/>
              <a:t>Between number of hits for p and </a:t>
            </a:r>
            <a:r>
              <a:rPr lang="en-US" baseline="0" noProof="0" dirty="0" err="1" smtClean="0"/>
              <a:t>pbar</a:t>
            </a:r>
            <a:r>
              <a:rPr lang="en-US" baseline="0" noProof="0" dirty="0" smtClean="0"/>
              <a:t> the same energy corresponds to deposit of protons with energy 2 </a:t>
            </a:r>
            <a:r>
              <a:rPr lang="en-US" baseline="0" noProof="0" dirty="0" err="1" smtClean="0"/>
              <a:t>GeV</a:t>
            </a:r>
            <a:r>
              <a:rPr lang="en-US" baseline="0" noProof="0" dirty="0" smtClean="0"/>
              <a:t> </a:t>
            </a:r>
          </a:p>
          <a:p>
            <a:endParaRPr lang="en-US" baseline="0" noProof="0" dirty="0" smtClean="0"/>
          </a:p>
          <a:p>
            <a:r>
              <a:rPr lang="en-US" sz="1200" kern="1200" dirty="0" smtClean="0">
                <a:solidFill>
                  <a:schemeClr val="tx1"/>
                </a:solidFill>
                <a:latin typeface="+mn-lt"/>
                <a:ea typeface="+mn-ea"/>
                <a:cs typeface="+mn-cs"/>
              </a:rPr>
              <a:t>Two additional measurements were recently made for antiprotons which will allow to estimate the calibration line. Work in progress.</a:t>
            </a:r>
            <a:endParaRPr lang="en-US" noProof="0" dirty="0"/>
          </a:p>
        </p:txBody>
      </p:sp>
      <p:sp>
        <p:nvSpPr>
          <p:cNvPr id="4" name="Номер слайда 3"/>
          <p:cNvSpPr>
            <a:spLocks noGrp="1"/>
          </p:cNvSpPr>
          <p:nvPr>
            <p:ph type="sldNum" sz="quarter" idx="10"/>
          </p:nvPr>
        </p:nvSpPr>
        <p:spPr/>
        <p:txBody>
          <a:bodyPr/>
          <a:lstStyle/>
          <a:p>
            <a:fld id="{FA889135-B790-4A91-AD81-BC54A281D072}" type="slidenum">
              <a:rPr lang="ru-RU" smtClean="0"/>
              <a:t>18</a:t>
            </a:fld>
            <a:endParaRPr lang="ru-RU"/>
          </a:p>
        </p:txBody>
      </p:sp>
    </p:spTree>
    <p:extLst>
      <p:ext uri="{BB962C8B-B14F-4D97-AF65-F5344CB8AC3E}">
        <p14:creationId xmlns:p14="http://schemas.microsoft.com/office/powerpoint/2010/main" val="1369738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SPD/NICA Muon (Range) System Prototype will consist</a:t>
            </a:r>
            <a:r>
              <a:rPr lang="en-US" baseline="0" dirty="0" smtClean="0"/>
              <a:t> of absorber structure (1.5 ton, comprising 17 Fe plates: </a:t>
            </a:r>
            <a:r>
              <a:rPr lang="en-US" sz="1200" b="0" i="0" u="none" strike="noStrike" kern="1200" baseline="0" dirty="0" smtClean="0">
                <a:solidFill>
                  <a:schemeClr val="tx1"/>
                </a:solidFill>
                <a:latin typeface="+mn-lt"/>
                <a:ea typeface="+mn-ea"/>
                <a:cs typeface="+mn-cs"/>
              </a:rPr>
              <a:t>60mm+15 layers x 30 mm+60 mm, about 3</a:t>
            </a:r>
            <a:r>
              <a:rPr lang="el-GR" sz="1200" b="0" i="0" u="none" strike="noStrike" kern="1200" baseline="0" dirty="0" smtClean="0">
                <a:solidFill>
                  <a:schemeClr val="tx1"/>
                </a:solidFill>
                <a:latin typeface="+mn-lt"/>
                <a:ea typeface="+mn-ea"/>
                <a:cs typeface="+mn-cs"/>
              </a:rPr>
              <a:t>λ</a:t>
            </a:r>
            <a:r>
              <a:rPr lang="en-US" sz="1200" b="0" i="0" u="none" strike="noStrike" kern="1200" baseline="0" dirty="0" smtClean="0">
                <a:solidFill>
                  <a:schemeClr val="tx1"/>
                </a:solidFill>
                <a:latin typeface="+mn-lt"/>
                <a:ea typeface="+mn-ea"/>
                <a:cs typeface="+mn-cs"/>
              </a:rPr>
              <a:t> of total thickness), 120 MDT detectors (8 wires each) with aperture ~ 0.5 x 0.5 m^2 and ~ 1300 readout channels (wires and strips).</a:t>
            </a:r>
            <a:endParaRPr lang="ru-RU" dirty="0"/>
          </a:p>
        </p:txBody>
      </p:sp>
      <p:sp>
        <p:nvSpPr>
          <p:cNvPr id="4" name="Номер слайда 3"/>
          <p:cNvSpPr>
            <a:spLocks noGrp="1"/>
          </p:cNvSpPr>
          <p:nvPr>
            <p:ph type="sldNum" sz="quarter" idx="10"/>
          </p:nvPr>
        </p:nvSpPr>
        <p:spPr/>
        <p:txBody>
          <a:bodyPr/>
          <a:lstStyle/>
          <a:p>
            <a:fld id="{3AFCEE3B-6725-4FBC-ADE1-DD00984F3305}" type="slidenum">
              <a:rPr lang="ru-RU" smtClean="0"/>
              <a:t>19</a:t>
            </a:fld>
            <a:endParaRPr lang="ru-RU"/>
          </a:p>
        </p:txBody>
      </p:sp>
    </p:spTree>
    <p:extLst>
      <p:ext uri="{BB962C8B-B14F-4D97-AF65-F5344CB8AC3E}">
        <p14:creationId xmlns:p14="http://schemas.microsoft.com/office/powerpoint/2010/main" val="4047923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9B2ED60-4D55-495D-BE63-77E4ECBF9ABF}" type="datetimeFigureOut">
              <a:rPr lang="ru-RU" smtClean="0"/>
              <a:t>15.06.2020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89EA65-E91B-4B9E-8E59-9F37699BC2A4}" type="slidenum">
              <a:rPr lang="ru-RU" smtClean="0"/>
              <a:t>‹#›</a:t>
            </a:fld>
            <a:endParaRPr lang="ru-RU"/>
          </a:p>
        </p:txBody>
      </p:sp>
    </p:spTree>
    <p:extLst>
      <p:ext uri="{BB962C8B-B14F-4D97-AF65-F5344CB8AC3E}">
        <p14:creationId xmlns:p14="http://schemas.microsoft.com/office/powerpoint/2010/main" val="156459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9B2ED60-4D55-495D-BE63-77E4ECBF9ABF}" type="datetimeFigureOut">
              <a:rPr lang="ru-RU" smtClean="0"/>
              <a:t>15.06.2020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89EA65-E91B-4B9E-8E59-9F37699BC2A4}" type="slidenum">
              <a:rPr lang="ru-RU" smtClean="0"/>
              <a:t>‹#›</a:t>
            </a:fld>
            <a:endParaRPr lang="ru-RU"/>
          </a:p>
        </p:txBody>
      </p:sp>
    </p:spTree>
    <p:extLst>
      <p:ext uri="{BB962C8B-B14F-4D97-AF65-F5344CB8AC3E}">
        <p14:creationId xmlns:p14="http://schemas.microsoft.com/office/powerpoint/2010/main" val="297432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9B2ED60-4D55-495D-BE63-77E4ECBF9ABF}" type="datetimeFigureOut">
              <a:rPr lang="ru-RU" smtClean="0"/>
              <a:t>15.06.2020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89EA65-E91B-4B9E-8E59-9F37699BC2A4}" type="slidenum">
              <a:rPr lang="ru-RU" smtClean="0"/>
              <a:t>‹#›</a:t>
            </a:fld>
            <a:endParaRPr lang="ru-RU"/>
          </a:p>
        </p:txBody>
      </p:sp>
    </p:spTree>
    <p:extLst>
      <p:ext uri="{BB962C8B-B14F-4D97-AF65-F5344CB8AC3E}">
        <p14:creationId xmlns:p14="http://schemas.microsoft.com/office/powerpoint/2010/main" val="831426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9B2ED60-4D55-495D-BE63-77E4ECBF9ABF}" type="datetimeFigureOut">
              <a:rPr lang="ru-RU" smtClean="0"/>
              <a:t>15.06.2020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89EA65-E91B-4B9E-8E59-9F37699BC2A4}" type="slidenum">
              <a:rPr lang="ru-RU" smtClean="0"/>
              <a:t>‹#›</a:t>
            </a:fld>
            <a:endParaRPr lang="ru-RU"/>
          </a:p>
        </p:txBody>
      </p:sp>
    </p:spTree>
    <p:extLst>
      <p:ext uri="{BB962C8B-B14F-4D97-AF65-F5344CB8AC3E}">
        <p14:creationId xmlns:p14="http://schemas.microsoft.com/office/powerpoint/2010/main" val="355068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9B2ED60-4D55-495D-BE63-77E4ECBF9ABF}" type="datetimeFigureOut">
              <a:rPr lang="ru-RU" smtClean="0"/>
              <a:t>15.06.2020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89EA65-E91B-4B9E-8E59-9F37699BC2A4}" type="slidenum">
              <a:rPr lang="ru-RU" smtClean="0"/>
              <a:t>‹#›</a:t>
            </a:fld>
            <a:endParaRPr lang="ru-RU"/>
          </a:p>
        </p:txBody>
      </p:sp>
    </p:spTree>
    <p:extLst>
      <p:ext uri="{BB962C8B-B14F-4D97-AF65-F5344CB8AC3E}">
        <p14:creationId xmlns:p14="http://schemas.microsoft.com/office/powerpoint/2010/main" val="184860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9B2ED60-4D55-495D-BE63-77E4ECBF9ABF}" type="datetimeFigureOut">
              <a:rPr lang="ru-RU" smtClean="0"/>
              <a:t>15.06.2020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89EA65-E91B-4B9E-8E59-9F37699BC2A4}" type="slidenum">
              <a:rPr lang="ru-RU" smtClean="0"/>
              <a:t>‹#›</a:t>
            </a:fld>
            <a:endParaRPr lang="ru-RU"/>
          </a:p>
        </p:txBody>
      </p:sp>
    </p:spTree>
    <p:extLst>
      <p:ext uri="{BB962C8B-B14F-4D97-AF65-F5344CB8AC3E}">
        <p14:creationId xmlns:p14="http://schemas.microsoft.com/office/powerpoint/2010/main" val="2647013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9B2ED60-4D55-495D-BE63-77E4ECBF9ABF}" type="datetimeFigureOut">
              <a:rPr lang="ru-RU" smtClean="0"/>
              <a:t>15.06.2020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E89EA65-E91B-4B9E-8E59-9F37699BC2A4}" type="slidenum">
              <a:rPr lang="ru-RU" smtClean="0"/>
              <a:t>‹#›</a:t>
            </a:fld>
            <a:endParaRPr lang="ru-RU"/>
          </a:p>
        </p:txBody>
      </p:sp>
    </p:spTree>
    <p:extLst>
      <p:ext uri="{BB962C8B-B14F-4D97-AF65-F5344CB8AC3E}">
        <p14:creationId xmlns:p14="http://schemas.microsoft.com/office/powerpoint/2010/main" val="1736670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9B2ED60-4D55-495D-BE63-77E4ECBF9ABF}" type="datetimeFigureOut">
              <a:rPr lang="ru-RU" smtClean="0"/>
              <a:t>15.06.2020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E89EA65-E91B-4B9E-8E59-9F37699BC2A4}" type="slidenum">
              <a:rPr lang="ru-RU" smtClean="0"/>
              <a:t>‹#›</a:t>
            </a:fld>
            <a:endParaRPr lang="ru-RU"/>
          </a:p>
        </p:txBody>
      </p:sp>
    </p:spTree>
    <p:extLst>
      <p:ext uri="{BB962C8B-B14F-4D97-AF65-F5344CB8AC3E}">
        <p14:creationId xmlns:p14="http://schemas.microsoft.com/office/powerpoint/2010/main" val="1707282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9B2ED60-4D55-495D-BE63-77E4ECBF9ABF}" type="datetimeFigureOut">
              <a:rPr lang="ru-RU" smtClean="0"/>
              <a:t>15.06.2020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E89EA65-E91B-4B9E-8E59-9F37699BC2A4}" type="slidenum">
              <a:rPr lang="ru-RU" smtClean="0"/>
              <a:t>‹#›</a:t>
            </a:fld>
            <a:endParaRPr lang="ru-RU"/>
          </a:p>
        </p:txBody>
      </p:sp>
    </p:spTree>
    <p:extLst>
      <p:ext uri="{BB962C8B-B14F-4D97-AF65-F5344CB8AC3E}">
        <p14:creationId xmlns:p14="http://schemas.microsoft.com/office/powerpoint/2010/main" val="2431988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9B2ED60-4D55-495D-BE63-77E4ECBF9ABF}" type="datetimeFigureOut">
              <a:rPr lang="ru-RU" smtClean="0"/>
              <a:t>15.06.2020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89EA65-E91B-4B9E-8E59-9F37699BC2A4}" type="slidenum">
              <a:rPr lang="ru-RU" smtClean="0"/>
              <a:t>‹#›</a:t>
            </a:fld>
            <a:endParaRPr lang="ru-RU"/>
          </a:p>
        </p:txBody>
      </p:sp>
    </p:spTree>
    <p:extLst>
      <p:ext uri="{BB962C8B-B14F-4D97-AF65-F5344CB8AC3E}">
        <p14:creationId xmlns:p14="http://schemas.microsoft.com/office/powerpoint/2010/main" val="162619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9B2ED60-4D55-495D-BE63-77E4ECBF9ABF}" type="datetimeFigureOut">
              <a:rPr lang="ru-RU" smtClean="0"/>
              <a:t>15.06.2020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89EA65-E91B-4B9E-8E59-9F37699BC2A4}" type="slidenum">
              <a:rPr lang="ru-RU" smtClean="0"/>
              <a:t>‹#›</a:t>
            </a:fld>
            <a:endParaRPr lang="ru-RU"/>
          </a:p>
        </p:txBody>
      </p:sp>
    </p:spTree>
    <p:extLst>
      <p:ext uri="{BB962C8B-B14F-4D97-AF65-F5344CB8AC3E}">
        <p14:creationId xmlns:p14="http://schemas.microsoft.com/office/powerpoint/2010/main" val="4038547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2ED60-4D55-495D-BE63-77E4ECBF9ABF}" type="datetimeFigureOut">
              <a:rPr lang="ru-RU" smtClean="0"/>
              <a:t>15.06.2020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9EA65-E91B-4B9E-8E59-9F37699BC2A4}" type="slidenum">
              <a:rPr lang="ru-RU" smtClean="0"/>
              <a:t>‹#›</a:t>
            </a:fld>
            <a:endParaRPr lang="ru-RU"/>
          </a:p>
        </p:txBody>
      </p:sp>
    </p:spTree>
    <p:extLst>
      <p:ext uri="{BB962C8B-B14F-4D97-AF65-F5344CB8AC3E}">
        <p14:creationId xmlns:p14="http://schemas.microsoft.com/office/powerpoint/2010/main" val="3221028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2428876" y="2022469"/>
            <a:ext cx="7120889" cy="4426401"/>
          </a:xfrm>
          <a:prstGeom prst="rect">
            <a:avLst/>
          </a:prstGeom>
        </p:spPr>
      </p:pic>
      <p:sp>
        <p:nvSpPr>
          <p:cNvPr id="6" name="Прямоугольник 5"/>
          <p:cNvSpPr/>
          <p:nvPr/>
        </p:nvSpPr>
        <p:spPr>
          <a:xfrm>
            <a:off x="7166610" y="3972779"/>
            <a:ext cx="1468755" cy="314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B050"/>
                </a:solidFill>
              </a:rPr>
              <a:t>November, 2020</a:t>
            </a:r>
            <a:endParaRPr lang="ru-RU" sz="1400" b="1" dirty="0">
              <a:solidFill>
                <a:srgbClr val="00B050"/>
              </a:solidFill>
            </a:endParaRPr>
          </a:p>
        </p:txBody>
      </p:sp>
      <p:sp>
        <p:nvSpPr>
          <p:cNvPr id="7" name="Овал 6"/>
          <p:cNvSpPr/>
          <p:nvPr/>
        </p:nvSpPr>
        <p:spPr>
          <a:xfrm>
            <a:off x="7000875" y="3972779"/>
            <a:ext cx="1714500" cy="41348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1440180" y="474345"/>
            <a:ext cx="9338310" cy="1137285"/>
          </a:xfrm>
          <a:prstGeom prst="roundRect">
            <a:avLst/>
          </a:prstGeom>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Алексеев Г.Д.</a:t>
            </a:r>
          </a:p>
          <a:p>
            <a:pPr algn="ctr"/>
            <a:r>
              <a:rPr lang="ru-RU" dirty="0" smtClean="0"/>
              <a:t>(от имен</a:t>
            </a:r>
            <a:r>
              <a:rPr lang="ru-RU" dirty="0"/>
              <a:t>и</a:t>
            </a:r>
            <a:r>
              <a:rPr lang="ru-RU" dirty="0" smtClean="0"/>
              <a:t> мюонной группы)</a:t>
            </a:r>
            <a:r>
              <a:rPr lang="en-US" dirty="0" smtClean="0"/>
              <a:t> </a:t>
            </a:r>
          </a:p>
          <a:p>
            <a:pPr algn="ctr"/>
            <a:r>
              <a:rPr lang="ru-RU" sz="2400" b="1" dirty="0" smtClean="0"/>
              <a:t>Предполагаемые изменения в текст будущего </a:t>
            </a:r>
            <a:r>
              <a:rPr lang="en-US" sz="2400" b="1" dirty="0" smtClean="0"/>
              <a:t>NICA/SPD/CDR</a:t>
            </a:r>
            <a:endParaRPr lang="ru-RU" sz="2400" b="1" dirty="0"/>
          </a:p>
        </p:txBody>
      </p:sp>
    </p:spTree>
    <p:extLst>
      <p:ext uri="{BB962C8B-B14F-4D97-AF65-F5344CB8AC3E}">
        <p14:creationId xmlns:p14="http://schemas.microsoft.com/office/powerpoint/2010/main" val="2476536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en-US" sz="2800" b="1" u="sng" dirty="0">
                <a:solidFill>
                  <a:srgbClr val="0070C0"/>
                </a:solidFill>
              </a:rPr>
              <a:t>‘No ageing’ MDT tests for ‘open geometry’ </a:t>
            </a:r>
            <a:br>
              <a:rPr lang="en-US" sz="2800" b="1" u="sng" dirty="0">
                <a:solidFill>
                  <a:srgbClr val="0070C0"/>
                </a:solidFill>
              </a:rPr>
            </a:br>
            <a:r>
              <a:rPr lang="en-US" sz="2400" b="1" u="sng" dirty="0">
                <a:solidFill>
                  <a:srgbClr val="0070C0"/>
                </a:solidFill>
              </a:rPr>
              <a:t>(for strip readout)</a:t>
            </a:r>
            <a:endParaRPr lang="ru-RU" sz="2400" b="1" u="sng" dirty="0">
              <a:solidFill>
                <a:srgbClr val="0070C0"/>
              </a:solidFill>
            </a:endParaRPr>
          </a:p>
        </p:txBody>
      </p:sp>
      <p:pic>
        <p:nvPicPr>
          <p:cNvPr id="6" name="Объект 5"/>
          <p:cNvPicPr>
            <a:picLocks noGrp="1" noChangeAspect="1"/>
          </p:cNvPicPr>
          <p:nvPr>
            <p:ph sz="half" idx="1"/>
          </p:nvPr>
        </p:nvPicPr>
        <p:blipFill>
          <a:blip r:embed="rId2"/>
          <a:stretch>
            <a:fillRect/>
          </a:stretch>
        </p:blipFill>
        <p:spPr>
          <a:xfrm>
            <a:off x="1972082" y="2060848"/>
            <a:ext cx="4038600" cy="2599050"/>
          </a:xfrm>
          <a:prstGeom prst="rect">
            <a:avLst/>
          </a:prstGeom>
        </p:spPr>
      </p:pic>
      <p:pic>
        <p:nvPicPr>
          <p:cNvPr id="7" name="Объект 6"/>
          <p:cNvPicPr>
            <a:picLocks noGrp="1" noChangeAspect="1"/>
          </p:cNvPicPr>
          <p:nvPr>
            <p:ph sz="half" idx="2"/>
          </p:nvPr>
        </p:nvPicPr>
        <p:blipFill>
          <a:blip r:embed="rId3"/>
          <a:stretch>
            <a:fillRect/>
          </a:stretch>
        </p:blipFill>
        <p:spPr>
          <a:xfrm>
            <a:off x="6312024" y="2059703"/>
            <a:ext cx="4038600" cy="2422085"/>
          </a:xfrm>
          <a:prstGeom prst="rect">
            <a:avLst/>
          </a:prstGeom>
        </p:spPr>
      </p:pic>
      <p:sp>
        <p:nvSpPr>
          <p:cNvPr id="8" name="Прямоугольник 7"/>
          <p:cNvSpPr/>
          <p:nvPr/>
        </p:nvSpPr>
        <p:spPr>
          <a:xfrm>
            <a:off x="1981200" y="4869160"/>
            <a:ext cx="8435280" cy="1800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Provided rather small rates inside a volume of the Muon System (typically few Hz/cm</a:t>
            </a:r>
            <a:r>
              <a:rPr lang="en-US" baseline="30000" dirty="0">
                <a:solidFill>
                  <a:schemeClr val="tx1"/>
                </a:solidFill>
              </a:rPr>
              <a:t>2</a:t>
            </a:r>
            <a:r>
              <a:rPr lang="en-US" dirty="0">
                <a:solidFill>
                  <a:schemeClr val="tx1"/>
                </a:solidFill>
              </a:rPr>
              <a:t> - thanks to the screening effect of electromagnetic calorimeters and steel absorber plates of range system itself) and average charge per single pulse (~5pC at normal/working operational voltage 2200 V) </a:t>
            </a:r>
            <a:r>
              <a:rPr lang="en-US" b="1" dirty="0">
                <a:solidFill>
                  <a:schemeClr val="tx1"/>
                </a:solidFill>
              </a:rPr>
              <a:t>we may estimate the life time for the most of apparatus as practically infinite: (1C/cm</a:t>
            </a:r>
            <a:r>
              <a:rPr lang="en-US" b="1" baseline="30000" dirty="0">
                <a:solidFill>
                  <a:schemeClr val="tx1"/>
                </a:solidFill>
              </a:rPr>
              <a:t>2</a:t>
            </a:r>
            <a:r>
              <a:rPr lang="en-US" b="1" dirty="0">
                <a:solidFill>
                  <a:schemeClr val="tx1"/>
                </a:solidFill>
              </a:rPr>
              <a:t>) / (10Hz/cm</a:t>
            </a:r>
            <a:r>
              <a:rPr lang="en-US" b="1" baseline="30000" dirty="0">
                <a:solidFill>
                  <a:schemeClr val="tx1"/>
                </a:solidFill>
              </a:rPr>
              <a:t>2</a:t>
            </a:r>
            <a:r>
              <a:rPr lang="en-US" b="1" dirty="0">
                <a:solidFill>
                  <a:schemeClr val="tx1"/>
                </a:solidFill>
              </a:rPr>
              <a:t>×5pC) = 2×10</a:t>
            </a:r>
            <a:r>
              <a:rPr lang="en-US" b="1" baseline="30000" dirty="0">
                <a:solidFill>
                  <a:schemeClr val="tx1"/>
                </a:solidFill>
              </a:rPr>
              <a:t>10 </a:t>
            </a:r>
            <a:r>
              <a:rPr lang="en-US" b="1" dirty="0">
                <a:solidFill>
                  <a:schemeClr val="tx1"/>
                </a:solidFill>
              </a:rPr>
              <a:t>sec (more or about 6×10</a:t>
            </a:r>
            <a:r>
              <a:rPr lang="en-US" b="1" baseline="30000" dirty="0">
                <a:solidFill>
                  <a:schemeClr val="tx1"/>
                </a:solidFill>
              </a:rPr>
              <a:t>2 </a:t>
            </a:r>
            <a:r>
              <a:rPr lang="en-US" b="1" dirty="0">
                <a:solidFill>
                  <a:schemeClr val="tx1"/>
                </a:solidFill>
              </a:rPr>
              <a:t>years; even without accounting for duty factor of PANDA operation) !</a:t>
            </a:r>
            <a:endParaRPr lang="ru-RU" sz="800" b="1" dirty="0">
              <a:solidFill>
                <a:schemeClr val="tx1"/>
              </a:solidFill>
            </a:endParaRPr>
          </a:p>
        </p:txBody>
      </p:sp>
    </p:spTree>
    <p:extLst>
      <p:ext uri="{BB962C8B-B14F-4D97-AF65-F5344CB8AC3E}">
        <p14:creationId xmlns:p14="http://schemas.microsoft.com/office/powerpoint/2010/main" val="3867445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C7FE41-37AA-47DE-8334-F3E703C90014}"/>
              </a:ext>
            </a:extLst>
          </p:cNvPr>
          <p:cNvSpPr>
            <a:spLocks noGrp="1"/>
          </p:cNvSpPr>
          <p:nvPr>
            <p:ph type="ctrTitle"/>
          </p:nvPr>
        </p:nvSpPr>
        <p:spPr>
          <a:xfrm>
            <a:off x="2259969" y="116633"/>
            <a:ext cx="7542123" cy="933099"/>
          </a:xfrm>
        </p:spPr>
        <p:txBody>
          <a:bodyPr>
            <a:noAutofit/>
          </a:bodyPr>
          <a:lstStyle/>
          <a:p>
            <a:r>
              <a:rPr lang="en-US" sz="2400" b="1" u="sng" dirty="0" smtClean="0">
                <a:solidFill>
                  <a:srgbClr val="0070C0"/>
                </a:solidFill>
              </a:rPr>
              <a:t>FPGA </a:t>
            </a:r>
            <a:r>
              <a:rPr lang="en-US" sz="2400" b="1" u="sng" dirty="0">
                <a:solidFill>
                  <a:srgbClr val="0070C0"/>
                </a:solidFill>
              </a:rPr>
              <a:t>digital readout test</a:t>
            </a:r>
            <a:br>
              <a:rPr lang="en-US" sz="2400" b="1" u="sng" dirty="0">
                <a:solidFill>
                  <a:srgbClr val="0070C0"/>
                </a:solidFill>
              </a:rPr>
            </a:br>
            <a:r>
              <a:rPr lang="en-US" sz="1400" b="1" u="sng" dirty="0">
                <a:solidFill>
                  <a:srgbClr val="0070C0"/>
                </a:solidFill>
              </a:rPr>
              <a:t>(a) - prototype’s wires R/O, (b) - VME/FPGA R/O unit, (</a:t>
            </a:r>
            <a:r>
              <a:rPr lang="en-US" sz="1400" b="1" u="sng" dirty="0" err="1">
                <a:solidFill>
                  <a:srgbClr val="0070C0"/>
                </a:solidFill>
              </a:rPr>
              <a:t>c,d</a:t>
            </a:r>
            <a:r>
              <a:rPr lang="en-US" sz="1400" b="1" u="sng" dirty="0">
                <a:solidFill>
                  <a:srgbClr val="0070C0"/>
                </a:solidFill>
              </a:rPr>
              <a:t>) – comparison of time spectra (ASIC vs FPGA)</a:t>
            </a:r>
            <a:endParaRPr lang="ru-RU" sz="1400" b="1" u="sng" dirty="0">
              <a:solidFill>
                <a:srgbClr val="0070C0"/>
              </a:solidFill>
            </a:endParaRPr>
          </a:p>
        </p:txBody>
      </p:sp>
      <p:pic>
        <p:nvPicPr>
          <p:cNvPr id="12" name="Рисунок 11">
            <a:extLst>
              <a:ext uri="{FF2B5EF4-FFF2-40B4-BE49-F238E27FC236}">
                <a16:creationId xmlns:a16="http://schemas.microsoft.com/office/drawing/2014/main" id="{0E0ACC5A-6E18-4418-A780-0005FA137A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4990" y="1619941"/>
            <a:ext cx="3129833" cy="2127545"/>
          </a:xfrm>
          <a:prstGeom prst="rect">
            <a:avLst/>
          </a:prstGeom>
        </p:spPr>
      </p:pic>
      <p:pic>
        <p:nvPicPr>
          <p:cNvPr id="18" name="Рисунок 17">
            <a:extLst>
              <a:ext uri="{FF2B5EF4-FFF2-40B4-BE49-F238E27FC236}">
                <a16:creationId xmlns:a16="http://schemas.microsoft.com/office/drawing/2014/main" id="{293AC89A-04E0-42FD-9BC3-013638DD21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1843" y="1656273"/>
            <a:ext cx="2595377" cy="2278430"/>
          </a:xfrm>
          <a:prstGeom prst="rect">
            <a:avLst/>
          </a:prstGeom>
        </p:spPr>
      </p:pic>
      <p:sp>
        <p:nvSpPr>
          <p:cNvPr id="19" name="Заголовок 1">
            <a:extLst>
              <a:ext uri="{FF2B5EF4-FFF2-40B4-BE49-F238E27FC236}">
                <a16:creationId xmlns:a16="http://schemas.microsoft.com/office/drawing/2014/main" id="{B17C9E77-340A-4DDB-A683-DA9ACDC5773E}"/>
              </a:ext>
            </a:extLst>
          </p:cNvPr>
          <p:cNvSpPr txBox="1">
            <a:spLocks/>
          </p:cNvSpPr>
          <p:nvPr/>
        </p:nvSpPr>
        <p:spPr>
          <a:xfrm>
            <a:off x="2590292" y="1391884"/>
            <a:ext cx="2629949" cy="228056"/>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t>Typical cosmic events</a:t>
            </a:r>
          </a:p>
        </p:txBody>
      </p:sp>
      <p:pic>
        <p:nvPicPr>
          <p:cNvPr id="4" name="Рисунок 3">
            <a:extLst>
              <a:ext uri="{FF2B5EF4-FFF2-40B4-BE49-F238E27FC236}">
                <a16:creationId xmlns:a16="http://schemas.microsoft.com/office/drawing/2014/main" id="{D251A472-4D21-43C7-AD6D-39FEB367DD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6103" y="4103000"/>
            <a:ext cx="2387006" cy="1790255"/>
          </a:xfrm>
          <a:prstGeom prst="rect">
            <a:avLst/>
          </a:prstGeom>
        </p:spPr>
      </p:pic>
      <p:pic>
        <p:nvPicPr>
          <p:cNvPr id="21" name="Рисунок 20">
            <a:extLst>
              <a:ext uri="{FF2B5EF4-FFF2-40B4-BE49-F238E27FC236}">
                <a16:creationId xmlns:a16="http://schemas.microsoft.com/office/drawing/2014/main" id="{3B762A7C-44EC-48EF-95F0-D8A9F20FF7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9968" y="1656273"/>
            <a:ext cx="1645298" cy="2278464"/>
          </a:xfrm>
          <a:prstGeom prst="rect">
            <a:avLst/>
          </a:prstGeom>
        </p:spPr>
      </p:pic>
      <p:sp>
        <p:nvSpPr>
          <p:cNvPr id="5" name="Прямоугольник: скругленные углы 4">
            <a:extLst>
              <a:ext uri="{FF2B5EF4-FFF2-40B4-BE49-F238E27FC236}">
                <a16:creationId xmlns:a16="http://schemas.microsoft.com/office/drawing/2014/main" id="{3A3B7343-B036-48D7-99AB-90E568035EFD}"/>
              </a:ext>
            </a:extLst>
          </p:cNvPr>
          <p:cNvSpPr/>
          <p:nvPr/>
        </p:nvSpPr>
        <p:spPr>
          <a:xfrm>
            <a:off x="4070484" y="4079796"/>
            <a:ext cx="2133601" cy="719073"/>
          </a:xfrm>
          <a:prstGeom prst="round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VME/6U FPGA unit (192 R/O channels) based on ARTIX7 chip</a:t>
            </a:r>
          </a:p>
          <a:p>
            <a:pPr algn="ctr"/>
            <a:endParaRPr lang="en-US" sz="900" b="1" dirty="0">
              <a:solidFill>
                <a:schemeClr val="tx1"/>
              </a:solidFill>
            </a:endParaRPr>
          </a:p>
          <a:p>
            <a:pPr algn="ctr"/>
            <a:r>
              <a:rPr lang="en-US" sz="900" b="1" dirty="0">
                <a:solidFill>
                  <a:schemeClr val="tx1"/>
                </a:solidFill>
              </a:rPr>
              <a:t>DAQ interface card</a:t>
            </a:r>
          </a:p>
          <a:p>
            <a:pPr algn="ctr"/>
            <a:endParaRPr lang="ru-RU" sz="900" b="1" dirty="0">
              <a:solidFill>
                <a:schemeClr val="tx1"/>
              </a:solidFill>
            </a:endParaRPr>
          </a:p>
        </p:txBody>
      </p:sp>
      <p:sp>
        <p:nvSpPr>
          <p:cNvPr id="6" name="Прямоугольник: скругленные углы 5">
            <a:extLst>
              <a:ext uri="{FF2B5EF4-FFF2-40B4-BE49-F238E27FC236}">
                <a16:creationId xmlns:a16="http://schemas.microsoft.com/office/drawing/2014/main" id="{B6D2F046-59FC-479C-AD9B-748433DD4618}"/>
              </a:ext>
            </a:extLst>
          </p:cNvPr>
          <p:cNvSpPr/>
          <p:nvPr/>
        </p:nvSpPr>
        <p:spPr>
          <a:xfrm>
            <a:off x="5996838" y="1737015"/>
            <a:ext cx="348545" cy="242455"/>
          </a:xfrm>
          <a:prstGeom prst="roundRect">
            <a:avLst/>
          </a:prstGeom>
          <a:solidFill>
            <a:schemeClr val="accent6">
              <a:lumMod val="40000"/>
              <a:lumOff val="6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a</a:t>
            </a:r>
            <a:endParaRPr lang="ru-RU" sz="1500" dirty="0">
              <a:solidFill>
                <a:schemeClr val="tx1"/>
              </a:solidFill>
            </a:endParaRPr>
          </a:p>
        </p:txBody>
      </p:sp>
      <p:sp>
        <p:nvSpPr>
          <p:cNvPr id="16" name="Прямоугольник: скругленные углы 15">
            <a:extLst>
              <a:ext uri="{FF2B5EF4-FFF2-40B4-BE49-F238E27FC236}">
                <a16:creationId xmlns:a16="http://schemas.microsoft.com/office/drawing/2014/main" id="{87CF0BA7-316F-4F5C-BA85-6567C348D863}"/>
              </a:ext>
            </a:extLst>
          </p:cNvPr>
          <p:cNvSpPr/>
          <p:nvPr/>
        </p:nvSpPr>
        <p:spPr>
          <a:xfrm>
            <a:off x="9985952" y="1737015"/>
            <a:ext cx="348545" cy="242455"/>
          </a:xfrm>
          <a:prstGeom prst="roundRect">
            <a:avLst/>
          </a:prstGeom>
          <a:solidFill>
            <a:schemeClr val="accent6">
              <a:lumMod val="40000"/>
              <a:lumOff val="6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c</a:t>
            </a:r>
            <a:endParaRPr lang="ru-RU" sz="1500" dirty="0">
              <a:solidFill>
                <a:schemeClr val="tx1"/>
              </a:solidFill>
            </a:endParaRPr>
          </a:p>
        </p:txBody>
      </p:sp>
      <p:sp>
        <p:nvSpPr>
          <p:cNvPr id="17" name="Прямоугольник: скругленные углы 16">
            <a:extLst>
              <a:ext uri="{FF2B5EF4-FFF2-40B4-BE49-F238E27FC236}">
                <a16:creationId xmlns:a16="http://schemas.microsoft.com/office/drawing/2014/main" id="{1D6DC4DB-6A15-4B95-97D3-2A776E9D1C0C}"/>
              </a:ext>
            </a:extLst>
          </p:cNvPr>
          <p:cNvSpPr/>
          <p:nvPr/>
        </p:nvSpPr>
        <p:spPr>
          <a:xfrm>
            <a:off x="5996838" y="5165635"/>
            <a:ext cx="348545" cy="242455"/>
          </a:xfrm>
          <a:prstGeom prst="roundRect">
            <a:avLst/>
          </a:prstGeom>
          <a:solidFill>
            <a:schemeClr val="accent6">
              <a:lumMod val="40000"/>
              <a:lumOff val="6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b</a:t>
            </a:r>
            <a:endParaRPr lang="ru-RU" sz="1500" dirty="0">
              <a:solidFill>
                <a:schemeClr val="tx1"/>
              </a:solidFill>
            </a:endParaRPr>
          </a:p>
        </p:txBody>
      </p:sp>
      <p:pic>
        <p:nvPicPr>
          <p:cNvPr id="22" name="Рисунок 21">
            <a:extLst>
              <a:ext uri="{FF2B5EF4-FFF2-40B4-BE49-F238E27FC236}">
                <a16:creationId xmlns:a16="http://schemas.microsoft.com/office/drawing/2014/main" id="{15792952-A847-4043-93CF-A9A55735C6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6986" y="3860670"/>
            <a:ext cx="3814073" cy="2592666"/>
          </a:xfrm>
          <a:prstGeom prst="rect">
            <a:avLst/>
          </a:prstGeom>
        </p:spPr>
      </p:pic>
      <p:sp>
        <p:nvSpPr>
          <p:cNvPr id="20" name="Прямоугольник: скругленные углы 19">
            <a:extLst>
              <a:ext uri="{FF2B5EF4-FFF2-40B4-BE49-F238E27FC236}">
                <a16:creationId xmlns:a16="http://schemas.microsoft.com/office/drawing/2014/main" id="{EE2E52B9-A4C0-4222-8C17-FC66A50CD894}"/>
              </a:ext>
            </a:extLst>
          </p:cNvPr>
          <p:cNvSpPr/>
          <p:nvPr/>
        </p:nvSpPr>
        <p:spPr>
          <a:xfrm>
            <a:off x="9983780" y="3958569"/>
            <a:ext cx="348545" cy="242455"/>
          </a:xfrm>
          <a:prstGeom prst="roundRect">
            <a:avLst/>
          </a:prstGeom>
          <a:solidFill>
            <a:schemeClr val="accent6">
              <a:lumMod val="40000"/>
              <a:lumOff val="6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d</a:t>
            </a:r>
            <a:endParaRPr lang="ru-RU" sz="1500" dirty="0">
              <a:solidFill>
                <a:schemeClr val="tx1"/>
              </a:solidFill>
            </a:endParaRPr>
          </a:p>
        </p:txBody>
      </p:sp>
      <p:cxnSp>
        <p:nvCxnSpPr>
          <p:cNvPr id="7" name="Прямая со стрелкой 6"/>
          <p:cNvCxnSpPr/>
          <p:nvPr/>
        </p:nvCxnSpPr>
        <p:spPr>
          <a:xfrm flipH="1">
            <a:off x="3771004" y="4286250"/>
            <a:ext cx="762448" cy="61722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H="1">
            <a:off x="4485043" y="4665457"/>
            <a:ext cx="648067" cy="62125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Скругленный прямоугольник 9"/>
          <p:cNvSpPr/>
          <p:nvPr/>
        </p:nvSpPr>
        <p:spPr>
          <a:xfrm>
            <a:off x="8418308" y="1656273"/>
            <a:ext cx="1383785" cy="20196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F1/ASIC TDC</a:t>
            </a:r>
            <a:endParaRPr lang="ru-RU" sz="1350" dirty="0">
              <a:solidFill>
                <a:schemeClr val="tx1"/>
              </a:solidFill>
            </a:endParaRPr>
          </a:p>
        </p:txBody>
      </p:sp>
      <p:sp>
        <p:nvSpPr>
          <p:cNvPr id="13" name="Скругленный прямоугольник 12"/>
          <p:cNvSpPr/>
          <p:nvPr/>
        </p:nvSpPr>
        <p:spPr>
          <a:xfrm>
            <a:off x="8418308" y="3934702"/>
            <a:ext cx="1181997" cy="21437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FPGA TDC</a:t>
            </a:r>
            <a:endParaRPr lang="ru-RU" sz="1350" dirty="0">
              <a:solidFill>
                <a:schemeClr val="tx1"/>
              </a:solidFill>
            </a:endParaRPr>
          </a:p>
        </p:txBody>
      </p:sp>
      <p:sp>
        <p:nvSpPr>
          <p:cNvPr id="14" name="Скругленный прямоугольник 13"/>
          <p:cNvSpPr/>
          <p:nvPr/>
        </p:nvSpPr>
        <p:spPr>
          <a:xfrm>
            <a:off x="8579672" y="4370967"/>
            <a:ext cx="1332752" cy="29449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200 MHz clock</a:t>
            </a:r>
            <a:endParaRPr lang="ru-RU" sz="1350" dirty="0">
              <a:solidFill>
                <a:schemeClr val="tx1"/>
              </a:solidFill>
            </a:endParaRPr>
          </a:p>
        </p:txBody>
      </p:sp>
    </p:spTree>
    <p:extLst>
      <p:ext uri="{BB962C8B-B14F-4D97-AF65-F5344CB8AC3E}">
        <p14:creationId xmlns:p14="http://schemas.microsoft.com/office/powerpoint/2010/main" val="1466689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72008"/>
            <a:ext cx="8229600" cy="1700808"/>
          </a:xfrm>
        </p:spPr>
        <p:txBody>
          <a:bodyPr>
            <a:normAutofit/>
          </a:bodyPr>
          <a:lstStyle/>
          <a:p>
            <a:pPr algn="ctr"/>
            <a:r>
              <a:rPr lang="en-US" sz="3100" b="1" u="sng" dirty="0">
                <a:solidFill>
                  <a:srgbClr val="0070C0"/>
                </a:solidFill>
                <a:latin typeface="+mn-lt"/>
              </a:rPr>
              <a:t>RSP in vertical (cosmic test) position </a:t>
            </a:r>
            <a:r>
              <a:rPr lang="en-US" dirty="0" smtClean="0">
                <a:latin typeface="+mn-lt"/>
              </a:rPr>
              <a:t/>
            </a:r>
            <a:br>
              <a:rPr lang="en-US" dirty="0" smtClean="0">
                <a:latin typeface="+mn-lt"/>
              </a:rPr>
            </a:br>
            <a:r>
              <a:rPr lang="en-US" sz="2700" dirty="0">
                <a:solidFill>
                  <a:srgbClr val="0070C0"/>
                </a:solidFill>
                <a:latin typeface="+mn-lt"/>
              </a:rPr>
              <a:t>‘bottom side’ (for RSP position on beam) is pictured</a:t>
            </a:r>
            <a:br>
              <a:rPr lang="en-US" sz="2700" dirty="0">
                <a:solidFill>
                  <a:srgbClr val="0070C0"/>
                </a:solidFill>
                <a:latin typeface="+mn-lt"/>
              </a:rPr>
            </a:br>
            <a:r>
              <a:rPr lang="en-US" sz="2700" b="1" dirty="0" smtClean="0">
                <a:solidFill>
                  <a:srgbClr val="0070C0"/>
                </a:solidFill>
                <a:latin typeface="+mn-lt"/>
              </a:rPr>
              <a:t>(any structure </a:t>
            </a:r>
            <a:r>
              <a:rPr lang="en-US" sz="2700" b="1" dirty="0">
                <a:solidFill>
                  <a:srgbClr val="0070C0"/>
                </a:solidFill>
                <a:latin typeface="+mn-lt"/>
              </a:rPr>
              <a:t>in 1 prototype</a:t>
            </a:r>
            <a:r>
              <a:rPr lang="en-US" sz="2700" b="1" dirty="0">
                <a:solidFill>
                  <a:srgbClr val="0070C0"/>
                </a:solidFill>
                <a:latin typeface="+mn-lt"/>
              </a:rPr>
              <a:t>)</a:t>
            </a:r>
            <a:endParaRPr lang="ru-RU" sz="2700" b="1" dirty="0">
              <a:solidFill>
                <a:srgbClr val="0070C0"/>
              </a:solidFill>
              <a:latin typeface="+mn-lt"/>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9656" y="1903116"/>
            <a:ext cx="6606514" cy="4954885"/>
          </a:xfrm>
          <a:prstGeom prst="rect">
            <a:avLst/>
          </a:prstGeom>
        </p:spPr>
      </p:pic>
      <p:sp>
        <p:nvSpPr>
          <p:cNvPr id="4" name="Правая фигурная скобка 3"/>
          <p:cNvSpPr/>
          <p:nvPr/>
        </p:nvSpPr>
        <p:spPr>
          <a:xfrm>
            <a:off x="7464152" y="2636912"/>
            <a:ext cx="371472" cy="2016224"/>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sp>
        <p:nvSpPr>
          <p:cNvPr id="5" name="Правая фигурная скобка 4"/>
          <p:cNvSpPr/>
          <p:nvPr/>
        </p:nvSpPr>
        <p:spPr>
          <a:xfrm>
            <a:off x="7649888" y="4509120"/>
            <a:ext cx="606352" cy="1872208"/>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sp>
        <p:nvSpPr>
          <p:cNvPr id="6" name="Прямоугольник 5"/>
          <p:cNvSpPr/>
          <p:nvPr/>
        </p:nvSpPr>
        <p:spPr>
          <a:xfrm>
            <a:off x="7953064" y="3356992"/>
            <a:ext cx="2319400" cy="64807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a:t>Barrel structure</a:t>
            </a:r>
            <a:endParaRPr lang="ru-RU" sz="2400" dirty="0"/>
          </a:p>
        </p:txBody>
      </p:sp>
      <p:sp>
        <p:nvSpPr>
          <p:cNvPr id="7" name="Правая фигурная скобка 6"/>
          <p:cNvSpPr/>
          <p:nvPr/>
        </p:nvSpPr>
        <p:spPr>
          <a:xfrm>
            <a:off x="7835624" y="5445224"/>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ямоугольник 7"/>
          <p:cNvSpPr/>
          <p:nvPr/>
        </p:nvSpPr>
        <p:spPr>
          <a:xfrm>
            <a:off x="8256240" y="5157192"/>
            <a:ext cx="2411760" cy="576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t>EC &amp; MF structure</a:t>
            </a:r>
            <a:endParaRPr lang="ru-RU" sz="2000" b="1" dirty="0"/>
          </a:p>
        </p:txBody>
      </p:sp>
      <p:sp>
        <p:nvSpPr>
          <p:cNvPr id="9" name="Левая фигурная скобка 8"/>
          <p:cNvSpPr/>
          <p:nvPr/>
        </p:nvSpPr>
        <p:spPr>
          <a:xfrm>
            <a:off x="3705672" y="2420888"/>
            <a:ext cx="432048" cy="396044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sp>
        <p:nvSpPr>
          <p:cNvPr id="10" name="Прямоугольник 9"/>
          <p:cNvSpPr/>
          <p:nvPr/>
        </p:nvSpPr>
        <p:spPr>
          <a:xfrm>
            <a:off x="2818334" y="4257093"/>
            <a:ext cx="88733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207568" y="4005064"/>
            <a:ext cx="1498104" cy="50405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t>FRS in total</a:t>
            </a:r>
            <a:endParaRPr lang="ru-RU" sz="2000" b="1" dirty="0"/>
          </a:p>
        </p:txBody>
      </p:sp>
      <p:sp>
        <p:nvSpPr>
          <p:cNvPr id="12" name="Прямоугольник 11"/>
          <p:cNvSpPr/>
          <p:nvPr/>
        </p:nvSpPr>
        <p:spPr>
          <a:xfrm>
            <a:off x="7392144" y="1903116"/>
            <a:ext cx="3168352" cy="603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Screened MDT detecting planes</a:t>
            </a:r>
            <a:endParaRPr lang="ru-RU" b="1" dirty="0"/>
          </a:p>
        </p:txBody>
      </p:sp>
      <p:cxnSp>
        <p:nvCxnSpPr>
          <p:cNvPr id="14" name="Прямая со стрелкой 13"/>
          <p:cNvCxnSpPr/>
          <p:nvPr/>
        </p:nvCxnSpPr>
        <p:spPr>
          <a:xfrm flipH="1">
            <a:off x="6096000" y="2506614"/>
            <a:ext cx="1296144" cy="562346"/>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6384032" y="2506614"/>
            <a:ext cx="1008112" cy="850378"/>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6816080" y="2506614"/>
            <a:ext cx="576064" cy="113841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974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descr="Screen Shot 2017-08-31 at 01.35.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971" y="4177573"/>
            <a:ext cx="3222540" cy="2661427"/>
          </a:xfrm>
          <a:prstGeom prst="rect">
            <a:avLst/>
          </a:prstGeom>
        </p:spPr>
      </p:pic>
      <p:pic>
        <p:nvPicPr>
          <p:cNvPr id="3" name="Изображение 2" descr="Screen Shot 2017-08-31 at 01.39.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3627" y="4169870"/>
            <a:ext cx="3211253" cy="2688130"/>
          </a:xfrm>
          <a:prstGeom prst="rect">
            <a:avLst/>
          </a:prstGeom>
        </p:spPr>
      </p:pic>
      <p:pic>
        <p:nvPicPr>
          <p:cNvPr id="4" name="Изображение 3" descr="Screen Shot 2017-08-31 at 01.41.4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0500" y="1155425"/>
            <a:ext cx="3214270" cy="2690655"/>
          </a:xfrm>
          <a:prstGeom prst="rect">
            <a:avLst/>
          </a:prstGeom>
        </p:spPr>
      </p:pic>
      <p:pic>
        <p:nvPicPr>
          <p:cNvPr id="5" name="Изображение 4" descr="Screen Shot 2017-08-31 at 01.41.2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6280" y="1155426"/>
            <a:ext cx="3248600" cy="2690654"/>
          </a:xfrm>
          <a:prstGeom prst="rect">
            <a:avLst/>
          </a:prstGeom>
        </p:spPr>
      </p:pic>
      <p:sp>
        <p:nvSpPr>
          <p:cNvPr id="6" name="TextBox 5"/>
          <p:cNvSpPr txBox="1"/>
          <p:nvPr/>
        </p:nvSpPr>
        <p:spPr>
          <a:xfrm>
            <a:off x="2743200" y="5629245"/>
            <a:ext cx="2537554" cy="400110"/>
          </a:xfrm>
          <a:prstGeom prst="rect">
            <a:avLst/>
          </a:prstGeom>
          <a:noFill/>
        </p:spPr>
        <p:txBody>
          <a:bodyPr wrap="none" rtlCol="0">
            <a:spAutoFit/>
          </a:bodyPr>
          <a:lstStyle/>
          <a:p>
            <a:r>
              <a:rPr lang="en-AU" sz="2000" dirty="0"/>
              <a:t>“Standard” </a:t>
            </a:r>
            <a:r>
              <a:rPr lang="en-AU" sz="2000" dirty="0">
                <a:latin typeface="Times New Roman"/>
                <a:cs typeface="Times New Roman"/>
              </a:rPr>
              <a:t>π</a:t>
            </a:r>
            <a:r>
              <a:rPr lang="en-AU" sz="2000" dirty="0"/>
              <a:t> </a:t>
            </a:r>
            <a:r>
              <a:rPr lang="mr-IN" sz="2000" dirty="0"/>
              <a:t>–</a:t>
            </a:r>
            <a:r>
              <a:rPr lang="en-AU" sz="2000" dirty="0"/>
              <a:t> shower</a:t>
            </a:r>
          </a:p>
        </p:txBody>
      </p:sp>
      <p:sp>
        <p:nvSpPr>
          <p:cNvPr id="7" name="TextBox 6"/>
          <p:cNvSpPr txBox="1"/>
          <p:nvPr/>
        </p:nvSpPr>
        <p:spPr>
          <a:xfrm>
            <a:off x="6616700" y="5629245"/>
            <a:ext cx="1184940" cy="400110"/>
          </a:xfrm>
          <a:prstGeom prst="rect">
            <a:avLst/>
          </a:prstGeom>
          <a:noFill/>
        </p:spPr>
        <p:txBody>
          <a:bodyPr wrap="none" rtlCol="0">
            <a:spAutoFit/>
          </a:bodyPr>
          <a:lstStyle/>
          <a:p>
            <a:r>
              <a:rPr lang="en-AU" sz="2000" dirty="0"/>
              <a:t>“</a:t>
            </a:r>
            <a:r>
              <a:rPr lang="en-AU" sz="2000" dirty="0">
                <a:latin typeface="Times New Roman"/>
                <a:cs typeface="Times New Roman"/>
              </a:rPr>
              <a:t>μ</a:t>
            </a:r>
            <a:r>
              <a:rPr lang="en-AU" sz="2000" dirty="0"/>
              <a:t>-like” </a:t>
            </a:r>
            <a:r>
              <a:rPr lang="en-AU" sz="2000" dirty="0">
                <a:latin typeface="Times New Roman"/>
                <a:cs typeface="Times New Roman"/>
              </a:rPr>
              <a:t>π</a:t>
            </a:r>
            <a:endParaRPr lang="en-AU" sz="2000" dirty="0"/>
          </a:p>
        </p:txBody>
      </p:sp>
      <p:sp>
        <p:nvSpPr>
          <p:cNvPr id="9" name="TextBox 8"/>
          <p:cNvSpPr txBox="1"/>
          <p:nvPr/>
        </p:nvSpPr>
        <p:spPr>
          <a:xfrm>
            <a:off x="2903830" y="1720790"/>
            <a:ext cx="325730" cy="400110"/>
          </a:xfrm>
          <a:prstGeom prst="rect">
            <a:avLst/>
          </a:prstGeom>
          <a:noFill/>
        </p:spPr>
        <p:txBody>
          <a:bodyPr wrap="none" rtlCol="0">
            <a:spAutoFit/>
          </a:bodyPr>
          <a:lstStyle/>
          <a:p>
            <a:r>
              <a:rPr lang="en-AU" sz="2000" dirty="0">
                <a:latin typeface="Times New Roman"/>
                <a:cs typeface="Times New Roman"/>
              </a:rPr>
              <a:t>μ</a:t>
            </a:r>
            <a:endParaRPr lang="en-AU" sz="2000" dirty="0"/>
          </a:p>
        </p:txBody>
      </p:sp>
      <p:sp>
        <p:nvSpPr>
          <p:cNvPr id="11" name="TextBox 10"/>
          <p:cNvSpPr txBox="1"/>
          <p:nvPr/>
        </p:nvSpPr>
        <p:spPr>
          <a:xfrm>
            <a:off x="8699500" y="508325"/>
            <a:ext cx="1596206" cy="707886"/>
          </a:xfrm>
          <a:prstGeom prst="rect">
            <a:avLst/>
          </a:prstGeom>
          <a:noFill/>
        </p:spPr>
        <p:txBody>
          <a:bodyPr wrap="none" rtlCol="0">
            <a:spAutoFit/>
          </a:bodyPr>
          <a:lstStyle/>
          <a:p>
            <a:r>
              <a:rPr lang="en-AU" sz="2000" dirty="0"/>
              <a:t>Run 605</a:t>
            </a:r>
          </a:p>
          <a:p>
            <a:r>
              <a:rPr lang="en-AU" sz="2000" b="1" dirty="0">
                <a:solidFill>
                  <a:schemeClr val="accent2"/>
                </a:solidFill>
              </a:rPr>
              <a:t>P = 0.5 </a:t>
            </a:r>
            <a:r>
              <a:rPr lang="en-AU" sz="2000" b="1" dirty="0" err="1">
                <a:solidFill>
                  <a:schemeClr val="accent2"/>
                </a:solidFill>
              </a:rPr>
              <a:t>GeV</a:t>
            </a:r>
            <a:r>
              <a:rPr lang="en-AU" sz="2000" b="1" dirty="0">
                <a:solidFill>
                  <a:schemeClr val="accent2"/>
                </a:solidFill>
              </a:rPr>
              <a:t>/c</a:t>
            </a:r>
          </a:p>
        </p:txBody>
      </p:sp>
      <p:sp>
        <p:nvSpPr>
          <p:cNvPr id="12" name="TextBox 11"/>
          <p:cNvSpPr txBox="1"/>
          <p:nvPr/>
        </p:nvSpPr>
        <p:spPr>
          <a:xfrm>
            <a:off x="6934200" y="1796990"/>
            <a:ext cx="325730" cy="400110"/>
          </a:xfrm>
          <a:prstGeom prst="rect">
            <a:avLst/>
          </a:prstGeom>
          <a:noFill/>
        </p:spPr>
        <p:txBody>
          <a:bodyPr wrap="none" rtlCol="0">
            <a:spAutoFit/>
          </a:bodyPr>
          <a:lstStyle/>
          <a:p>
            <a:r>
              <a:rPr lang="en-AU" sz="2000" dirty="0">
                <a:latin typeface="Times New Roman"/>
                <a:cs typeface="Times New Roman"/>
              </a:rPr>
              <a:t>μ</a:t>
            </a:r>
            <a:endParaRPr lang="en-AU" sz="2000" dirty="0"/>
          </a:p>
        </p:txBody>
      </p:sp>
      <p:sp>
        <p:nvSpPr>
          <p:cNvPr id="13" name="Название 4"/>
          <p:cNvSpPr txBox="1">
            <a:spLocks/>
          </p:cNvSpPr>
          <p:nvPr/>
        </p:nvSpPr>
        <p:spPr>
          <a:xfrm>
            <a:off x="1981200" y="89218"/>
            <a:ext cx="8420100" cy="1371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none" spc="-60" baseline="0">
                <a:solidFill>
                  <a:srgbClr val="3D5185"/>
                </a:solidFill>
                <a:latin typeface="+mj-lt"/>
                <a:ea typeface="+mj-ea"/>
                <a:cs typeface="+mj-cs"/>
              </a:defRPr>
            </a:lvl1pPr>
          </a:lstStyle>
          <a:p>
            <a:pPr algn="ctr"/>
            <a:r>
              <a:rPr lang="en-US" sz="2800" b="1" u="sng" dirty="0">
                <a:solidFill>
                  <a:srgbClr val="0070C0"/>
                </a:solidFill>
                <a:latin typeface="Arial"/>
                <a:cs typeface="Arial"/>
              </a:rPr>
              <a:t>Prototype Data </a:t>
            </a:r>
            <a:r>
              <a:rPr lang="mr-IN" sz="2800" b="1" u="sng" dirty="0">
                <a:solidFill>
                  <a:srgbClr val="0070C0"/>
                </a:solidFill>
                <a:latin typeface="Arial"/>
                <a:cs typeface="Arial"/>
              </a:rPr>
              <a:t>(μ vs π)</a:t>
            </a:r>
            <a:endParaRPr lang="en-US" sz="2800" b="1" u="sng" dirty="0">
              <a:solidFill>
                <a:srgbClr val="0070C0"/>
              </a:solidFill>
              <a:latin typeface="Arial"/>
              <a:cs typeface="Arial"/>
            </a:endParaRPr>
          </a:p>
          <a:p>
            <a:pPr algn="ctr"/>
            <a:r>
              <a:rPr lang="en-US" sz="2800" b="1" dirty="0">
                <a:solidFill>
                  <a:srgbClr val="0070C0"/>
                </a:solidFill>
                <a:latin typeface="Arial"/>
                <a:cs typeface="Arial"/>
              </a:rPr>
              <a:t>Barrel</a:t>
            </a:r>
          </a:p>
          <a:p>
            <a:endParaRPr lang="en-US" dirty="0">
              <a:latin typeface="Arial"/>
              <a:cs typeface="Arial"/>
            </a:endParaRPr>
          </a:p>
        </p:txBody>
      </p:sp>
      <p:sp>
        <p:nvSpPr>
          <p:cNvPr id="8" name="Номер слайда 7"/>
          <p:cNvSpPr>
            <a:spLocks noGrp="1"/>
          </p:cNvSpPr>
          <p:nvPr>
            <p:ph type="sldNum" sz="quarter" idx="12"/>
          </p:nvPr>
        </p:nvSpPr>
        <p:spPr/>
        <p:txBody>
          <a:bodyPr/>
          <a:lstStyle/>
          <a:p>
            <a:fld id="{75083016-B468-434C-B4B9-47DE06F4142A}" type="slidenum">
              <a:rPr lang="ru-RU" smtClean="0">
                <a:solidFill>
                  <a:schemeClr val="accent3">
                    <a:lumMod val="75000"/>
                  </a:schemeClr>
                </a:solidFill>
              </a:rPr>
              <a:t>13</a:t>
            </a:fld>
            <a:endParaRPr lang="ru-RU" dirty="0">
              <a:solidFill>
                <a:schemeClr val="accent3">
                  <a:lumMod val="75000"/>
                </a:schemeClr>
              </a:solidFill>
            </a:endParaRPr>
          </a:p>
        </p:txBody>
      </p:sp>
      <p:sp>
        <p:nvSpPr>
          <p:cNvPr id="14" name="Прямоугольник 13"/>
          <p:cNvSpPr/>
          <p:nvPr/>
        </p:nvSpPr>
        <p:spPr>
          <a:xfrm>
            <a:off x="7413877" y="6488668"/>
            <a:ext cx="2452146" cy="369332"/>
          </a:xfrm>
          <a:prstGeom prst="rect">
            <a:avLst/>
          </a:prstGeom>
        </p:spPr>
        <p:txBody>
          <a:bodyPr wrap="none">
            <a:spAutoFit/>
          </a:bodyPr>
          <a:lstStyle/>
          <a:p>
            <a:r>
              <a:rPr lang="en-US" b="1" dirty="0"/>
              <a:t>Barrel sampling, 30 mm</a:t>
            </a:r>
            <a:endParaRPr lang="ru-RU" b="1" dirty="0"/>
          </a:p>
        </p:txBody>
      </p:sp>
    </p:spTree>
    <p:extLst>
      <p:ext uri="{BB962C8B-B14F-4D97-AF65-F5344CB8AC3E}">
        <p14:creationId xmlns:p14="http://schemas.microsoft.com/office/powerpoint/2010/main" val="1083424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3"/>
          <p:cNvSpPr>
            <a:spLocks noGrp="1"/>
          </p:cNvSpPr>
          <p:nvPr>
            <p:ph type="title"/>
          </p:nvPr>
        </p:nvSpPr>
        <p:spPr>
          <a:xfrm>
            <a:off x="1977804" y="109822"/>
            <a:ext cx="8229600" cy="1143000"/>
          </a:xfrm>
        </p:spPr>
        <p:txBody>
          <a:bodyPr>
            <a:normAutofit/>
          </a:bodyPr>
          <a:lstStyle/>
          <a:p>
            <a:pPr algn="ctr"/>
            <a:r>
              <a:rPr lang="en-AU" sz="3200" b="1" u="sng" dirty="0">
                <a:solidFill>
                  <a:srgbClr val="0070C0"/>
                </a:solidFill>
              </a:rPr>
              <a:t>Test beam results (preliminary)</a:t>
            </a:r>
          </a:p>
        </p:txBody>
      </p:sp>
      <p:pic>
        <p:nvPicPr>
          <p:cNvPr id="5" name="Изображение 4" descr="DataAutumnZero6-eps-converted-t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258607"/>
            <a:ext cx="4111404" cy="2791694"/>
          </a:xfrm>
          <a:prstGeom prst="rect">
            <a:avLst/>
          </a:prstGeom>
        </p:spPr>
      </p:pic>
      <p:pic>
        <p:nvPicPr>
          <p:cNvPr id="6" name="Изображение 5" descr="MCAutumnZero6-eps-converted-to.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4188" y="3918338"/>
            <a:ext cx="4134974" cy="2807699"/>
          </a:xfrm>
          <a:prstGeom prst="rect">
            <a:avLst/>
          </a:prstGeom>
        </p:spPr>
      </p:pic>
      <p:sp>
        <p:nvSpPr>
          <p:cNvPr id="7" name="TextBox 6"/>
          <p:cNvSpPr txBox="1"/>
          <p:nvPr/>
        </p:nvSpPr>
        <p:spPr>
          <a:xfrm>
            <a:off x="7885622" y="1641832"/>
            <a:ext cx="2423484" cy="646331"/>
          </a:xfrm>
          <a:prstGeom prst="rect">
            <a:avLst/>
          </a:prstGeom>
          <a:noFill/>
        </p:spPr>
        <p:txBody>
          <a:bodyPr wrap="none" rtlCol="0">
            <a:spAutoFit/>
          </a:bodyPr>
          <a:lstStyle/>
          <a:p>
            <a:r>
              <a:rPr lang="en-AU" dirty="0"/>
              <a:t>Run 605, autumn 2017</a:t>
            </a:r>
          </a:p>
          <a:p>
            <a:r>
              <a:rPr lang="en-AU" dirty="0"/>
              <a:t>momentum = 0.5 GeV/c</a:t>
            </a:r>
          </a:p>
        </p:txBody>
      </p:sp>
      <p:sp>
        <p:nvSpPr>
          <p:cNvPr id="8" name="TextBox 7"/>
          <p:cNvSpPr txBox="1"/>
          <p:nvPr/>
        </p:nvSpPr>
        <p:spPr>
          <a:xfrm>
            <a:off x="7122004" y="4163608"/>
            <a:ext cx="3085400" cy="646331"/>
          </a:xfrm>
          <a:prstGeom prst="rect">
            <a:avLst/>
          </a:prstGeom>
          <a:noFill/>
        </p:spPr>
        <p:txBody>
          <a:bodyPr wrap="none" rtlCol="0">
            <a:spAutoFit/>
          </a:bodyPr>
          <a:lstStyle/>
          <a:p>
            <a:r>
              <a:rPr lang="en-AU"/>
              <a:t>FairBoxGenerator, PandaROOT</a:t>
            </a:r>
          </a:p>
          <a:p>
            <a:r>
              <a:rPr lang="en-AU"/>
              <a:t>E = 0.5 GeV/c</a:t>
            </a:r>
          </a:p>
        </p:txBody>
      </p:sp>
      <p:sp>
        <p:nvSpPr>
          <p:cNvPr id="9" name="TextBox 8"/>
          <p:cNvSpPr txBox="1"/>
          <p:nvPr/>
        </p:nvSpPr>
        <p:spPr>
          <a:xfrm>
            <a:off x="6422792" y="2639278"/>
            <a:ext cx="3001784" cy="923330"/>
          </a:xfrm>
          <a:prstGeom prst="rect">
            <a:avLst/>
          </a:prstGeom>
          <a:noFill/>
        </p:spPr>
        <p:txBody>
          <a:bodyPr wrap="none" rtlCol="0">
            <a:spAutoFit/>
          </a:bodyPr>
          <a:lstStyle/>
          <a:p>
            <a:r>
              <a:rPr lang="en-AU" b="1" dirty="0"/>
              <a:t>Selection -&gt; after layer #7:</a:t>
            </a:r>
          </a:p>
          <a:p>
            <a:r>
              <a:rPr lang="en-AU" dirty="0">
                <a:solidFill>
                  <a:srgbClr val="FF0000"/>
                </a:solidFill>
              </a:rPr>
              <a:t>22% </a:t>
            </a:r>
            <a:r>
              <a:rPr lang="en-AU" dirty="0"/>
              <a:t>- pion contamination and</a:t>
            </a:r>
          </a:p>
          <a:p>
            <a:r>
              <a:rPr lang="en-AU" dirty="0">
                <a:solidFill>
                  <a:srgbClr val="00B050"/>
                </a:solidFill>
              </a:rPr>
              <a:t>93% </a:t>
            </a:r>
            <a:r>
              <a:rPr lang="en-AU" dirty="0"/>
              <a:t>- muon efficiency</a:t>
            </a:r>
          </a:p>
        </p:txBody>
      </p:sp>
      <p:sp>
        <p:nvSpPr>
          <p:cNvPr id="10" name="TextBox 9"/>
          <p:cNvSpPr txBox="1"/>
          <p:nvPr/>
        </p:nvSpPr>
        <p:spPr>
          <a:xfrm>
            <a:off x="6422792" y="5200019"/>
            <a:ext cx="3001784" cy="923330"/>
          </a:xfrm>
          <a:prstGeom prst="rect">
            <a:avLst/>
          </a:prstGeom>
          <a:noFill/>
        </p:spPr>
        <p:txBody>
          <a:bodyPr wrap="none" rtlCol="0">
            <a:spAutoFit/>
          </a:bodyPr>
          <a:lstStyle/>
          <a:p>
            <a:r>
              <a:rPr lang="en-AU" b="1" dirty="0"/>
              <a:t>Selection -&gt; after layer #7:</a:t>
            </a:r>
          </a:p>
          <a:p>
            <a:r>
              <a:rPr lang="en-AU" dirty="0">
                <a:solidFill>
                  <a:srgbClr val="FF0000"/>
                </a:solidFill>
              </a:rPr>
              <a:t>27% </a:t>
            </a:r>
            <a:r>
              <a:rPr lang="en-AU" dirty="0"/>
              <a:t>- pion contamination and</a:t>
            </a:r>
          </a:p>
          <a:p>
            <a:r>
              <a:rPr lang="en-AU" dirty="0">
                <a:solidFill>
                  <a:srgbClr val="00B050"/>
                </a:solidFill>
              </a:rPr>
              <a:t>99% </a:t>
            </a:r>
            <a:r>
              <a:rPr lang="en-AU" dirty="0"/>
              <a:t>- muon efficiency</a:t>
            </a:r>
          </a:p>
        </p:txBody>
      </p:sp>
      <p:sp>
        <p:nvSpPr>
          <p:cNvPr id="11" name="TextBox 10"/>
          <p:cNvSpPr txBox="1"/>
          <p:nvPr/>
        </p:nvSpPr>
        <p:spPr>
          <a:xfrm>
            <a:off x="6769172" y="1068156"/>
            <a:ext cx="3565324" cy="369332"/>
          </a:xfrm>
          <a:prstGeom prst="rect">
            <a:avLst/>
          </a:prstGeom>
          <a:noFill/>
        </p:spPr>
        <p:txBody>
          <a:bodyPr wrap="none" rtlCol="0">
            <a:spAutoFit/>
          </a:bodyPr>
          <a:lstStyle/>
          <a:p>
            <a:r>
              <a:rPr lang="en-AU" b="1" u="sng" dirty="0"/>
              <a:t>EPJ </a:t>
            </a:r>
            <a:r>
              <a:rPr lang="en-AU" b="1" u="sng" dirty="0" err="1"/>
              <a:t>WoC</a:t>
            </a:r>
            <a:r>
              <a:rPr lang="en-AU" b="1" u="sng" dirty="0"/>
              <a:t>, Volume 177 (2018) 04001</a:t>
            </a:r>
          </a:p>
        </p:txBody>
      </p:sp>
    </p:spTree>
    <p:extLst>
      <p:ext uri="{BB962C8B-B14F-4D97-AF65-F5344CB8AC3E}">
        <p14:creationId xmlns:p14="http://schemas.microsoft.com/office/powerpoint/2010/main" val="1699374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300" y="1149981"/>
            <a:ext cx="3905250" cy="5570862"/>
          </a:xfrm>
          <a:prstGeom prst="rect">
            <a:avLst/>
          </a:prstGeom>
        </p:spPr>
      </p:pic>
      <p:pic>
        <p:nvPicPr>
          <p:cNvPr id="5" name="Изображение 4" descr="p1_8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1" y="1168401"/>
            <a:ext cx="3914775" cy="5610225"/>
          </a:xfrm>
          <a:prstGeom prst="rect">
            <a:avLst/>
          </a:prstGeom>
        </p:spPr>
      </p:pic>
      <p:sp>
        <p:nvSpPr>
          <p:cNvPr id="7" name="Название 4"/>
          <p:cNvSpPr txBox="1">
            <a:spLocks/>
          </p:cNvSpPr>
          <p:nvPr/>
        </p:nvSpPr>
        <p:spPr>
          <a:xfrm>
            <a:off x="1981200" y="89218"/>
            <a:ext cx="8420100" cy="1371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none" spc="-60" baseline="0">
                <a:solidFill>
                  <a:srgbClr val="3D5185"/>
                </a:solidFill>
                <a:latin typeface="+mj-lt"/>
                <a:ea typeface="+mj-ea"/>
                <a:cs typeface="+mj-cs"/>
              </a:defRPr>
            </a:lvl1pPr>
          </a:lstStyle>
          <a:p>
            <a:pPr algn="ctr"/>
            <a:r>
              <a:rPr lang="en-US" sz="2800" b="1" u="sng" dirty="0">
                <a:solidFill>
                  <a:srgbClr val="0070C0"/>
                </a:solidFill>
                <a:latin typeface="Arial"/>
                <a:cs typeface="Arial"/>
              </a:rPr>
              <a:t>Event Examples (Run 822, </a:t>
            </a:r>
            <a:r>
              <a:rPr lang="en-US" sz="2800" b="1" u="sng" dirty="0">
                <a:solidFill>
                  <a:schemeClr val="accent2"/>
                </a:solidFill>
                <a:latin typeface="Arial"/>
                <a:cs typeface="Arial"/>
              </a:rPr>
              <a:t>P = 1 </a:t>
            </a:r>
            <a:r>
              <a:rPr lang="en-US" sz="2800" b="1" u="sng" dirty="0" err="1">
                <a:solidFill>
                  <a:schemeClr val="accent2"/>
                </a:solidFill>
                <a:latin typeface="Arial"/>
                <a:cs typeface="Arial"/>
              </a:rPr>
              <a:t>GeV</a:t>
            </a:r>
            <a:r>
              <a:rPr lang="en-US" sz="2800" b="1" u="sng" dirty="0">
                <a:solidFill>
                  <a:schemeClr val="accent2"/>
                </a:solidFill>
                <a:latin typeface="Arial"/>
                <a:cs typeface="Arial"/>
              </a:rPr>
              <a:t>/c</a:t>
            </a:r>
            <a:r>
              <a:rPr lang="en-US" sz="2800" b="1" u="sng" dirty="0">
                <a:solidFill>
                  <a:srgbClr val="0070C0"/>
                </a:solidFill>
                <a:latin typeface="Arial"/>
                <a:cs typeface="Arial"/>
              </a:rPr>
              <a:t>)</a:t>
            </a:r>
          </a:p>
          <a:p>
            <a:endParaRPr lang="en-US" dirty="0">
              <a:latin typeface="Arial"/>
              <a:cs typeface="Arial"/>
            </a:endParaRPr>
          </a:p>
        </p:txBody>
      </p:sp>
      <p:sp>
        <p:nvSpPr>
          <p:cNvPr id="3" name="Прямоугольник 2"/>
          <p:cNvSpPr/>
          <p:nvPr/>
        </p:nvSpPr>
        <p:spPr>
          <a:xfrm>
            <a:off x="6828547" y="2952235"/>
            <a:ext cx="441146" cy="646331"/>
          </a:xfrm>
          <a:prstGeom prst="rect">
            <a:avLst/>
          </a:prstGeom>
        </p:spPr>
        <p:txBody>
          <a:bodyPr wrap="none">
            <a:spAutoFit/>
          </a:bodyPr>
          <a:lstStyle/>
          <a:p>
            <a:r>
              <a:rPr lang="el-GR" sz="3600" dirty="0">
                <a:latin typeface="Times New Roman"/>
                <a:cs typeface="Times New Roman"/>
              </a:rPr>
              <a:t>μ</a:t>
            </a:r>
            <a:endParaRPr lang="en-AU" sz="3600" dirty="0"/>
          </a:p>
        </p:txBody>
      </p:sp>
      <p:sp>
        <p:nvSpPr>
          <p:cNvPr id="8" name="Прямоугольник 7"/>
          <p:cNvSpPr/>
          <p:nvPr/>
        </p:nvSpPr>
        <p:spPr>
          <a:xfrm>
            <a:off x="2408947" y="2952235"/>
            <a:ext cx="415498" cy="646331"/>
          </a:xfrm>
          <a:prstGeom prst="rect">
            <a:avLst/>
          </a:prstGeom>
        </p:spPr>
        <p:txBody>
          <a:bodyPr wrap="none">
            <a:spAutoFit/>
          </a:bodyPr>
          <a:lstStyle/>
          <a:p>
            <a:r>
              <a:rPr lang="en-AU" sz="3600" dirty="0">
                <a:latin typeface="Times New Roman"/>
                <a:cs typeface="Times New Roman"/>
              </a:rPr>
              <a:t>p</a:t>
            </a:r>
            <a:endParaRPr lang="en-AU" sz="3600" dirty="0"/>
          </a:p>
        </p:txBody>
      </p:sp>
      <p:sp>
        <p:nvSpPr>
          <p:cNvPr id="4" name="Номер слайда 3"/>
          <p:cNvSpPr>
            <a:spLocks noGrp="1"/>
          </p:cNvSpPr>
          <p:nvPr>
            <p:ph type="sldNum" sz="quarter" idx="12"/>
          </p:nvPr>
        </p:nvSpPr>
        <p:spPr/>
        <p:txBody>
          <a:bodyPr/>
          <a:lstStyle/>
          <a:p>
            <a:fld id="{75083016-B468-434C-B4B9-47DE06F4142A}" type="slidenum">
              <a:rPr lang="ru-RU" smtClean="0"/>
              <a:pPr/>
              <a:t>15</a:t>
            </a:fld>
            <a:endParaRPr lang="ru-RU" dirty="0"/>
          </a:p>
        </p:txBody>
      </p:sp>
    </p:spTree>
    <p:extLst>
      <p:ext uri="{BB962C8B-B14F-4D97-AF65-F5344CB8AC3E}">
        <p14:creationId xmlns:p14="http://schemas.microsoft.com/office/powerpoint/2010/main" val="2522295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3146" y="1149981"/>
            <a:ext cx="3885559" cy="5570862"/>
          </a:xfrm>
          <a:prstGeom prst="rect">
            <a:avLst/>
          </a:prstGeom>
        </p:spPr>
      </p:pic>
      <p:pic>
        <p:nvPicPr>
          <p:cNvPr id="5" name="Изображение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2643" y="1168401"/>
            <a:ext cx="3911891" cy="5610225"/>
          </a:xfrm>
          <a:prstGeom prst="rect">
            <a:avLst/>
          </a:prstGeom>
        </p:spPr>
      </p:pic>
      <p:sp>
        <p:nvSpPr>
          <p:cNvPr id="7" name="Название 4"/>
          <p:cNvSpPr txBox="1">
            <a:spLocks/>
          </p:cNvSpPr>
          <p:nvPr/>
        </p:nvSpPr>
        <p:spPr>
          <a:xfrm>
            <a:off x="1981200" y="89218"/>
            <a:ext cx="8420100" cy="1371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none" spc="-60" baseline="0">
                <a:solidFill>
                  <a:srgbClr val="3D5185"/>
                </a:solidFill>
                <a:latin typeface="+mj-lt"/>
                <a:ea typeface="+mj-ea"/>
                <a:cs typeface="+mj-cs"/>
              </a:defRPr>
            </a:lvl1pPr>
          </a:lstStyle>
          <a:p>
            <a:pPr algn="ctr"/>
            <a:r>
              <a:rPr lang="en-US" sz="2800" b="1" u="sng" dirty="0">
                <a:solidFill>
                  <a:srgbClr val="0070C0"/>
                </a:solidFill>
                <a:latin typeface="Arial"/>
                <a:cs typeface="Arial"/>
              </a:rPr>
              <a:t>Event Examples (Run 829, </a:t>
            </a:r>
            <a:r>
              <a:rPr lang="en-US" sz="2800" b="1" u="sng" dirty="0">
                <a:solidFill>
                  <a:schemeClr val="accent2"/>
                </a:solidFill>
                <a:latin typeface="Arial"/>
                <a:cs typeface="Arial"/>
              </a:rPr>
              <a:t>P = 5 </a:t>
            </a:r>
            <a:r>
              <a:rPr lang="en-US" sz="2800" b="1" u="sng" dirty="0" err="1">
                <a:solidFill>
                  <a:schemeClr val="accent2"/>
                </a:solidFill>
                <a:latin typeface="Arial"/>
                <a:cs typeface="Arial"/>
              </a:rPr>
              <a:t>GeV</a:t>
            </a:r>
            <a:r>
              <a:rPr lang="en-US" sz="2800" b="1" u="sng" dirty="0">
                <a:solidFill>
                  <a:schemeClr val="accent2"/>
                </a:solidFill>
                <a:latin typeface="Arial"/>
                <a:cs typeface="Arial"/>
              </a:rPr>
              <a:t>/c</a:t>
            </a:r>
            <a:r>
              <a:rPr lang="en-US" sz="2800" b="1" u="sng" dirty="0">
                <a:solidFill>
                  <a:srgbClr val="0070C0"/>
                </a:solidFill>
                <a:latin typeface="Arial"/>
                <a:cs typeface="Arial"/>
              </a:rPr>
              <a:t>)</a:t>
            </a:r>
          </a:p>
          <a:p>
            <a:endParaRPr lang="en-US" dirty="0">
              <a:latin typeface="Arial"/>
              <a:cs typeface="Arial"/>
            </a:endParaRPr>
          </a:p>
        </p:txBody>
      </p:sp>
      <p:sp>
        <p:nvSpPr>
          <p:cNvPr id="6" name="Прямоугольник 5"/>
          <p:cNvSpPr/>
          <p:nvPr/>
        </p:nvSpPr>
        <p:spPr>
          <a:xfrm>
            <a:off x="6828547" y="2952235"/>
            <a:ext cx="441146" cy="646331"/>
          </a:xfrm>
          <a:prstGeom prst="rect">
            <a:avLst/>
          </a:prstGeom>
        </p:spPr>
        <p:txBody>
          <a:bodyPr wrap="none">
            <a:spAutoFit/>
          </a:bodyPr>
          <a:lstStyle/>
          <a:p>
            <a:r>
              <a:rPr lang="en-AU" sz="3600" dirty="0">
                <a:latin typeface="Times New Roman"/>
                <a:cs typeface="Times New Roman"/>
              </a:rPr>
              <a:t>μ</a:t>
            </a:r>
            <a:endParaRPr lang="en-AU" sz="3600" dirty="0"/>
          </a:p>
        </p:txBody>
      </p:sp>
      <p:sp>
        <p:nvSpPr>
          <p:cNvPr id="8" name="Прямоугольник 7"/>
          <p:cNvSpPr/>
          <p:nvPr/>
        </p:nvSpPr>
        <p:spPr>
          <a:xfrm>
            <a:off x="2408947" y="2952235"/>
            <a:ext cx="415498" cy="646331"/>
          </a:xfrm>
          <a:prstGeom prst="rect">
            <a:avLst/>
          </a:prstGeom>
        </p:spPr>
        <p:txBody>
          <a:bodyPr wrap="none">
            <a:spAutoFit/>
          </a:bodyPr>
          <a:lstStyle/>
          <a:p>
            <a:r>
              <a:rPr lang="en-AU" sz="3600" dirty="0">
                <a:latin typeface="Times New Roman"/>
                <a:cs typeface="Times New Roman"/>
              </a:rPr>
              <a:t>p</a:t>
            </a:r>
            <a:endParaRPr lang="en-AU" sz="3600" dirty="0"/>
          </a:p>
        </p:txBody>
      </p:sp>
      <p:sp>
        <p:nvSpPr>
          <p:cNvPr id="3" name="Номер слайда 2"/>
          <p:cNvSpPr>
            <a:spLocks noGrp="1"/>
          </p:cNvSpPr>
          <p:nvPr>
            <p:ph type="sldNum" sz="quarter" idx="12"/>
          </p:nvPr>
        </p:nvSpPr>
        <p:spPr/>
        <p:txBody>
          <a:bodyPr/>
          <a:lstStyle/>
          <a:p>
            <a:fld id="{75083016-B468-434C-B4B9-47DE06F4142A}" type="slidenum">
              <a:rPr lang="ru-RU" smtClean="0"/>
              <a:pPr/>
              <a:t>16</a:t>
            </a:fld>
            <a:endParaRPr lang="ru-RU" dirty="0"/>
          </a:p>
        </p:txBody>
      </p:sp>
    </p:spTree>
    <p:extLst>
      <p:ext uri="{BB962C8B-B14F-4D97-AF65-F5344CB8AC3E}">
        <p14:creationId xmlns:p14="http://schemas.microsoft.com/office/powerpoint/2010/main" val="3328698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44701" y="5854701"/>
            <a:ext cx="4383379" cy="830997"/>
          </a:xfrm>
          <a:prstGeom prst="rect">
            <a:avLst/>
          </a:prstGeom>
          <a:noFill/>
        </p:spPr>
        <p:txBody>
          <a:bodyPr wrap="none" rtlCol="0">
            <a:spAutoFit/>
          </a:bodyPr>
          <a:lstStyle/>
          <a:p>
            <a:r>
              <a:rPr lang="en-US" sz="2400" dirty="0"/>
              <a:t>Sampling: 60 mm / Fe</a:t>
            </a:r>
          </a:p>
          <a:p>
            <a:r>
              <a:rPr lang="en-US" sz="2400" dirty="0"/>
              <a:t>Nuclear interaction length </a:t>
            </a:r>
            <a:r>
              <a:rPr lang="el-GR" sz="2400" b="1" i="1" dirty="0">
                <a:solidFill>
                  <a:schemeClr val="accent2"/>
                </a:solidFill>
              </a:rPr>
              <a:t>λ</a:t>
            </a:r>
            <a:r>
              <a:rPr lang="el-GR" sz="2400" b="1" i="1" baseline="-25000" dirty="0">
                <a:solidFill>
                  <a:schemeClr val="accent2"/>
                </a:solidFill>
              </a:rPr>
              <a:t>I</a:t>
            </a:r>
            <a:r>
              <a:rPr lang="en-US" sz="2400" b="1" dirty="0">
                <a:solidFill>
                  <a:schemeClr val="accent2"/>
                </a:solidFill>
              </a:rPr>
              <a:t> ≈ 5.2</a:t>
            </a:r>
          </a:p>
        </p:txBody>
      </p:sp>
      <p:sp>
        <p:nvSpPr>
          <p:cNvPr id="6" name="Название 4"/>
          <p:cNvSpPr txBox="1">
            <a:spLocks/>
          </p:cNvSpPr>
          <p:nvPr/>
        </p:nvSpPr>
        <p:spPr>
          <a:xfrm>
            <a:off x="1981200" y="89218"/>
            <a:ext cx="8242300" cy="1107534"/>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none" spc="-60" baseline="0">
                <a:solidFill>
                  <a:srgbClr val="3D5185"/>
                </a:solidFill>
                <a:latin typeface="+mj-lt"/>
                <a:ea typeface="+mj-ea"/>
                <a:cs typeface="+mj-cs"/>
              </a:defRPr>
            </a:lvl1pPr>
          </a:lstStyle>
          <a:p>
            <a:pPr algn="ctr"/>
            <a:r>
              <a:rPr lang="en-US" sz="2800" b="1" u="sng" dirty="0" err="1">
                <a:solidFill>
                  <a:srgbClr val="0070C0"/>
                </a:solidFill>
                <a:latin typeface="Arial"/>
                <a:cs typeface="Arial"/>
              </a:rPr>
              <a:t>Calorimetry</a:t>
            </a:r>
            <a:r>
              <a:rPr lang="en-US" sz="2800" b="1" u="sng" dirty="0">
                <a:solidFill>
                  <a:srgbClr val="0070C0"/>
                </a:solidFill>
                <a:latin typeface="Arial"/>
                <a:cs typeface="Arial"/>
              </a:rPr>
              <a:t> for protons: </a:t>
            </a:r>
            <a:br>
              <a:rPr lang="en-US" sz="2800" b="1" u="sng" dirty="0">
                <a:solidFill>
                  <a:srgbClr val="0070C0"/>
                </a:solidFill>
                <a:latin typeface="Arial"/>
                <a:cs typeface="Arial"/>
              </a:rPr>
            </a:br>
            <a:r>
              <a:rPr lang="en-US" sz="2800" b="1" dirty="0">
                <a:solidFill>
                  <a:srgbClr val="0070C0"/>
                </a:solidFill>
                <a:latin typeface="Arial"/>
                <a:cs typeface="Arial"/>
              </a:rPr>
              <a:t>PANDA FRS Structure </a:t>
            </a:r>
          </a:p>
        </p:txBody>
      </p:sp>
      <p:pic>
        <p:nvPicPr>
          <p:cNvPr id="9" name="Изображение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2023268"/>
            <a:ext cx="4646502" cy="3238733"/>
          </a:xfrm>
          <a:prstGeom prst="rect">
            <a:avLst/>
          </a:prstGeom>
        </p:spPr>
      </p:pic>
      <p:pic>
        <p:nvPicPr>
          <p:cNvPr id="11" name="Изображение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6234" y="2006601"/>
            <a:ext cx="4648314" cy="3239996"/>
          </a:xfrm>
          <a:prstGeom prst="rect">
            <a:avLst/>
          </a:prstGeom>
        </p:spPr>
      </p:pic>
      <p:sp>
        <p:nvSpPr>
          <p:cNvPr id="2" name="Номер слайда 1"/>
          <p:cNvSpPr>
            <a:spLocks noGrp="1"/>
          </p:cNvSpPr>
          <p:nvPr>
            <p:ph type="sldNum" sz="quarter" idx="12"/>
          </p:nvPr>
        </p:nvSpPr>
        <p:spPr/>
        <p:txBody>
          <a:bodyPr/>
          <a:lstStyle/>
          <a:p>
            <a:fld id="{75083016-B468-434C-B4B9-47DE06F4142A}" type="slidenum">
              <a:rPr lang="ru-RU" smtClean="0">
                <a:solidFill>
                  <a:schemeClr val="accent3">
                    <a:lumMod val="75000"/>
                  </a:schemeClr>
                </a:solidFill>
              </a:rPr>
              <a:t>17</a:t>
            </a:fld>
            <a:endParaRPr lang="ru-RU" dirty="0">
              <a:solidFill>
                <a:schemeClr val="accent3">
                  <a:lumMod val="75000"/>
                </a:schemeClr>
              </a:solidFill>
            </a:endParaRPr>
          </a:p>
        </p:txBody>
      </p:sp>
      <p:sp>
        <p:nvSpPr>
          <p:cNvPr id="3" name="Прямоугольник 2"/>
          <p:cNvSpPr/>
          <p:nvPr/>
        </p:nvSpPr>
        <p:spPr>
          <a:xfrm>
            <a:off x="1993900" y="1456036"/>
            <a:ext cx="7734300" cy="646331"/>
          </a:xfrm>
          <a:prstGeom prst="rect">
            <a:avLst/>
          </a:prstGeom>
        </p:spPr>
        <p:txBody>
          <a:bodyPr wrap="square">
            <a:spAutoFit/>
          </a:bodyPr>
          <a:lstStyle/>
          <a:p>
            <a:r>
              <a:rPr lang="en-US" dirty="0"/>
              <a:t>Various combination of layers can be used to simulate different parts of </a:t>
            </a:r>
            <a:r>
              <a:rPr lang="en-US" dirty="0" err="1"/>
              <a:t>Muon</a:t>
            </a:r>
            <a:r>
              <a:rPr lang="en-US" dirty="0"/>
              <a:t> Range System.</a:t>
            </a:r>
            <a:endParaRPr lang="ru-RU" dirty="0"/>
          </a:p>
        </p:txBody>
      </p:sp>
    </p:spTree>
    <p:extLst>
      <p:ext uri="{BB962C8B-B14F-4D97-AF65-F5344CB8AC3E}">
        <p14:creationId xmlns:p14="http://schemas.microsoft.com/office/powerpoint/2010/main" val="2051326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4"/>
          <p:cNvSpPr txBox="1">
            <a:spLocks/>
          </p:cNvSpPr>
          <p:nvPr/>
        </p:nvSpPr>
        <p:spPr>
          <a:xfrm>
            <a:off x="1981200" y="89218"/>
            <a:ext cx="8242300" cy="1371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none" spc="-60" baseline="0">
                <a:solidFill>
                  <a:srgbClr val="3D5185"/>
                </a:solidFill>
                <a:latin typeface="+mj-lt"/>
                <a:ea typeface="+mj-ea"/>
                <a:cs typeface="+mj-cs"/>
              </a:defRPr>
            </a:lvl1pPr>
          </a:lstStyle>
          <a:p>
            <a:pPr algn="ctr"/>
            <a:r>
              <a:rPr lang="en-US" sz="2800" b="1" u="sng" dirty="0">
                <a:solidFill>
                  <a:srgbClr val="0070C0"/>
                </a:solidFill>
                <a:latin typeface="Arial"/>
                <a:cs typeface="Arial"/>
              </a:rPr>
              <a:t>Protons </a:t>
            </a:r>
            <a:r>
              <a:rPr lang="en-US" sz="2800" b="1" u="sng" dirty="0" err="1">
                <a:solidFill>
                  <a:srgbClr val="0070C0"/>
                </a:solidFill>
                <a:latin typeface="Arial"/>
                <a:cs typeface="Arial"/>
              </a:rPr>
              <a:t>vs</a:t>
            </a:r>
            <a:r>
              <a:rPr lang="en-US" sz="2800" b="1" u="sng" dirty="0">
                <a:solidFill>
                  <a:srgbClr val="0070C0"/>
                </a:solidFill>
                <a:latin typeface="Arial"/>
                <a:cs typeface="Arial"/>
              </a:rPr>
              <a:t> Antiprotons</a:t>
            </a:r>
          </a:p>
          <a:p>
            <a:pPr algn="ctr"/>
            <a:endParaRPr lang="en-US" dirty="0">
              <a:latin typeface="Arial"/>
              <a:cs typeface="Arial"/>
            </a:endParaRPr>
          </a:p>
        </p:txBody>
      </p:sp>
      <p:pic>
        <p:nvPicPr>
          <p:cNvPr id="6" name="Изображение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403" y="2122245"/>
            <a:ext cx="4646503" cy="2913776"/>
          </a:xfrm>
          <a:prstGeom prst="rect">
            <a:avLst/>
          </a:prstGeom>
        </p:spPr>
      </p:pic>
      <p:pic>
        <p:nvPicPr>
          <p:cNvPr id="7" name="Изображение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9138" y="2019305"/>
            <a:ext cx="4286770" cy="2987988"/>
          </a:xfrm>
          <a:prstGeom prst="rect">
            <a:avLst/>
          </a:prstGeom>
        </p:spPr>
      </p:pic>
      <p:sp>
        <p:nvSpPr>
          <p:cNvPr id="3" name="Прямоугольник 2"/>
          <p:cNvSpPr/>
          <p:nvPr/>
        </p:nvSpPr>
        <p:spPr>
          <a:xfrm>
            <a:off x="2101165" y="5911335"/>
            <a:ext cx="6054221" cy="461665"/>
          </a:xfrm>
          <a:prstGeom prst="rect">
            <a:avLst/>
          </a:prstGeom>
        </p:spPr>
        <p:txBody>
          <a:bodyPr wrap="none">
            <a:spAutoFit/>
          </a:bodyPr>
          <a:lstStyle/>
          <a:p>
            <a:r>
              <a:rPr lang="en-US" sz="2400" dirty="0">
                <a:cs typeface="Arial"/>
              </a:rPr>
              <a:t>PANDA FRS Structure</a:t>
            </a:r>
            <a:r>
              <a:rPr lang="ru-RU" sz="2400" dirty="0">
                <a:cs typeface="Arial"/>
              </a:rPr>
              <a:t>, </a:t>
            </a:r>
            <a:r>
              <a:rPr lang="ru-RU" sz="2400" dirty="0" err="1">
                <a:cs typeface="Arial"/>
              </a:rPr>
              <a:t>T</a:t>
            </a:r>
            <a:r>
              <a:rPr lang="ru-RU" sz="2400" dirty="0">
                <a:cs typeface="Arial"/>
              </a:rPr>
              <a:t> = 3.1 </a:t>
            </a:r>
            <a:r>
              <a:rPr lang="ru-RU" sz="2400" dirty="0" err="1">
                <a:cs typeface="Arial"/>
              </a:rPr>
              <a:t>GeV</a:t>
            </a:r>
            <a:r>
              <a:rPr lang="ru-RU" sz="2400" dirty="0">
                <a:cs typeface="Arial"/>
              </a:rPr>
              <a:t> (</a:t>
            </a:r>
            <a:r>
              <a:rPr lang="ru-RU" sz="2400" b="1" dirty="0" err="1">
                <a:solidFill>
                  <a:schemeClr val="accent2"/>
                </a:solidFill>
                <a:cs typeface="Arial"/>
              </a:rPr>
              <a:t>P</a:t>
            </a:r>
            <a:r>
              <a:rPr lang="ru-RU" sz="2400" b="1" dirty="0">
                <a:solidFill>
                  <a:schemeClr val="accent2"/>
                </a:solidFill>
                <a:cs typeface="Arial"/>
              </a:rPr>
              <a:t> = 4 </a:t>
            </a:r>
            <a:r>
              <a:rPr lang="ru-RU" sz="2400" b="1" dirty="0" err="1">
                <a:solidFill>
                  <a:schemeClr val="accent2"/>
                </a:solidFill>
                <a:cs typeface="Arial"/>
              </a:rPr>
              <a:t>GeV</a:t>
            </a:r>
            <a:r>
              <a:rPr lang="ru-RU" sz="2400" b="1" dirty="0">
                <a:solidFill>
                  <a:schemeClr val="accent2"/>
                </a:solidFill>
                <a:cs typeface="Arial"/>
              </a:rPr>
              <a:t>/</a:t>
            </a:r>
            <a:r>
              <a:rPr lang="ru-RU" sz="2400" b="1" dirty="0" err="1">
                <a:solidFill>
                  <a:schemeClr val="accent2"/>
                </a:solidFill>
                <a:cs typeface="Arial"/>
              </a:rPr>
              <a:t>c</a:t>
            </a:r>
            <a:r>
              <a:rPr lang="ru-RU" sz="2400" dirty="0">
                <a:cs typeface="Arial"/>
              </a:rPr>
              <a:t>)</a:t>
            </a:r>
            <a:endParaRPr lang="en-US" sz="2400" dirty="0">
              <a:cs typeface="Arial"/>
            </a:endParaRPr>
          </a:p>
        </p:txBody>
      </p:sp>
      <p:sp>
        <p:nvSpPr>
          <p:cNvPr id="2" name="Номер слайда 1"/>
          <p:cNvSpPr>
            <a:spLocks noGrp="1"/>
          </p:cNvSpPr>
          <p:nvPr>
            <p:ph type="sldNum" sz="quarter" idx="12"/>
          </p:nvPr>
        </p:nvSpPr>
        <p:spPr/>
        <p:txBody>
          <a:bodyPr/>
          <a:lstStyle/>
          <a:p>
            <a:fld id="{75083016-B468-434C-B4B9-47DE06F4142A}" type="slidenum">
              <a:rPr lang="ru-RU" smtClean="0">
                <a:solidFill>
                  <a:schemeClr val="accent3">
                    <a:lumMod val="75000"/>
                  </a:schemeClr>
                </a:solidFill>
              </a:rPr>
              <a:t>18</a:t>
            </a:fld>
            <a:endParaRPr lang="ru-RU" dirty="0">
              <a:solidFill>
                <a:schemeClr val="accent3">
                  <a:lumMod val="75000"/>
                </a:schemeClr>
              </a:solidFill>
            </a:endParaRPr>
          </a:p>
        </p:txBody>
      </p:sp>
    </p:spTree>
    <p:extLst>
      <p:ext uri="{BB962C8B-B14F-4D97-AF65-F5344CB8AC3E}">
        <p14:creationId xmlns:p14="http://schemas.microsoft.com/office/powerpoint/2010/main" val="2977723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981200" y="274638"/>
            <a:ext cx="8229600" cy="634082"/>
          </a:xfrm>
        </p:spPr>
        <p:txBody>
          <a:bodyPr>
            <a:normAutofit/>
          </a:bodyPr>
          <a:lstStyle/>
          <a:p>
            <a:pPr algn="ctr"/>
            <a:r>
              <a:rPr lang="en-US" sz="2800" b="1" u="sng" dirty="0">
                <a:solidFill>
                  <a:srgbClr val="0070C0"/>
                </a:solidFill>
              </a:rPr>
              <a:t>SPD/NICA Range System Prototype</a:t>
            </a:r>
            <a:endParaRPr lang="ru-RU" sz="2800" b="1" u="sng" dirty="0">
              <a:solidFill>
                <a:srgbClr val="0070C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2001936"/>
            <a:ext cx="3862388" cy="344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D:\Desktop\SPD-Muon-absorber — копия.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1985" y="2001937"/>
            <a:ext cx="4603103" cy="3452327"/>
          </a:xfrm>
          <a:prstGeom prst="rect">
            <a:avLst/>
          </a:prstGeom>
          <a:noFill/>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1919536" y="1340768"/>
            <a:ext cx="393439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3D model of SPD Muon (Range) System Prototype</a:t>
            </a:r>
            <a:endParaRPr lang="ru-RU" sz="1400" b="1" dirty="0"/>
          </a:p>
        </p:txBody>
      </p:sp>
      <p:sp>
        <p:nvSpPr>
          <p:cNvPr id="7" name="Скругленный прямоугольник 6"/>
          <p:cNvSpPr/>
          <p:nvPr/>
        </p:nvSpPr>
        <p:spPr>
          <a:xfrm>
            <a:off x="5951985" y="1340768"/>
            <a:ext cx="4603103"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Prototype absorber (1.5 ton) manufactured at DLNP/JINR</a:t>
            </a:r>
            <a:endParaRPr lang="ru-RU" sz="1400" b="1" dirty="0"/>
          </a:p>
        </p:txBody>
      </p:sp>
      <p:sp>
        <p:nvSpPr>
          <p:cNvPr id="9" name="Скругленный прямоугольник 8"/>
          <p:cNvSpPr/>
          <p:nvPr/>
        </p:nvSpPr>
        <p:spPr>
          <a:xfrm>
            <a:off x="1631504" y="5085184"/>
            <a:ext cx="1728192" cy="36004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ADB-32  electronics</a:t>
            </a:r>
            <a:endParaRPr lang="ru-RU" sz="1400" b="1" dirty="0"/>
          </a:p>
        </p:txBody>
      </p:sp>
      <p:cxnSp>
        <p:nvCxnSpPr>
          <p:cNvPr id="11" name="Прямая со стрелкой 10"/>
          <p:cNvCxnSpPr/>
          <p:nvPr/>
        </p:nvCxnSpPr>
        <p:spPr>
          <a:xfrm flipV="1">
            <a:off x="2513602" y="3645024"/>
            <a:ext cx="432048" cy="144016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9" idx="0"/>
          </p:cNvCxnSpPr>
          <p:nvPr/>
        </p:nvCxnSpPr>
        <p:spPr>
          <a:xfrm flipV="1">
            <a:off x="2495600" y="4365104"/>
            <a:ext cx="648072" cy="72008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 name="Скругленный прямоугольник 14"/>
          <p:cNvSpPr/>
          <p:nvPr/>
        </p:nvSpPr>
        <p:spPr>
          <a:xfrm>
            <a:off x="2585610" y="5589240"/>
            <a:ext cx="1548172" cy="36004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6 MDTs per plane</a:t>
            </a:r>
            <a:endParaRPr lang="ru-RU" sz="1400" b="1" dirty="0"/>
          </a:p>
        </p:txBody>
      </p:sp>
      <p:cxnSp>
        <p:nvCxnSpPr>
          <p:cNvPr id="17" name="Прямая со стрелкой 16"/>
          <p:cNvCxnSpPr>
            <a:stCxn id="15" idx="0"/>
          </p:cNvCxnSpPr>
          <p:nvPr/>
        </p:nvCxnSpPr>
        <p:spPr>
          <a:xfrm flipV="1">
            <a:off x="3359696" y="4365104"/>
            <a:ext cx="527038" cy="1224136"/>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15" idx="0"/>
          </p:cNvCxnSpPr>
          <p:nvPr/>
        </p:nvCxnSpPr>
        <p:spPr>
          <a:xfrm flipV="1">
            <a:off x="3359696" y="4581128"/>
            <a:ext cx="563042" cy="1008112"/>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0" name="Скругленный прямоугольник 19"/>
          <p:cNvSpPr/>
          <p:nvPr/>
        </p:nvSpPr>
        <p:spPr>
          <a:xfrm>
            <a:off x="4367808" y="5589240"/>
            <a:ext cx="1296144" cy="36004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Support frame</a:t>
            </a:r>
            <a:endParaRPr lang="ru-RU" sz="1400" b="1" dirty="0"/>
          </a:p>
        </p:txBody>
      </p:sp>
      <p:cxnSp>
        <p:nvCxnSpPr>
          <p:cNvPr id="22" name="Прямая со стрелкой 21"/>
          <p:cNvCxnSpPr>
            <a:stCxn id="20" idx="0"/>
          </p:cNvCxnSpPr>
          <p:nvPr/>
        </p:nvCxnSpPr>
        <p:spPr>
          <a:xfrm flipH="1" flipV="1">
            <a:off x="4367808" y="4581128"/>
            <a:ext cx="648072" cy="1008112"/>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V="1">
            <a:off x="5038862" y="4597107"/>
            <a:ext cx="360040" cy="1008112"/>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 name="Скругленный прямоугольник 1"/>
          <p:cNvSpPr/>
          <p:nvPr/>
        </p:nvSpPr>
        <p:spPr>
          <a:xfrm>
            <a:off x="7320136" y="5589240"/>
            <a:ext cx="2304256" cy="122413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 absorber plates: 60mm + </a:t>
            </a:r>
            <a:r>
              <a:rPr lang="en-US" dirty="0" smtClean="0"/>
              <a:t>15 </a:t>
            </a:r>
            <a:r>
              <a:rPr lang="en-US" dirty="0"/>
              <a:t>layers x 30 mm + 60 mm;</a:t>
            </a:r>
          </a:p>
          <a:p>
            <a:pPr algn="ctr"/>
            <a:r>
              <a:rPr lang="en-US" dirty="0"/>
              <a:t>total thickness ~ </a:t>
            </a:r>
            <a:r>
              <a:rPr lang="en-US" dirty="0" smtClean="0"/>
              <a:t>3</a:t>
            </a:r>
            <a:r>
              <a:rPr lang="el-GR" dirty="0" smtClean="0"/>
              <a:t>λ</a:t>
            </a:r>
            <a:endParaRPr lang="ru-RU" dirty="0"/>
          </a:p>
        </p:txBody>
      </p:sp>
      <p:cxnSp>
        <p:nvCxnSpPr>
          <p:cNvPr id="5" name="Прямая со стрелкой 4"/>
          <p:cNvCxnSpPr>
            <a:stCxn id="2" idx="0"/>
          </p:cNvCxnSpPr>
          <p:nvPr/>
        </p:nvCxnSpPr>
        <p:spPr>
          <a:xfrm flipV="1">
            <a:off x="8472264" y="4797152"/>
            <a:ext cx="72008" cy="79208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 name="Скругленный прямоугольник 7"/>
          <p:cNvSpPr/>
          <p:nvPr/>
        </p:nvSpPr>
        <p:spPr>
          <a:xfrm>
            <a:off x="1919536" y="6165304"/>
            <a:ext cx="4032448" cy="50405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120 MDTs, 960 wire R/O channels, strips ? </a:t>
            </a:r>
            <a:endParaRPr lang="ru-RU" dirty="0">
              <a:solidFill>
                <a:schemeClr val="tx1"/>
              </a:solidFill>
            </a:endParaRPr>
          </a:p>
        </p:txBody>
      </p:sp>
    </p:spTree>
    <p:extLst>
      <p:ext uri="{BB962C8B-B14F-4D97-AF65-F5344CB8AC3E}">
        <p14:creationId xmlns:p14="http://schemas.microsoft.com/office/powerpoint/2010/main" val="2497823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02895"/>
            <a:ext cx="10515600" cy="1285875"/>
          </a:xfrm>
        </p:spPr>
        <p:txBody>
          <a:bodyPr>
            <a:normAutofit fontScale="90000"/>
          </a:bodyPr>
          <a:lstStyle/>
          <a:p>
            <a:r>
              <a:rPr lang="en-US" sz="3600" b="1" dirty="0">
                <a:latin typeface="+mn-lt"/>
              </a:rPr>
              <a:t>4.6 Range (muon) </a:t>
            </a:r>
            <a:r>
              <a:rPr lang="en-US" sz="3600" b="1" dirty="0" smtClean="0">
                <a:latin typeface="+mn-lt"/>
              </a:rPr>
              <a:t>system</a:t>
            </a:r>
            <a:r>
              <a:rPr lang="ru-RU" sz="3600" b="1" dirty="0" smtClean="0"/>
              <a:t/>
            </a:r>
            <a:br>
              <a:rPr lang="ru-RU" sz="3600" b="1" dirty="0" smtClean="0"/>
            </a:br>
            <a:r>
              <a:rPr lang="ru-RU" sz="3600" b="1" dirty="0"/>
              <a:t/>
            </a:r>
            <a:br>
              <a:rPr lang="ru-RU" sz="3600" b="1" dirty="0"/>
            </a:br>
            <a:r>
              <a:rPr lang="en-US" sz="2800" b="1" i="1" dirty="0" smtClean="0">
                <a:latin typeface="+mn-lt"/>
              </a:rPr>
              <a:t>4.6.1 General description</a:t>
            </a:r>
            <a:r>
              <a:rPr lang="ru-RU" sz="2800" b="1" i="1" dirty="0" smtClean="0">
                <a:latin typeface="+mn-lt"/>
              </a:rPr>
              <a:t/>
            </a:r>
            <a:br>
              <a:rPr lang="ru-RU" sz="2800" b="1" i="1" dirty="0" smtClean="0">
                <a:latin typeface="+mn-lt"/>
              </a:rPr>
            </a:br>
            <a:endParaRPr lang="ru-RU" sz="2800" b="1" i="1" dirty="0">
              <a:latin typeface="+mn-lt"/>
            </a:endParaRPr>
          </a:p>
        </p:txBody>
      </p:sp>
      <p:sp>
        <p:nvSpPr>
          <p:cNvPr id="3" name="Объект 2"/>
          <p:cNvSpPr>
            <a:spLocks noGrp="1"/>
          </p:cNvSpPr>
          <p:nvPr>
            <p:ph idx="1"/>
          </p:nvPr>
        </p:nvSpPr>
        <p:spPr/>
        <p:txBody>
          <a:bodyPr/>
          <a:lstStyle/>
          <a:p>
            <a:r>
              <a:rPr lang="ru-RU" u="sng" dirty="0" smtClean="0">
                <a:solidFill>
                  <a:srgbClr val="00B050"/>
                </a:solidFill>
              </a:rPr>
              <a:t>Данный раздел не требует модификаций. </a:t>
            </a:r>
            <a:r>
              <a:rPr lang="ru-RU" dirty="0" smtClean="0">
                <a:solidFill>
                  <a:srgbClr val="00B050"/>
                </a:solidFill>
              </a:rPr>
              <a:t>Концептуальное значение системы (</a:t>
            </a:r>
            <a:r>
              <a:rPr lang="en-US" dirty="0" smtClean="0">
                <a:solidFill>
                  <a:srgbClr val="00B050"/>
                </a:solidFill>
              </a:rPr>
              <a:t>PID</a:t>
            </a:r>
            <a:r>
              <a:rPr lang="ru-RU" dirty="0" smtClean="0">
                <a:solidFill>
                  <a:srgbClr val="00B050"/>
                </a:solidFill>
              </a:rPr>
              <a:t>,</a:t>
            </a:r>
            <a:r>
              <a:rPr lang="en-US" dirty="0" smtClean="0">
                <a:solidFill>
                  <a:srgbClr val="00B050"/>
                </a:solidFill>
              </a:rPr>
              <a:t> </a:t>
            </a:r>
            <a:r>
              <a:rPr lang="ru-RU" dirty="0" smtClean="0">
                <a:solidFill>
                  <a:srgbClr val="00B050"/>
                </a:solidFill>
              </a:rPr>
              <a:t> грубая </a:t>
            </a:r>
            <a:r>
              <a:rPr lang="ru-RU" dirty="0" err="1" smtClean="0">
                <a:solidFill>
                  <a:srgbClr val="00B050"/>
                </a:solidFill>
              </a:rPr>
              <a:t>адронная</a:t>
            </a:r>
            <a:r>
              <a:rPr lang="ru-RU" dirty="0" smtClean="0">
                <a:solidFill>
                  <a:srgbClr val="00B050"/>
                </a:solidFill>
              </a:rPr>
              <a:t> калориметрия, регистрация нейтронов), её инструментарий – не изменились</a:t>
            </a:r>
            <a:endParaRPr lang="ru-RU" dirty="0">
              <a:solidFill>
                <a:srgbClr val="00B050"/>
              </a:solidFill>
            </a:endParaRPr>
          </a:p>
        </p:txBody>
      </p:sp>
    </p:spTree>
    <p:extLst>
      <p:ext uri="{BB962C8B-B14F-4D97-AF65-F5344CB8AC3E}">
        <p14:creationId xmlns:p14="http://schemas.microsoft.com/office/powerpoint/2010/main" val="2871593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981200" y="274638"/>
            <a:ext cx="8229600" cy="1016952"/>
          </a:xfrm>
        </p:spPr>
        <p:txBody>
          <a:bodyPr>
            <a:normAutofit fontScale="90000"/>
          </a:bodyPr>
          <a:lstStyle/>
          <a:p>
            <a:pPr algn="ctr"/>
            <a:r>
              <a:rPr lang="en-US" sz="2800" b="1" u="sng" dirty="0" smtClean="0">
                <a:solidFill>
                  <a:srgbClr val="0070C0"/>
                </a:solidFill>
                <a:latin typeface="+mn-lt"/>
              </a:rPr>
              <a:t>Pressurized </a:t>
            </a:r>
            <a:r>
              <a:rPr lang="en-US" sz="2800" b="1" u="sng" dirty="0">
                <a:solidFill>
                  <a:srgbClr val="0070C0"/>
                </a:solidFill>
                <a:latin typeface="+mn-lt"/>
              </a:rPr>
              <a:t>Cherenkov counter (up to 60 bar CO</a:t>
            </a:r>
            <a:r>
              <a:rPr lang="en-US" sz="1800" b="1" u="sng" dirty="0">
                <a:solidFill>
                  <a:srgbClr val="0070C0"/>
                </a:solidFill>
                <a:latin typeface="+mn-lt"/>
              </a:rPr>
              <a:t>2</a:t>
            </a:r>
            <a:r>
              <a:rPr lang="en-US" sz="2800" b="1" u="sng" dirty="0">
                <a:solidFill>
                  <a:srgbClr val="0070C0"/>
                </a:solidFill>
                <a:latin typeface="+mn-lt"/>
              </a:rPr>
              <a:t>) </a:t>
            </a:r>
            <a:r>
              <a:rPr lang="en-US" sz="2800" b="1" u="sng" dirty="0" smtClean="0">
                <a:solidFill>
                  <a:srgbClr val="0070C0"/>
                </a:solidFill>
                <a:latin typeface="+mn-lt"/>
              </a:rPr>
              <a:t/>
            </a:r>
            <a:br>
              <a:rPr lang="en-US" sz="2800" b="1" u="sng" dirty="0" smtClean="0">
                <a:solidFill>
                  <a:srgbClr val="0070C0"/>
                </a:solidFill>
                <a:latin typeface="+mn-lt"/>
              </a:rPr>
            </a:br>
            <a:r>
              <a:rPr lang="en-US" sz="2000" b="1" dirty="0" smtClean="0">
                <a:solidFill>
                  <a:srgbClr val="0070C0"/>
                </a:solidFill>
                <a:latin typeface="+mn-lt"/>
              </a:rPr>
              <a:t>for </a:t>
            </a:r>
            <a:r>
              <a:rPr lang="en-US" sz="2000" b="1" dirty="0">
                <a:solidFill>
                  <a:srgbClr val="0070C0"/>
                </a:solidFill>
                <a:latin typeface="+mn-lt"/>
              </a:rPr>
              <a:t>PANDA/FAIR &amp; SPD/NICA test beams (&lt; 1,5 GeV/c)</a:t>
            </a:r>
            <a:br>
              <a:rPr lang="en-US" sz="2000" b="1" dirty="0">
                <a:solidFill>
                  <a:srgbClr val="0070C0"/>
                </a:solidFill>
                <a:latin typeface="+mn-lt"/>
              </a:rPr>
            </a:br>
            <a:r>
              <a:rPr lang="en-US" sz="2000" b="1" dirty="0">
                <a:solidFill>
                  <a:srgbClr val="0070C0"/>
                </a:solidFill>
                <a:latin typeface="+mn-lt"/>
              </a:rPr>
              <a:t>for pion-to-muon separation</a:t>
            </a:r>
            <a:endParaRPr lang="ru-RU" sz="2000" dirty="0">
              <a:latin typeface="+mn-lt"/>
            </a:endParaRPr>
          </a:p>
        </p:txBody>
      </p:sp>
      <p:sp>
        <p:nvSpPr>
          <p:cNvPr id="5" name="Текст 4"/>
          <p:cNvSpPr>
            <a:spLocks noGrp="1"/>
          </p:cNvSpPr>
          <p:nvPr>
            <p:ph type="body" idx="1"/>
          </p:nvPr>
        </p:nvSpPr>
        <p:spPr/>
        <p:txBody>
          <a:bodyPr/>
          <a:lstStyle/>
          <a:p>
            <a:pPr algn="ctr"/>
            <a:r>
              <a:rPr lang="en-US" dirty="0" smtClean="0"/>
              <a:t>3D engineering view</a:t>
            </a:r>
            <a:endParaRPr lang="ru-RU" dirty="0"/>
          </a:p>
        </p:txBody>
      </p:sp>
      <p:pic>
        <p:nvPicPr>
          <p:cNvPr id="9" name="Объект 8"/>
          <p:cNvPicPr>
            <a:picLocks noGrp="1" noChangeAspect="1"/>
          </p:cNvPicPr>
          <p:nvPr>
            <p:ph sz="half" idx="2"/>
          </p:nvPr>
        </p:nvPicPr>
        <p:blipFill>
          <a:blip r:embed="rId2"/>
          <a:stretch>
            <a:fillRect/>
          </a:stretch>
        </p:blipFill>
        <p:spPr>
          <a:xfrm>
            <a:off x="1981200" y="2427765"/>
            <a:ext cx="4040188" cy="3445508"/>
          </a:xfrm>
          <a:prstGeom prst="rect">
            <a:avLst/>
          </a:prstGeom>
        </p:spPr>
      </p:pic>
      <p:sp>
        <p:nvSpPr>
          <p:cNvPr id="7" name="Текст 6"/>
          <p:cNvSpPr>
            <a:spLocks noGrp="1"/>
          </p:cNvSpPr>
          <p:nvPr>
            <p:ph type="body" sz="quarter" idx="3"/>
          </p:nvPr>
        </p:nvSpPr>
        <p:spPr>
          <a:xfrm>
            <a:off x="6169026" y="1700809"/>
            <a:ext cx="4041775" cy="813767"/>
          </a:xfrm>
        </p:spPr>
        <p:txBody>
          <a:bodyPr>
            <a:normAutofit fontScale="92500" lnSpcReduction="10000"/>
          </a:bodyPr>
          <a:lstStyle/>
          <a:p>
            <a:pPr algn="ctr"/>
            <a:r>
              <a:rPr lang="en-US" dirty="0" err="1" smtClean="0"/>
              <a:t>Manufatured</a:t>
            </a:r>
            <a:r>
              <a:rPr lang="en-US" dirty="0" smtClean="0"/>
              <a:t> counter at DLNP</a:t>
            </a:r>
          </a:p>
          <a:p>
            <a:pPr algn="ctr"/>
            <a:r>
              <a:rPr lang="en-US" dirty="0" smtClean="0"/>
              <a:t>test stand </a:t>
            </a:r>
            <a:endParaRPr lang="ru-RU" dirty="0"/>
          </a:p>
        </p:txBody>
      </p:sp>
      <p:pic>
        <p:nvPicPr>
          <p:cNvPr id="10" name="Объект 9"/>
          <p:cNvPicPr>
            <a:picLocks noGrp="1" noChangeAspect="1"/>
          </p:cNvPicPr>
          <p:nvPr>
            <p:ph sz="quarter" idx="4"/>
          </p:nvPr>
        </p:nvPicPr>
        <p:blipFill>
          <a:blip r:embed="rId3"/>
          <a:stretch>
            <a:fillRect/>
          </a:stretch>
        </p:blipFill>
        <p:spPr>
          <a:xfrm>
            <a:off x="6096001" y="3077528"/>
            <a:ext cx="4041775" cy="1591479"/>
          </a:xfrm>
          <a:prstGeom prst="rect">
            <a:avLst/>
          </a:prstGeom>
        </p:spPr>
      </p:pic>
      <p:sp>
        <p:nvSpPr>
          <p:cNvPr id="2" name="Прямоугольник 1"/>
          <p:cNvSpPr/>
          <p:nvPr/>
        </p:nvSpPr>
        <p:spPr>
          <a:xfrm flipH="1" flipV="1">
            <a:off x="10560496" y="68580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dirty="0"/>
          </a:p>
        </p:txBody>
      </p:sp>
    </p:spTree>
    <p:extLst>
      <p:ext uri="{BB962C8B-B14F-4D97-AF65-F5344CB8AC3E}">
        <p14:creationId xmlns:p14="http://schemas.microsoft.com/office/powerpoint/2010/main" val="3958434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b="1" i="1" dirty="0">
                <a:latin typeface="+mn-lt"/>
              </a:rPr>
              <a:t>4.6.2 System layout</a:t>
            </a:r>
            <a:endParaRPr lang="ru-RU" sz="2400" b="1" i="1" dirty="0">
              <a:latin typeface="+mn-lt"/>
            </a:endParaRPr>
          </a:p>
        </p:txBody>
      </p:sp>
      <p:sp>
        <p:nvSpPr>
          <p:cNvPr id="3" name="Объект 2"/>
          <p:cNvSpPr>
            <a:spLocks noGrp="1"/>
          </p:cNvSpPr>
          <p:nvPr>
            <p:ph idx="1"/>
          </p:nvPr>
        </p:nvSpPr>
        <p:spPr>
          <a:xfrm>
            <a:off x="838200" y="1825625"/>
            <a:ext cx="10515600" cy="4820920"/>
          </a:xfrm>
        </p:spPr>
        <p:txBody>
          <a:bodyPr/>
          <a:lstStyle/>
          <a:p>
            <a:r>
              <a:rPr lang="ru-RU" u="sng" dirty="0" smtClean="0">
                <a:solidFill>
                  <a:srgbClr val="00B050"/>
                </a:solidFill>
              </a:rPr>
              <a:t>Раздел будет полностью переписан</a:t>
            </a:r>
            <a:r>
              <a:rPr lang="ru-RU" dirty="0" smtClean="0">
                <a:solidFill>
                  <a:srgbClr val="00B050"/>
                </a:solidFill>
              </a:rPr>
              <a:t> в соответствии с той конструкцией </a:t>
            </a:r>
            <a:r>
              <a:rPr lang="en-US" dirty="0" smtClean="0">
                <a:solidFill>
                  <a:srgbClr val="00B050"/>
                </a:solidFill>
              </a:rPr>
              <a:t>RS, </a:t>
            </a:r>
            <a:r>
              <a:rPr lang="ru-RU" dirty="0" smtClean="0">
                <a:solidFill>
                  <a:srgbClr val="00B050"/>
                </a:solidFill>
              </a:rPr>
              <a:t>что появится к ноябрю. Будет создана инженерная </a:t>
            </a:r>
            <a:r>
              <a:rPr lang="en-US" dirty="0" smtClean="0">
                <a:solidFill>
                  <a:srgbClr val="00B050"/>
                </a:solidFill>
              </a:rPr>
              <a:t>3D</a:t>
            </a:r>
            <a:r>
              <a:rPr lang="ru-RU" dirty="0" smtClean="0">
                <a:solidFill>
                  <a:srgbClr val="00B050"/>
                </a:solidFill>
              </a:rPr>
              <a:t> модель, содержащая элементы крепления к системе подвески (ложемент</a:t>
            </a:r>
            <a:r>
              <a:rPr lang="en-US" dirty="0" smtClean="0">
                <a:solidFill>
                  <a:srgbClr val="00B050"/>
                </a:solidFill>
              </a:rPr>
              <a:t>/</a:t>
            </a:r>
            <a:r>
              <a:rPr lang="ru-RU" dirty="0" smtClean="0">
                <a:solidFill>
                  <a:srgbClr val="00B050"/>
                </a:solidFill>
              </a:rPr>
              <a:t>платформа). </a:t>
            </a:r>
            <a:r>
              <a:rPr lang="ru-RU" dirty="0" err="1" smtClean="0">
                <a:solidFill>
                  <a:srgbClr val="00B050"/>
                </a:solidFill>
              </a:rPr>
              <a:t>Массо</a:t>
            </a:r>
            <a:r>
              <a:rPr lang="ru-RU" dirty="0" smtClean="0">
                <a:solidFill>
                  <a:srgbClr val="00B050"/>
                </a:solidFill>
              </a:rPr>
              <a:t>-габаритные параметры практически уже зафиксированы на уровне 1200 т. В модели будут размещены МДТ детекторы и карты электроники.</a:t>
            </a:r>
          </a:p>
          <a:p>
            <a:r>
              <a:rPr lang="ru-RU" dirty="0" smtClean="0">
                <a:solidFill>
                  <a:srgbClr val="0070C0"/>
                </a:solidFill>
              </a:rPr>
              <a:t>Система подвески и перемещения должна быть разработана (КО ЛЯП + КО ЛФВЭ). </a:t>
            </a:r>
            <a:r>
              <a:rPr lang="ru-RU" u="sng" dirty="0" smtClean="0">
                <a:solidFill>
                  <a:srgbClr val="0070C0"/>
                </a:solidFill>
              </a:rPr>
              <a:t>Может быть показана в отдельных разделах (</a:t>
            </a:r>
            <a:r>
              <a:rPr lang="en-US" sz="2400" b="1" i="1" u="sng" dirty="0" smtClean="0"/>
              <a:t>6.2 SPD integration</a:t>
            </a:r>
            <a:r>
              <a:rPr lang="ru-RU" sz="2400" b="1" i="1" u="sng" dirty="0" smtClean="0"/>
              <a:t>, </a:t>
            </a:r>
            <a:r>
              <a:rPr lang="en-US" sz="2400" b="1" i="1" u="sng" dirty="0"/>
              <a:t>6.3 Detector </a:t>
            </a:r>
            <a:r>
              <a:rPr lang="en-US" sz="2400" b="1" i="1" u="sng" dirty="0" smtClean="0"/>
              <a:t>assembly</a:t>
            </a:r>
            <a:r>
              <a:rPr lang="ru-RU" u="sng" dirty="0" smtClean="0">
                <a:solidFill>
                  <a:srgbClr val="0070C0"/>
                </a:solidFill>
              </a:rPr>
              <a:t>), где будет с</a:t>
            </a:r>
            <a:r>
              <a:rPr lang="ru-RU" u="sng" dirty="0">
                <a:solidFill>
                  <a:srgbClr val="0070C0"/>
                </a:solidFill>
              </a:rPr>
              <a:t>х</a:t>
            </a:r>
            <a:r>
              <a:rPr lang="ru-RU" u="sng" dirty="0" smtClean="0">
                <a:solidFill>
                  <a:srgbClr val="0070C0"/>
                </a:solidFill>
              </a:rPr>
              <a:t>ема сборки и перемещения </a:t>
            </a:r>
            <a:r>
              <a:rPr lang="en-US" u="sng" dirty="0" smtClean="0">
                <a:solidFill>
                  <a:srgbClr val="0070C0"/>
                </a:solidFill>
              </a:rPr>
              <a:t>SPD </a:t>
            </a:r>
            <a:r>
              <a:rPr lang="ru-RU" u="sng" dirty="0" smtClean="0">
                <a:solidFill>
                  <a:srgbClr val="0070C0"/>
                </a:solidFill>
              </a:rPr>
              <a:t>детектора по залу.</a:t>
            </a:r>
            <a:endParaRPr lang="ru-RU" u="sng" dirty="0">
              <a:solidFill>
                <a:srgbClr val="0070C0"/>
              </a:solidFill>
            </a:endParaRPr>
          </a:p>
        </p:txBody>
      </p:sp>
    </p:spTree>
    <p:extLst>
      <p:ext uri="{BB962C8B-B14F-4D97-AF65-F5344CB8AC3E}">
        <p14:creationId xmlns:p14="http://schemas.microsoft.com/office/powerpoint/2010/main" val="1263454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b="1" i="1" dirty="0">
                <a:latin typeface="+mn-lt"/>
              </a:rPr>
              <a:t>4.6.3 Mini drift tubes detector</a:t>
            </a:r>
            <a:endParaRPr lang="ru-RU" sz="2400" b="1" i="1" dirty="0">
              <a:latin typeface="+mn-lt"/>
            </a:endParaRPr>
          </a:p>
        </p:txBody>
      </p:sp>
      <p:sp>
        <p:nvSpPr>
          <p:cNvPr id="3" name="Объект 2"/>
          <p:cNvSpPr>
            <a:spLocks noGrp="1"/>
          </p:cNvSpPr>
          <p:nvPr>
            <p:ph idx="1"/>
          </p:nvPr>
        </p:nvSpPr>
        <p:spPr/>
        <p:txBody>
          <a:bodyPr/>
          <a:lstStyle/>
          <a:p>
            <a:r>
              <a:rPr lang="ru-RU" u="sng" dirty="0" smtClean="0">
                <a:solidFill>
                  <a:srgbClr val="00B050"/>
                </a:solidFill>
              </a:rPr>
              <a:t>Раздел будет сохранён в целом в существующем виде </a:t>
            </a:r>
            <a:r>
              <a:rPr lang="ru-RU" dirty="0" smtClean="0">
                <a:solidFill>
                  <a:srgbClr val="00B050"/>
                </a:solidFill>
              </a:rPr>
              <a:t>со следующими модификациями:</a:t>
            </a:r>
          </a:p>
          <a:p>
            <a:pPr>
              <a:buFontTx/>
              <a:buChar char="-"/>
            </a:pPr>
            <a:r>
              <a:rPr lang="ru-RU" sz="2400" dirty="0" smtClean="0">
                <a:solidFill>
                  <a:srgbClr val="00B050"/>
                </a:solidFill>
              </a:rPr>
              <a:t>Новый набор количеств и длин детекторов, </a:t>
            </a:r>
            <a:r>
              <a:rPr lang="ru-RU" sz="2400" dirty="0" err="1" smtClean="0">
                <a:solidFill>
                  <a:srgbClr val="00B050"/>
                </a:solidFill>
              </a:rPr>
              <a:t>соответсевущий</a:t>
            </a:r>
            <a:r>
              <a:rPr lang="ru-RU" sz="2400" dirty="0" smtClean="0">
                <a:solidFill>
                  <a:srgbClr val="00B050"/>
                </a:solidFill>
              </a:rPr>
              <a:t> </a:t>
            </a:r>
            <a:r>
              <a:rPr lang="ru-RU" sz="2400" dirty="0" err="1" smtClean="0">
                <a:solidFill>
                  <a:srgbClr val="00B050"/>
                </a:solidFill>
              </a:rPr>
              <a:t>последей</a:t>
            </a:r>
            <a:r>
              <a:rPr lang="ru-RU" sz="2400" dirty="0" smtClean="0">
                <a:solidFill>
                  <a:srgbClr val="00B050"/>
                </a:solidFill>
              </a:rPr>
              <a:t> рабочей версии </a:t>
            </a:r>
            <a:r>
              <a:rPr lang="en-US" sz="2400" dirty="0" smtClean="0">
                <a:solidFill>
                  <a:srgbClr val="00B050"/>
                </a:solidFill>
              </a:rPr>
              <a:t>RS </a:t>
            </a:r>
            <a:r>
              <a:rPr lang="ru-RU" sz="2400" dirty="0" smtClean="0">
                <a:solidFill>
                  <a:srgbClr val="00B050"/>
                </a:solidFill>
              </a:rPr>
              <a:t>на момент написания </a:t>
            </a:r>
            <a:r>
              <a:rPr lang="en-US" sz="2400" dirty="0" smtClean="0">
                <a:solidFill>
                  <a:srgbClr val="00B050"/>
                </a:solidFill>
              </a:rPr>
              <a:t>CDR</a:t>
            </a:r>
            <a:r>
              <a:rPr lang="ru-RU" sz="2400" dirty="0" smtClean="0">
                <a:solidFill>
                  <a:srgbClr val="00B050"/>
                </a:solidFill>
              </a:rPr>
              <a:t>; возможно эта часть текста будет в виде суммарной таблицы</a:t>
            </a:r>
          </a:p>
          <a:p>
            <a:pPr>
              <a:buFontTx/>
              <a:buChar char="-"/>
            </a:pPr>
            <a:r>
              <a:rPr lang="ru-RU" sz="2400" dirty="0" smtClean="0">
                <a:solidFill>
                  <a:srgbClr val="00B050"/>
                </a:solidFill>
              </a:rPr>
              <a:t>Картинка МДТ детектора будет заменена на вариант «детектора с открытым катодом», </a:t>
            </a:r>
            <a:r>
              <a:rPr lang="ru-RU" sz="2400" dirty="0" smtClean="0">
                <a:solidFill>
                  <a:srgbClr val="00B050"/>
                </a:solidFill>
              </a:rPr>
              <a:t>соответствующий </a:t>
            </a:r>
            <a:r>
              <a:rPr lang="ru-RU" sz="2400" dirty="0" smtClean="0">
                <a:solidFill>
                  <a:srgbClr val="00B050"/>
                </a:solidFill>
              </a:rPr>
              <a:t>считыванию проволок и </a:t>
            </a:r>
            <a:r>
              <a:rPr lang="ru-RU" sz="2400" dirty="0" err="1" smtClean="0">
                <a:solidFill>
                  <a:srgbClr val="00B050"/>
                </a:solidFill>
              </a:rPr>
              <a:t>стрипов</a:t>
            </a:r>
            <a:endParaRPr lang="ru-RU" sz="2400" dirty="0" smtClean="0">
              <a:solidFill>
                <a:srgbClr val="00B050"/>
              </a:solidFill>
            </a:endParaRPr>
          </a:p>
          <a:p>
            <a:pPr>
              <a:buFontTx/>
              <a:buChar char="-"/>
            </a:pPr>
            <a:r>
              <a:rPr lang="ru-RU" sz="2400" dirty="0" smtClean="0">
                <a:solidFill>
                  <a:srgbClr val="00B050"/>
                </a:solidFill>
              </a:rPr>
              <a:t>Возможно добавление нескольких </a:t>
            </a:r>
            <a:r>
              <a:rPr lang="en-US" sz="2400" dirty="0" smtClean="0">
                <a:solidFill>
                  <a:srgbClr val="00B050"/>
                </a:solidFill>
              </a:rPr>
              <a:t>performance figures</a:t>
            </a:r>
            <a:r>
              <a:rPr lang="ru-RU" sz="2400" dirty="0" smtClean="0">
                <a:solidFill>
                  <a:srgbClr val="00B050"/>
                </a:solidFill>
              </a:rPr>
              <a:t> – эффективность, счётная характеристика, координатная точность и т.п. -</a:t>
            </a:r>
            <a:r>
              <a:rPr lang="en-US" sz="2400" dirty="0" smtClean="0">
                <a:solidFill>
                  <a:srgbClr val="00B050"/>
                </a:solidFill>
              </a:rPr>
              <a:t>&gt; </a:t>
            </a:r>
            <a:r>
              <a:rPr lang="ru-RU" sz="2400" dirty="0" smtClean="0">
                <a:solidFill>
                  <a:srgbClr val="00B050"/>
                </a:solidFill>
              </a:rPr>
              <a:t>при необходимости и наличии места (объём всего </a:t>
            </a:r>
            <a:r>
              <a:rPr lang="en-US" sz="2400" dirty="0" smtClean="0">
                <a:solidFill>
                  <a:srgbClr val="00B050"/>
                </a:solidFill>
              </a:rPr>
              <a:t>CDR)</a:t>
            </a:r>
          </a:p>
          <a:p>
            <a:pPr>
              <a:buFontTx/>
              <a:buChar char="-"/>
            </a:pPr>
            <a:endParaRPr lang="en-US" sz="2400" dirty="0" smtClean="0">
              <a:solidFill>
                <a:srgbClr val="00B050"/>
              </a:solidFill>
            </a:endParaRPr>
          </a:p>
        </p:txBody>
      </p:sp>
    </p:spTree>
    <p:extLst>
      <p:ext uri="{BB962C8B-B14F-4D97-AF65-F5344CB8AC3E}">
        <p14:creationId xmlns:p14="http://schemas.microsoft.com/office/powerpoint/2010/main" val="809880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b="1" i="1" dirty="0">
                <a:latin typeface="+mn-lt"/>
              </a:rPr>
              <a:t>4.6.4 Front-end electronics</a:t>
            </a:r>
            <a:endParaRPr lang="ru-RU" sz="2400" b="1" i="1" dirty="0">
              <a:latin typeface="+mn-lt"/>
            </a:endParaRPr>
          </a:p>
        </p:txBody>
      </p:sp>
      <p:sp>
        <p:nvSpPr>
          <p:cNvPr id="3" name="Объект 2"/>
          <p:cNvSpPr>
            <a:spLocks noGrp="1"/>
          </p:cNvSpPr>
          <p:nvPr>
            <p:ph idx="1"/>
          </p:nvPr>
        </p:nvSpPr>
        <p:spPr/>
        <p:txBody>
          <a:bodyPr/>
          <a:lstStyle/>
          <a:p>
            <a:r>
              <a:rPr lang="ru-RU" u="sng" dirty="0" smtClean="0">
                <a:solidFill>
                  <a:srgbClr val="00B050"/>
                </a:solidFill>
              </a:rPr>
              <a:t>Раздел будет сохранён в целом в существующем виде </a:t>
            </a:r>
            <a:r>
              <a:rPr lang="ru-RU" dirty="0" smtClean="0">
                <a:solidFill>
                  <a:srgbClr val="00B050"/>
                </a:solidFill>
              </a:rPr>
              <a:t>со следующими модификациями:</a:t>
            </a:r>
            <a:endParaRPr lang="en-US" dirty="0" smtClean="0">
              <a:solidFill>
                <a:srgbClr val="00B050"/>
              </a:solidFill>
            </a:endParaRPr>
          </a:p>
          <a:p>
            <a:pPr>
              <a:buFontTx/>
              <a:buChar char="-"/>
            </a:pPr>
            <a:r>
              <a:rPr lang="ru-RU" sz="2400" dirty="0" smtClean="0">
                <a:solidFill>
                  <a:srgbClr val="FF0000"/>
                </a:solidFill>
              </a:rPr>
              <a:t>Добавлено описание нового 8-канального усилителя, который разрабатывается по договору с Минском (Интеграл) для </a:t>
            </a:r>
            <a:r>
              <a:rPr lang="ru-RU" sz="2400" dirty="0" err="1" smtClean="0">
                <a:solidFill>
                  <a:srgbClr val="FF0000"/>
                </a:solidFill>
              </a:rPr>
              <a:t>стрипового</a:t>
            </a:r>
            <a:r>
              <a:rPr lang="ru-RU" sz="2400" dirty="0" smtClean="0">
                <a:solidFill>
                  <a:srgbClr val="FF0000"/>
                </a:solidFill>
              </a:rPr>
              <a:t> канала съёма информации -</a:t>
            </a:r>
            <a:r>
              <a:rPr lang="en-US" sz="2400" dirty="0" smtClean="0">
                <a:solidFill>
                  <a:srgbClr val="FF0000"/>
                </a:solidFill>
              </a:rPr>
              <a:t>&gt;</a:t>
            </a:r>
            <a:r>
              <a:rPr lang="ru-RU" sz="2400" dirty="0" smtClean="0">
                <a:solidFill>
                  <a:srgbClr val="FF0000"/>
                </a:solidFill>
              </a:rPr>
              <a:t> шанс успеть к </a:t>
            </a:r>
            <a:r>
              <a:rPr lang="en-US" sz="2400" dirty="0" smtClean="0">
                <a:solidFill>
                  <a:srgbClr val="FF0000"/>
                </a:solidFill>
              </a:rPr>
              <a:t>CDR </a:t>
            </a:r>
            <a:r>
              <a:rPr lang="ru-RU" sz="2400" dirty="0" smtClean="0">
                <a:solidFill>
                  <a:srgbClr val="FF0000"/>
                </a:solidFill>
              </a:rPr>
              <a:t>есть, но небольшой…</a:t>
            </a:r>
          </a:p>
          <a:p>
            <a:pPr>
              <a:buFontTx/>
              <a:buChar char="-"/>
            </a:pPr>
            <a:r>
              <a:rPr lang="ru-RU" sz="2400" dirty="0" smtClean="0">
                <a:solidFill>
                  <a:srgbClr val="00B050"/>
                </a:solidFill>
              </a:rPr>
              <a:t>Добавлено описание результатов тестов </a:t>
            </a:r>
            <a:r>
              <a:rPr lang="en-US" sz="2400" dirty="0" smtClean="0">
                <a:solidFill>
                  <a:srgbClr val="00B050"/>
                </a:solidFill>
              </a:rPr>
              <a:t>c </a:t>
            </a:r>
            <a:r>
              <a:rPr lang="ru-RU" sz="2400" dirty="0" smtClean="0">
                <a:solidFill>
                  <a:srgbClr val="00B050"/>
                </a:solidFill>
              </a:rPr>
              <a:t>прототипом </a:t>
            </a:r>
            <a:r>
              <a:rPr lang="en-US" sz="2400" dirty="0" smtClean="0">
                <a:solidFill>
                  <a:srgbClr val="00B050"/>
                </a:solidFill>
              </a:rPr>
              <a:t>PANDA/CERN</a:t>
            </a:r>
            <a:r>
              <a:rPr lang="ru-RU" sz="2400" dirty="0" smtClean="0">
                <a:solidFill>
                  <a:srgbClr val="00B050"/>
                </a:solidFill>
              </a:rPr>
              <a:t> цифрового </a:t>
            </a:r>
            <a:r>
              <a:rPr lang="en-US" sz="2400" dirty="0" smtClean="0">
                <a:solidFill>
                  <a:srgbClr val="00B050"/>
                </a:solidFill>
              </a:rPr>
              <a:t>FPGA-</a:t>
            </a:r>
            <a:r>
              <a:rPr lang="ru-RU" sz="2400" dirty="0" smtClean="0">
                <a:solidFill>
                  <a:srgbClr val="00B050"/>
                </a:solidFill>
              </a:rPr>
              <a:t>блока</a:t>
            </a:r>
            <a:r>
              <a:rPr lang="en-US" sz="2400" dirty="0" smtClean="0">
                <a:solidFill>
                  <a:srgbClr val="00B050"/>
                </a:solidFill>
              </a:rPr>
              <a:t> </a:t>
            </a:r>
            <a:r>
              <a:rPr lang="ru-RU" sz="2400" dirty="0" smtClean="0">
                <a:solidFill>
                  <a:srgbClr val="00B050"/>
                </a:solidFill>
              </a:rPr>
              <a:t>для системы </a:t>
            </a:r>
            <a:r>
              <a:rPr lang="en-US" sz="2400" dirty="0" smtClean="0">
                <a:solidFill>
                  <a:srgbClr val="00B050"/>
                </a:solidFill>
              </a:rPr>
              <a:t>DAQ</a:t>
            </a:r>
          </a:p>
          <a:p>
            <a:pPr>
              <a:buFontTx/>
              <a:buChar char="-"/>
            </a:pPr>
            <a:r>
              <a:rPr lang="ru-RU" sz="2400" dirty="0" smtClean="0">
                <a:solidFill>
                  <a:srgbClr val="FF0000"/>
                </a:solidFill>
              </a:rPr>
              <a:t>Добавлена картинка с новыми </a:t>
            </a:r>
            <a:r>
              <a:rPr lang="en-US" sz="2400" dirty="0" smtClean="0">
                <a:solidFill>
                  <a:srgbClr val="FF0000"/>
                </a:solidFill>
              </a:rPr>
              <a:t>FPGA-</a:t>
            </a:r>
            <a:r>
              <a:rPr lang="ru-RU" sz="2400" dirty="0" smtClean="0">
                <a:solidFill>
                  <a:srgbClr val="FF0000"/>
                </a:solidFill>
              </a:rPr>
              <a:t>блоками, которые должны быть произведены по контракту с Марафоном</a:t>
            </a:r>
            <a:r>
              <a:rPr lang="en-US" sz="2400" dirty="0" smtClean="0">
                <a:solidFill>
                  <a:srgbClr val="FF0000"/>
                </a:solidFill>
              </a:rPr>
              <a:t>/</a:t>
            </a:r>
            <a:r>
              <a:rPr lang="ru-RU" sz="2400" dirty="0" smtClean="0">
                <a:solidFill>
                  <a:srgbClr val="FF0000"/>
                </a:solidFill>
              </a:rPr>
              <a:t>Москва для полной экипировки прототипа </a:t>
            </a:r>
            <a:r>
              <a:rPr lang="en-US" sz="2400" dirty="0" smtClean="0">
                <a:solidFill>
                  <a:srgbClr val="FF0000"/>
                </a:solidFill>
              </a:rPr>
              <a:t>SPD/RS/</a:t>
            </a:r>
            <a:r>
              <a:rPr lang="ru-RU" sz="2400" dirty="0" smtClean="0">
                <a:solidFill>
                  <a:srgbClr val="FF0000"/>
                </a:solidFill>
              </a:rPr>
              <a:t>Маруся </a:t>
            </a:r>
            <a:r>
              <a:rPr lang="en-US" sz="2400" dirty="0" smtClean="0">
                <a:solidFill>
                  <a:srgbClr val="FF0000"/>
                </a:solidFill>
              </a:rPr>
              <a:t>(1344 </a:t>
            </a:r>
            <a:r>
              <a:rPr lang="ru-RU" sz="2400" dirty="0" smtClean="0">
                <a:solidFill>
                  <a:srgbClr val="FF0000"/>
                </a:solidFill>
              </a:rPr>
              <a:t>канала) -</a:t>
            </a:r>
            <a:r>
              <a:rPr lang="en-US" sz="2400" dirty="0" smtClean="0">
                <a:solidFill>
                  <a:srgbClr val="FF0000"/>
                </a:solidFill>
              </a:rPr>
              <a:t>&gt; </a:t>
            </a:r>
            <a:r>
              <a:rPr lang="ru-RU" sz="2400" dirty="0" smtClean="0">
                <a:solidFill>
                  <a:srgbClr val="FF0000"/>
                </a:solidFill>
              </a:rPr>
              <a:t>шанс успеть довольно большой</a:t>
            </a:r>
          </a:p>
        </p:txBody>
      </p:sp>
    </p:spTree>
    <p:extLst>
      <p:ext uri="{BB962C8B-B14F-4D97-AF65-F5344CB8AC3E}">
        <p14:creationId xmlns:p14="http://schemas.microsoft.com/office/powerpoint/2010/main" val="1011144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b="1" i="1" dirty="0">
                <a:latin typeface="+mn-lt"/>
              </a:rPr>
              <a:t>4.6.5 Performance figures</a:t>
            </a:r>
            <a:endParaRPr lang="ru-RU" sz="2400" b="1" i="1" dirty="0">
              <a:latin typeface="+mn-lt"/>
            </a:endParaRPr>
          </a:p>
        </p:txBody>
      </p:sp>
      <p:sp>
        <p:nvSpPr>
          <p:cNvPr id="3" name="Объект 2"/>
          <p:cNvSpPr>
            <a:spLocks noGrp="1"/>
          </p:cNvSpPr>
          <p:nvPr>
            <p:ph idx="1"/>
          </p:nvPr>
        </p:nvSpPr>
        <p:spPr/>
        <p:txBody>
          <a:bodyPr/>
          <a:lstStyle/>
          <a:p>
            <a:r>
              <a:rPr lang="ru-RU" u="sng" dirty="0" smtClean="0">
                <a:solidFill>
                  <a:srgbClr val="00B050"/>
                </a:solidFill>
              </a:rPr>
              <a:t>Раздел будет значительно дополнен </a:t>
            </a:r>
            <a:r>
              <a:rPr lang="ru-RU" dirty="0" smtClean="0">
                <a:solidFill>
                  <a:srgbClr val="00B050"/>
                </a:solidFill>
              </a:rPr>
              <a:t>после обработки результатов</a:t>
            </a:r>
            <a:r>
              <a:rPr lang="en-US" dirty="0" smtClean="0">
                <a:solidFill>
                  <a:srgbClr val="00B050"/>
                </a:solidFill>
              </a:rPr>
              <a:t> </a:t>
            </a:r>
            <a:r>
              <a:rPr lang="ru-RU" dirty="0" smtClean="0">
                <a:solidFill>
                  <a:srgbClr val="00B050"/>
                </a:solidFill>
              </a:rPr>
              <a:t>с</a:t>
            </a:r>
            <a:r>
              <a:rPr lang="en-US" dirty="0" smtClean="0">
                <a:solidFill>
                  <a:srgbClr val="00B050"/>
                </a:solidFill>
              </a:rPr>
              <a:t> </a:t>
            </a:r>
            <a:r>
              <a:rPr lang="ru-RU" dirty="0" smtClean="0">
                <a:solidFill>
                  <a:srgbClr val="00B050"/>
                </a:solidFill>
              </a:rPr>
              <a:t>тестового пучка </a:t>
            </a:r>
            <a:r>
              <a:rPr lang="en-US" dirty="0" smtClean="0">
                <a:solidFill>
                  <a:srgbClr val="00B050"/>
                </a:solidFill>
              </a:rPr>
              <a:t>CERN</a:t>
            </a:r>
            <a:r>
              <a:rPr lang="ru-RU" dirty="0" smtClean="0">
                <a:solidFill>
                  <a:srgbClr val="00B050"/>
                </a:solidFill>
              </a:rPr>
              <a:t>, и описания </a:t>
            </a:r>
            <a:r>
              <a:rPr lang="en-US" dirty="0" smtClean="0">
                <a:solidFill>
                  <a:srgbClr val="00B050"/>
                </a:solidFill>
              </a:rPr>
              <a:t>RS </a:t>
            </a:r>
            <a:r>
              <a:rPr lang="ru-RU" dirty="0" smtClean="0">
                <a:solidFill>
                  <a:srgbClr val="00B050"/>
                </a:solidFill>
              </a:rPr>
              <a:t>в </a:t>
            </a:r>
            <a:r>
              <a:rPr lang="en-US" dirty="0" err="1" smtClean="0">
                <a:solidFill>
                  <a:srgbClr val="00B050"/>
                </a:solidFill>
              </a:rPr>
              <a:t>SPDRoot</a:t>
            </a:r>
            <a:r>
              <a:rPr lang="ru-RU" dirty="0" smtClean="0">
                <a:solidFill>
                  <a:srgbClr val="00B050"/>
                </a:solidFill>
              </a:rPr>
              <a:t>; будет добавлено следующее</a:t>
            </a:r>
            <a:r>
              <a:rPr lang="en-US" dirty="0" smtClean="0">
                <a:solidFill>
                  <a:srgbClr val="00B050"/>
                </a:solidFill>
              </a:rPr>
              <a:t>:</a:t>
            </a:r>
          </a:p>
          <a:p>
            <a:pPr marL="0" indent="0">
              <a:buNone/>
            </a:pPr>
            <a:r>
              <a:rPr lang="en-US" sz="2400" dirty="0" smtClean="0">
                <a:solidFill>
                  <a:srgbClr val="00B050"/>
                </a:solidFill>
              </a:rPr>
              <a:t>- </a:t>
            </a:r>
            <a:r>
              <a:rPr lang="ru-RU" sz="2400" dirty="0" smtClean="0">
                <a:solidFill>
                  <a:srgbClr val="00B050"/>
                </a:solidFill>
              </a:rPr>
              <a:t>Оцифровка сигнала МДТ</a:t>
            </a:r>
            <a:endParaRPr lang="ru-RU" sz="2400" dirty="0">
              <a:solidFill>
                <a:srgbClr val="00B050"/>
              </a:solidFill>
            </a:endParaRPr>
          </a:p>
          <a:p>
            <a:pPr>
              <a:buFontTx/>
              <a:buChar char="-"/>
            </a:pPr>
            <a:r>
              <a:rPr lang="ru-RU" sz="2400" dirty="0" smtClean="0">
                <a:solidFill>
                  <a:srgbClr val="00B050"/>
                </a:solidFill>
              </a:rPr>
              <a:t>Описание текущей геометрии </a:t>
            </a:r>
            <a:r>
              <a:rPr lang="en-US" sz="2400" dirty="0" smtClean="0">
                <a:solidFill>
                  <a:srgbClr val="00B050"/>
                </a:solidFill>
              </a:rPr>
              <a:t>RS (Fe + </a:t>
            </a:r>
            <a:r>
              <a:rPr lang="ru-RU" sz="2400" dirty="0" smtClean="0">
                <a:solidFill>
                  <a:srgbClr val="00B050"/>
                </a:solidFill>
              </a:rPr>
              <a:t>МДТ) -</a:t>
            </a:r>
            <a:r>
              <a:rPr lang="en-US" sz="2400" dirty="0" smtClean="0">
                <a:solidFill>
                  <a:srgbClr val="00B050"/>
                </a:solidFill>
              </a:rPr>
              <a:t>&gt; </a:t>
            </a:r>
            <a:r>
              <a:rPr lang="ru-RU" sz="2400" dirty="0" smtClean="0">
                <a:solidFill>
                  <a:srgbClr val="0070C0"/>
                </a:solidFill>
              </a:rPr>
              <a:t>желательна фиксация геометрии до самого написания </a:t>
            </a:r>
            <a:r>
              <a:rPr lang="en-US" sz="2400" dirty="0" smtClean="0">
                <a:solidFill>
                  <a:srgbClr val="0070C0"/>
                </a:solidFill>
              </a:rPr>
              <a:t>CDR</a:t>
            </a:r>
          </a:p>
          <a:p>
            <a:pPr>
              <a:buFontTx/>
              <a:buChar char="-"/>
            </a:pPr>
            <a:r>
              <a:rPr lang="ru-RU" sz="2400" dirty="0">
                <a:solidFill>
                  <a:srgbClr val="0070C0"/>
                </a:solidFill>
              </a:rPr>
              <a:t>трекинг (</a:t>
            </a:r>
            <a:r>
              <a:rPr lang="ru-RU" sz="2400" dirty="0" err="1" smtClean="0">
                <a:solidFill>
                  <a:srgbClr val="0070C0"/>
                </a:solidFill>
              </a:rPr>
              <a:t>Kalman</a:t>
            </a:r>
            <a:r>
              <a:rPr lang="en-US" sz="2400" dirty="0" smtClean="0">
                <a:solidFill>
                  <a:srgbClr val="0070C0"/>
                </a:solidFill>
              </a:rPr>
              <a:t> </a:t>
            </a:r>
            <a:r>
              <a:rPr lang="ru-RU" sz="2400" dirty="0" err="1" smtClean="0">
                <a:solidFill>
                  <a:srgbClr val="0070C0"/>
                </a:solidFill>
              </a:rPr>
              <a:t>Filter</a:t>
            </a:r>
            <a:r>
              <a:rPr lang="ru-RU" sz="2400" dirty="0" smtClean="0">
                <a:solidFill>
                  <a:srgbClr val="0070C0"/>
                </a:solidFill>
              </a:rPr>
              <a:t>) и </a:t>
            </a:r>
            <a:r>
              <a:rPr lang="ru-RU" sz="2400" dirty="0">
                <a:solidFill>
                  <a:srgbClr val="0070C0"/>
                </a:solidFill>
              </a:rPr>
              <a:t>разделение мюонов и адронов методами распознавания образов и с применением нейронных  </a:t>
            </a:r>
            <a:r>
              <a:rPr lang="ru-RU" sz="2400" dirty="0" smtClean="0">
                <a:solidFill>
                  <a:srgbClr val="0070C0"/>
                </a:solidFill>
              </a:rPr>
              <a:t>сетей</a:t>
            </a:r>
            <a:endParaRPr lang="en-US" sz="2400" dirty="0">
              <a:solidFill>
                <a:srgbClr val="0070C0"/>
              </a:solidFill>
            </a:endParaRPr>
          </a:p>
          <a:p>
            <a:pPr>
              <a:buFontTx/>
              <a:buChar char="-"/>
            </a:pPr>
            <a:r>
              <a:rPr lang="ru-RU" sz="2400" dirty="0">
                <a:solidFill>
                  <a:srgbClr val="0070C0"/>
                </a:solidFill>
              </a:rPr>
              <a:t>Детектирование адронов и </a:t>
            </a:r>
            <a:r>
              <a:rPr lang="ru-RU" sz="2400" dirty="0" err="1">
                <a:solidFill>
                  <a:srgbClr val="0070C0"/>
                </a:solidFill>
              </a:rPr>
              <a:t>адронная</a:t>
            </a:r>
            <a:r>
              <a:rPr lang="ru-RU" sz="2400" dirty="0">
                <a:solidFill>
                  <a:srgbClr val="0070C0"/>
                </a:solidFill>
              </a:rPr>
              <a:t> </a:t>
            </a:r>
            <a:r>
              <a:rPr lang="ru-RU" sz="2400" dirty="0" smtClean="0">
                <a:solidFill>
                  <a:srgbClr val="0070C0"/>
                </a:solidFill>
              </a:rPr>
              <a:t>калориметрия</a:t>
            </a:r>
            <a:endParaRPr lang="en-US" sz="2400" dirty="0" smtClean="0">
              <a:solidFill>
                <a:srgbClr val="0070C0"/>
              </a:solidFill>
            </a:endParaRPr>
          </a:p>
          <a:p>
            <a:pPr marL="0" indent="0">
              <a:buNone/>
            </a:pPr>
            <a:r>
              <a:rPr lang="en-US" sz="2400" dirty="0" smtClean="0">
                <a:solidFill>
                  <a:srgbClr val="0070C0"/>
                </a:solidFill>
              </a:rPr>
              <a:t>   </a:t>
            </a:r>
            <a:r>
              <a:rPr lang="en-US" sz="2000" dirty="0" smtClean="0">
                <a:solidFill>
                  <a:srgbClr val="00B050"/>
                </a:solidFill>
              </a:rPr>
              <a:t>(</a:t>
            </a:r>
            <a:r>
              <a:rPr lang="ru-RU" sz="2000" dirty="0" smtClean="0">
                <a:solidFill>
                  <a:srgbClr val="00B050"/>
                </a:solidFill>
              </a:rPr>
              <a:t>для тренировки нейронных сетей будут использованы экспериментальные данные)</a:t>
            </a:r>
            <a:endParaRPr lang="en-US" sz="2000" dirty="0" smtClean="0">
              <a:solidFill>
                <a:srgbClr val="00B050"/>
              </a:solidFill>
            </a:endParaRPr>
          </a:p>
          <a:p>
            <a:pPr>
              <a:buFontTx/>
              <a:buChar char="-"/>
            </a:pPr>
            <a:endParaRPr lang="ru-RU" sz="2400" dirty="0"/>
          </a:p>
          <a:p>
            <a:pPr>
              <a:buFontTx/>
              <a:buChar char="-"/>
            </a:pPr>
            <a:endParaRPr lang="ru-RU" sz="2400" dirty="0"/>
          </a:p>
        </p:txBody>
      </p:sp>
    </p:spTree>
    <p:extLst>
      <p:ext uri="{BB962C8B-B14F-4D97-AF65-F5344CB8AC3E}">
        <p14:creationId xmlns:p14="http://schemas.microsoft.com/office/powerpoint/2010/main" val="4215443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a:latin typeface="+mn-lt"/>
              </a:rPr>
              <a:t>5 Beam test facility</a:t>
            </a:r>
            <a:endParaRPr lang="ru-RU" sz="2800" b="1" dirty="0">
              <a:latin typeface="+mn-lt"/>
            </a:endParaRPr>
          </a:p>
        </p:txBody>
      </p:sp>
      <p:sp>
        <p:nvSpPr>
          <p:cNvPr id="3" name="Объект 2"/>
          <p:cNvSpPr>
            <a:spLocks noGrp="1"/>
          </p:cNvSpPr>
          <p:nvPr>
            <p:ph idx="1"/>
          </p:nvPr>
        </p:nvSpPr>
        <p:spPr/>
        <p:txBody>
          <a:bodyPr/>
          <a:lstStyle/>
          <a:p>
            <a:r>
              <a:rPr lang="ru-RU" u="sng" dirty="0" smtClean="0">
                <a:solidFill>
                  <a:srgbClr val="00B050"/>
                </a:solidFill>
              </a:rPr>
              <a:t>В данный раздел будут добавлены</a:t>
            </a:r>
            <a:r>
              <a:rPr lang="ru-RU" dirty="0" smtClean="0">
                <a:solidFill>
                  <a:srgbClr val="00B050"/>
                </a:solidFill>
              </a:rPr>
              <a:t> :</a:t>
            </a:r>
          </a:p>
          <a:p>
            <a:pPr>
              <a:buFontTx/>
              <a:buChar char="-"/>
            </a:pPr>
            <a:r>
              <a:rPr lang="ru-RU" sz="2400" dirty="0" smtClean="0">
                <a:solidFill>
                  <a:srgbClr val="00B050"/>
                </a:solidFill>
              </a:rPr>
              <a:t>Описание прототипа </a:t>
            </a:r>
            <a:r>
              <a:rPr lang="en-US" sz="2400" dirty="0" smtClean="0">
                <a:solidFill>
                  <a:srgbClr val="00B050"/>
                </a:solidFill>
              </a:rPr>
              <a:t>RS (1,5 </a:t>
            </a:r>
            <a:r>
              <a:rPr lang="ru-RU" sz="2400" dirty="0" smtClean="0">
                <a:solidFill>
                  <a:srgbClr val="00B050"/>
                </a:solidFill>
              </a:rPr>
              <a:t>т); </a:t>
            </a:r>
            <a:r>
              <a:rPr lang="ru-RU" sz="2400" dirty="0" smtClean="0">
                <a:solidFill>
                  <a:srgbClr val="0070C0"/>
                </a:solidFill>
              </a:rPr>
              <a:t>детекторы (если удастся все их сделать)</a:t>
            </a:r>
            <a:r>
              <a:rPr lang="ru-RU" sz="2400" dirty="0" smtClean="0">
                <a:solidFill>
                  <a:srgbClr val="00B050"/>
                </a:solidFill>
              </a:rPr>
              <a:t> </a:t>
            </a:r>
            <a:r>
              <a:rPr lang="ru-RU" sz="2400" dirty="0" smtClean="0">
                <a:solidFill>
                  <a:srgbClr val="FF0000"/>
                </a:solidFill>
              </a:rPr>
              <a:t>и аналоговая электроника (если удастся привезти из </a:t>
            </a:r>
            <a:r>
              <a:rPr lang="en-US" sz="2400" dirty="0" smtClean="0">
                <a:solidFill>
                  <a:srgbClr val="FF0000"/>
                </a:solidFill>
              </a:rPr>
              <a:t>CERN</a:t>
            </a:r>
            <a:r>
              <a:rPr lang="ru-RU" sz="2400" dirty="0" smtClean="0">
                <a:solidFill>
                  <a:srgbClr val="FF0000"/>
                </a:solidFill>
              </a:rPr>
              <a:t>…</a:t>
            </a:r>
            <a:r>
              <a:rPr lang="en-US" sz="2400" dirty="0" smtClean="0">
                <a:solidFill>
                  <a:srgbClr val="FF0000"/>
                </a:solidFill>
              </a:rPr>
              <a:t>)</a:t>
            </a:r>
            <a:endParaRPr lang="ru-RU" sz="2400" dirty="0" smtClean="0">
              <a:solidFill>
                <a:srgbClr val="FF0000"/>
              </a:solidFill>
            </a:endParaRPr>
          </a:p>
          <a:p>
            <a:pPr>
              <a:buFontTx/>
              <a:buChar char="-"/>
            </a:pPr>
            <a:r>
              <a:rPr lang="ru-RU" sz="2400" dirty="0" err="1" smtClean="0">
                <a:solidFill>
                  <a:srgbClr val="0070C0"/>
                </a:solidFill>
              </a:rPr>
              <a:t>Черенковский</a:t>
            </a:r>
            <a:r>
              <a:rPr lang="ru-RU" sz="2400" dirty="0" smtClean="0">
                <a:solidFill>
                  <a:srgbClr val="0070C0"/>
                </a:solidFill>
              </a:rPr>
              <a:t> пучковый счётчик высокого давления ( </a:t>
            </a:r>
            <a:r>
              <a:rPr lang="el-GR" sz="2400" dirty="0" smtClean="0">
                <a:solidFill>
                  <a:srgbClr val="0070C0"/>
                </a:solidFill>
              </a:rPr>
              <a:t>π</a:t>
            </a:r>
            <a:r>
              <a:rPr lang="en-US" sz="2400" dirty="0" smtClean="0">
                <a:solidFill>
                  <a:srgbClr val="0070C0"/>
                </a:solidFill>
              </a:rPr>
              <a:t>/</a:t>
            </a:r>
            <a:r>
              <a:rPr lang="ru-RU" sz="2400" dirty="0" smtClean="0">
                <a:solidFill>
                  <a:srgbClr val="0070C0"/>
                </a:solidFill>
              </a:rPr>
              <a:t>µ</a:t>
            </a:r>
            <a:r>
              <a:rPr lang="en-US" sz="2400" dirty="0" smtClean="0">
                <a:solidFill>
                  <a:srgbClr val="0070C0"/>
                </a:solidFill>
              </a:rPr>
              <a:t> </a:t>
            </a:r>
            <a:r>
              <a:rPr lang="ru-RU" sz="2400" dirty="0" smtClean="0">
                <a:solidFill>
                  <a:srgbClr val="0070C0"/>
                </a:solidFill>
              </a:rPr>
              <a:t>разделение до</a:t>
            </a:r>
            <a:r>
              <a:rPr lang="en-US" sz="2400" dirty="0" smtClean="0">
                <a:solidFill>
                  <a:srgbClr val="0070C0"/>
                </a:solidFill>
              </a:rPr>
              <a:t>       ~ </a:t>
            </a:r>
            <a:r>
              <a:rPr lang="ru-RU" sz="2400" dirty="0" smtClean="0">
                <a:solidFill>
                  <a:srgbClr val="0070C0"/>
                </a:solidFill>
              </a:rPr>
              <a:t>1,5 ГэВ</a:t>
            </a:r>
            <a:r>
              <a:rPr lang="en-US" sz="2400" dirty="0" smtClean="0">
                <a:solidFill>
                  <a:srgbClr val="0070C0"/>
                </a:solidFill>
              </a:rPr>
              <a:t>/</a:t>
            </a:r>
            <a:r>
              <a:rPr lang="ru-RU" sz="2400" dirty="0" smtClean="0">
                <a:solidFill>
                  <a:srgbClr val="0070C0"/>
                </a:solidFill>
              </a:rPr>
              <a:t>с)</a:t>
            </a:r>
            <a:endParaRPr lang="ru-RU" sz="2400" dirty="0">
              <a:solidFill>
                <a:srgbClr val="0070C0"/>
              </a:solidFill>
            </a:endParaRPr>
          </a:p>
        </p:txBody>
      </p:sp>
    </p:spTree>
    <p:extLst>
      <p:ext uri="{BB962C8B-B14F-4D97-AF65-F5344CB8AC3E}">
        <p14:creationId xmlns:p14="http://schemas.microsoft.com/office/powerpoint/2010/main" val="3758178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981200" y="260648"/>
            <a:ext cx="8229600" cy="1570186"/>
          </a:xfrm>
        </p:spPr>
        <p:txBody>
          <a:bodyPr>
            <a:normAutofit/>
          </a:bodyPr>
          <a:lstStyle/>
          <a:p>
            <a:pPr algn="ctr"/>
            <a:r>
              <a:rPr lang="en-US" sz="2800" b="1" u="sng" dirty="0">
                <a:solidFill>
                  <a:srgbClr val="0070C0"/>
                </a:solidFill>
              </a:rPr>
              <a:t>Mini Drift Tube (MDT) detectors</a:t>
            </a:r>
            <a:br>
              <a:rPr lang="en-US" sz="2800" b="1" u="sng" dirty="0">
                <a:solidFill>
                  <a:srgbClr val="0070C0"/>
                </a:solidFill>
              </a:rPr>
            </a:br>
            <a:r>
              <a:rPr lang="en-US" sz="2000" b="1" dirty="0">
                <a:solidFill>
                  <a:srgbClr val="0070C0"/>
                </a:solidFill>
              </a:rPr>
              <a:t>(D0/FNAL&amp;COMPASS/CERN-wire R/O (left), </a:t>
            </a:r>
            <a:br>
              <a:rPr lang="en-US" sz="2000" b="1" dirty="0">
                <a:solidFill>
                  <a:srgbClr val="0070C0"/>
                </a:solidFill>
              </a:rPr>
            </a:br>
            <a:r>
              <a:rPr lang="en-US" sz="2000" b="1" dirty="0">
                <a:solidFill>
                  <a:srgbClr val="0070C0"/>
                </a:solidFill>
              </a:rPr>
              <a:t>PANDA/FAIR&amp;SPD/NICA – </a:t>
            </a:r>
            <a:r>
              <a:rPr lang="en-US" sz="2000" b="1" dirty="0" err="1">
                <a:solidFill>
                  <a:srgbClr val="0070C0"/>
                </a:solidFill>
              </a:rPr>
              <a:t>wire&amp;strip</a:t>
            </a:r>
            <a:r>
              <a:rPr lang="en-US" sz="2000" b="1" dirty="0">
                <a:solidFill>
                  <a:srgbClr val="0070C0"/>
                </a:solidFill>
              </a:rPr>
              <a:t> R/O (right)</a:t>
            </a:r>
            <a:endParaRPr lang="ru-RU" sz="2000" b="1" dirty="0">
              <a:solidFill>
                <a:srgbClr val="0070C0"/>
              </a:solidFill>
            </a:endParaRPr>
          </a:p>
        </p:txBody>
      </p:sp>
      <p:pic>
        <p:nvPicPr>
          <p:cNvPr id="8" name="Объект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77090" y="2492897"/>
            <a:ext cx="4831637" cy="3627937"/>
          </a:xfrm>
        </p:spPr>
      </p:pic>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18966" y="3068960"/>
            <a:ext cx="3591835" cy="2693876"/>
          </a:xfrm>
        </p:spPr>
      </p:pic>
      <p:sp>
        <p:nvSpPr>
          <p:cNvPr id="3" name="Скругленный прямоугольник 2"/>
          <p:cNvSpPr/>
          <p:nvPr/>
        </p:nvSpPr>
        <p:spPr>
          <a:xfrm>
            <a:off x="2711624" y="1830834"/>
            <a:ext cx="2376264" cy="6620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 HV on ALU cathode</a:t>
            </a:r>
            <a:endParaRPr lang="ru-RU" sz="2000" dirty="0"/>
          </a:p>
        </p:txBody>
      </p:sp>
      <p:sp>
        <p:nvSpPr>
          <p:cNvPr id="5" name="Скругленный прямоугольник 4"/>
          <p:cNvSpPr/>
          <p:nvPr/>
        </p:nvSpPr>
        <p:spPr>
          <a:xfrm>
            <a:off x="7032104" y="1830834"/>
            <a:ext cx="2448272" cy="6620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 HV on the wires</a:t>
            </a:r>
            <a:endParaRPr lang="ru-RU" sz="2000" dirty="0"/>
          </a:p>
        </p:txBody>
      </p:sp>
      <p:sp>
        <p:nvSpPr>
          <p:cNvPr id="2" name="Скругленный прямоугольник 1"/>
          <p:cNvSpPr/>
          <p:nvPr/>
        </p:nvSpPr>
        <p:spPr>
          <a:xfrm>
            <a:off x="2639616" y="5877272"/>
            <a:ext cx="2808312" cy="57606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‘closed cathode’ geometry</a:t>
            </a:r>
            <a:endParaRPr lang="ru-RU" dirty="0"/>
          </a:p>
        </p:txBody>
      </p:sp>
      <p:cxnSp>
        <p:nvCxnSpPr>
          <p:cNvPr id="9" name="Прямая со стрелкой 8"/>
          <p:cNvCxnSpPr>
            <a:stCxn id="2" idx="0"/>
          </p:cNvCxnSpPr>
          <p:nvPr/>
        </p:nvCxnSpPr>
        <p:spPr>
          <a:xfrm flipV="1">
            <a:off x="4043772" y="4653136"/>
            <a:ext cx="252028" cy="1224136"/>
          </a:xfrm>
          <a:prstGeom prst="straightConnector1">
            <a:avLst/>
          </a:prstGeom>
          <a:ln w="28575">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Скругленный прямоугольник 9"/>
          <p:cNvSpPr/>
          <p:nvPr/>
        </p:nvSpPr>
        <p:spPr>
          <a:xfrm>
            <a:off x="6672064" y="5877272"/>
            <a:ext cx="2736304" cy="57606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‘open cathode’ geometry</a:t>
            </a:r>
            <a:endParaRPr lang="ru-RU" dirty="0"/>
          </a:p>
        </p:txBody>
      </p:sp>
      <p:cxnSp>
        <p:nvCxnSpPr>
          <p:cNvPr id="12" name="Прямая со стрелкой 11"/>
          <p:cNvCxnSpPr/>
          <p:nvPr/>
        </p:nvCxnSpPr>
        <p:spPr>
          <a:xfrm flipH="1" flipV="1">
            <a:off x="6672064" y="4509120"/>
            <a:ext cx="360040" cy="1368152"/>
          </a:xfrm>
          <a:prstGeom prst="straightConnector1">
            <a:avLst/>
          </a:prstGeom>
          <a:ln w="28575">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6528048" y="2420889"/>
            <a:ext cx="80678" cy="3699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6384032" y="5877273"/>
            <a:ext cx="224694" cy="243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879976" y="2610634"/>
            <a:ext cx="3168352" cy="36004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Gas mixture -&gt; Ar:CO2 = 70:30</a:t>
            </a:r>
            <a:endParaRPr lang="ru-RU" dirty="0">
              <a:solidFill>
                <a:schemeClr val="tx1"/>
              </a:solidFill>
            </a:endParaRPr>
          </a:p>
        </p:txBody>
      </p:sp>
    </p:spTree>
    <p:extLst>
      <p:ext uri="{BB962C8B-B14F-4D97-AF65-F5344CB8AC3E}">
        <p14:creationId xmlns:p14="http://schemas.microsoft.com/office/powerpoint/2010/main" val="3473912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274638"/>
            <a:ext cx="8229600" cy="639762"/>
          </a:xfrm>
        </p:spPr>
        <p:txBody>
          <a:bodyPr>
            <a:normAutofit/>
          </a:bodyPr>
          <a:lstStyle/>
          <a:p>
            <a:pPr algn="ctr"/>
            <a:r>
              <a:rPr lang="en-US" altLang="ru-RU" sz="2800" b="1" u="sng" dirty="0">
                <a:solidFill>
                  <a:srgbClr val="0070C0"/>
                </a:solidFill>
                <a:latin typeface="Times New Roman" panose="02020603050405020304" pitchFamily="18" charset="0"/>
              </a:rPr>
              <a:t>Wire and strip signals</a:t>
            </a:r>
          </a:p>
        </p:txBody>
      </p:sp>
      <p:pic>
        <p:nvPicPr>
          <p:cNvPr id="25603" name="Picture 3" descr="strip_signal_50ohm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2514600"/>
            <a:ext cx="4113213"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strip_signal_average_50oh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2514601"/>
            <a:ext cx="4113213"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p:cNvSpPr txBox="1">
            <a:spLocks noChangeArrowheads="1"/>
          </p:cNvSpPr>
          <p:nvPr/>
        </p:nvSpPr>
        <p:spPr bwMode="auto">
          <a:xfrm>
            <a:off x="2133600" y="1143000"/>
            <a:ext cx="419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ru-RU" sz="1600" dirty="0"/>
              <a:t>Signals after the AMPL-8.3 on 50 Ohm load</a:t>
            </a:r>
            <a:endParaRPr lang="en-US" altLang="ru-RU" sz="1600" dirty="0">
              <a:latin typeface="Comic Sans MS" panose="030F0702030302020204" pitchFamily="66" charset="0"/>
            </a:endParaRPr>
          </a:p>
        </p:txBody>
      </p:sp>
      <p:sp>
        <p:nvSpPr>
          <p:cNvPr id="25606" name="Text Box 6"/>
          <p:cNvSpPr txBox="1">
            <a:spLocks noChangeArrowheads="1"/>
          </p:cNvSpPr>
          <p:nvPr/>
        </p:nvSpPr>
        <p:spPr bwMode="auto">
          <a:xfrm>
            <a:off x="2819400" y="20574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ru-RU" sz="1400" b="1" dirty="0"/>
              <a:t>Single event</a:t>
            </a:r>
          </a:p>
        </p:txBody>
      </p:sp>
      <p:sp>
        <p:nvSpPr>
          <p:cNvPr id="25607" name="Text Box 7"/>
          <p:cNvSpPr txBox="1">
            <a:spLocks noChangeArrowheads="1"/>
          </p:cNvSpPr>
          <p:nvPr/>
        </p:nvSpPr>
        <p:spPr bwMode="auto">
          <a:xfrm>
            <a:off x="7696200" y="20574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ru-RU" sz="1400" b="1" dirty="0"/>
              <a:t>Averaged</a:t>
            </a:r>
          </a:p>
        </p:txBody>
      </p:sp>
    </p:spTree>
    <p:extLst>
      <p:ext uri="{BB962C8B-B14F-4D97-AF65-F5344CB8AC3E}">
        <p14:creationId xmlns:p14="http://schemas.microsoft.com/office/powerpoint/2010/main" val="438094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1681</Words>
  <Application>Microsoft Office PowerPoint</Application>
  <PresentationFormat>Широкоэкранный</PresentationFormat>
  <Paragraphs>144</Paragraphs>
  <Slides>20</Slides>
  <Notes>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Arial</vt:lpstr>
      <vt:lpstr>Calibri</vt:lpstr>
      <vt:lpstr>Calibri Light</vt:lpstr>
      <vt:lpstr>Comic Sans MS</vt:lpstr>
      <vt:lpstr>Mangal</vt:lpstr>
      <vt:lpstr>Times New Roman</vt:lpstr>
      <vt:lpstr>Тема Office</vt:lpstr>
      <vt:lpstr>Презентация PowerPoint</vt:lpstr>
      <vt:lpstr>4.6 Range (muon) system  4.6.1 General description </vt:lpstr>
      <vt:lpstr>4.6.2 System layout</vt:lpstr>
      <vt:lpstr>4.6.3 Mini drift tubes detector</vt:lpstr>
      <vt:lpstr>4.6.4 Front-end electronics</vt:lpstr>
      <vt:lpstr>4.6.5 Performance figures</vt:lpstr>
      <vt:lpstr>5 Beam test facility</vt:lpstr>
      <vt:lpstr>Mini Drift Tube (MDT) detectors (D0/FNAL&amp;COMPASS/CERN-wire R/O (left),  PANDA/FAIR&amp;SPD/NICA – wire&amp;strip R/O (right)</vt:lpstr>
      <vt:lpstr>Wire and strip signals</vt:lpstr>
      <vt:lpstr>‘No ageing’ MDT tests for ‘open geometry’  (for strip readout)</vt:lpstr>
      <vt:lpstr>FPGA digital readout test (a) - prototype’s wires R/O, (b) - VME/FPGA R/O unit, (c,d) – comparison of time spectra (ASIC vs FPGA)</vt:lpstr>
      <vt:lpstr>RSP in vertical (cosmic test) position  ‘bottom side’ (for RSP position on beam) is pictured (any structure in 1 prototype)</vt:lpstr>
      <vt:lpstr>Презентация PowerPoint</vt:lpstr>
      <vt:lpstr>Test beam results (preliminary)</vt:lpstr>
      <vt:lpstr>Презентация PowerPoint</vt:lpstr>
      <vt:lpstr>Презентация PowerPoint</vt:lpstr>
      <vt:lpstr>Презентация PowerPoint</vt:lpstr>
      <vt:lpstr>Презентация PowerPoint</vt:lpstr>
      <vt:lpstr>SPD/NICA Range System Prototype</vt:lpstr>
      <vt:lpstr>Pressurized Cherenkov counter (up to 60 bar CO2)  for PANDA/FAIR &amp; SPD/NICA test beams (&lt; 1,5 GeV/c) for pion-to-muon separation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56</cp:revision>
  <dcterms:created xsi:type="dcterms:W3CDTF">2020-06-14T13:32:22Z</dcterms:created>
  <dcterms:modified xsi:type="dcterms:W3CDTF">2020-06-15T07:19:45Z</dcterms:modified>
</cp:coreProperties>
</file>