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3" r:id="rId2"/>
    <p:sldId id="298" r:id="rId3"/>
    <p:sldId id="305" r:id="rId4"/>
    <p:sldId id="306" r:id="rId5"/>
    <p:sldId id="308" r:id="rId6"/>
    <p:sldId id="375" r:id="rId7"/>
    <p:sldId id="259" r:id="rId8"/>
    <p:sldId id="376" r:id="rId9"/>
    <p:sldId id="371" r:id="rId10"/>
    <p:sldId id="319" r:id="rId11"/>
    <p:sldId id="369" r:id="rId12"/>
    <p:sldId id="367" r:id="rId13"/>
    <p:sldId id="372" r:id="rId14"/>
    <p:sldId id="370" r:id="rId15"/>
    <p:sldId id="373" r:id="rId16"/>
    <p:sldId id="3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5332" autoAdjust="0"/>
  </p:normalViewPr>
  <p:slideViewPr>
    <p:cSldViewPr snapToGrid="0" showGuides="1">
      <p:cViewPr varScale="1">
        <p:scale>
          <a:sx n="84" d="100"/>
          <a:sy n="84" d="100"/>
        </p:scale>
        <p:origin x="538" y="-96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ACBA-B2F1-4894-B03B-C9C40A209645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A1275-5B1D-4750-AFC1-84E91D50F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5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+mn-cs"/>
              </a:rPr>
              <a:t>First</a:t>
            </a:r>
            <a:r>
              <a:rPr lang="en-US" baseline="0" dirty="0" smtClean="0">
                <a:cs typeface="+mn-cs"/>
              </a:rPr>
              <a:t> of all </a:t>
            </a:r>
            <a:r>
              <a:rPr lang="en-US" dirty="0" smtClean="0">
                <a:cs typeface="+mn-cs"/>
              </a:rPr>
              <a:t>I wish to thank for the invitation and the good reception the Conference organizer. I want to took</a:t>
            </a:r>
            <a:r>
              <a:rPr lang="en-US" baseline="0" dirty="0" smtClean="0">
                <a:cs typeface="+mn-cs"/>
              </a:rPr>
              <a:t> about straw tracker in the different experiment.</a:t>
            </a:r>
            <a:endParaRPr lang="ru-RU" baseline="0" dirty="0" smtClean="0"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cs typeface="+mn-cs"/>
              </a:rPr>
              <a:t> Добрый день. Прежде чем начать доклад о </a:t>
            </a:r>
            <a:r>
              <a:rPr lang="ru-RU" baseline="0" dirty="0" err="1" smtClean="0">
                <a:cs typeface="+mn-cs"/>
              </a:rPr>
              <a:t>строу</a:t>
            </a:r>
            <a:r>
              <a:rPr lang="ru-RU" baseline="0" dirty="0" smtClean="0">
                <a:cs typeface="+mn-cs"/>
              </a:rPr>
              <a:t> </a:t>
            </a:r>
            <a:r>
              <a:rPr lang="ru-RU" baseline="0" dirty="0" err="1" smtClean="0">
                <a:cs typeface="+mn-cs"/>
              </a:rPr>
              <a:t>трекере</a:t>
            </a:r>
            <a:r>
              <a:rPr lang="ru-RU" baseline="0" dirty="0" smtClean="0">
                <a:cs typeface="+mn-cs"/>
              </a:rPr>
              <a:t> СПД расскажу немного о принципах </a:t>
            </a:r>
            <a:r>
              <a:rPr lang="ru-RU" baseline="0" dirty="0" err="1" smtClean="0">
                <a:cs typeface="+mn-cs"/>
              </a:rPr>
              <a:t>детектирирования</a:t>
            </a:r>
            <a:r>
              <a:rPr lang="ru-RU" baseline="0" dirty="0" smtClean="0">
                <a:cs typeface="+mn-cs"/>
              </a:rPr>
              <a:t> при помощи </a:t>
            </a:r>
            <a:r>
              <a:rPr lang="ru-RU" baseline="0" dirty="0" err="1" smtClean="0">
                <a:cs typeface="+mn-cs"/>
              </a:rPr>
              <a:t>строу</a:t>
            </a:r>
            <a:r>
              <a:rPr lang="ru-RU" baseline="0" dirty="0" smtClean="0">
                <a:cs typeface="+mn-cs"/>
              </a:rPr>
              <a:t> </a:t>
            </a:r>
            <a:r>
              <a:rPr lang="ru-RU" baseline="0" dirty="0" err="1" smtClean="0">
                <a:cs typeface="+mn-cs"/>
              </a:rPr>
              <a:t>трекера</a:t>
            </a:r>
            <a:r>
              <a:rPr lang="ru-RU" baseline="0" dirty="0" smtClean="0">
                <a:cs typeface="+mn-cs"/>
              </a:rPr>
              <a:t>.</a:t>
            </a:r>
            <a:endParaRPr lang="en-US" dirty="0" smtClean="0"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The</a:t>
            </a:r>
            <a:r>
              <a:rPr lang="en-US" sz="1000" baseline="0" dirty="0" smtClean="0"/>
              <a:t> most</a:t>
            </a:r>
            <a:r>
              <a:rPr lang="en-US" sz="1000" dirty="0" smtClean="0"/>
              <a:t> popular two ways to manufacture straw</a:t>
            </a:r>
            <a:r>
              <a:rPr lang="ru-RU" sz="1000" baseline="0" dirty="0" smtClean="0"/>
              <a:t>. </a:t>
            </a:r>
            <a:r>
              <a:rPr lang="en-US" sz="1000" baseline="0" dirty="0" smtClean="0"/>
              <a:t>Wilding and ultrasonic welding. Two films revolve and stick together among themselves. This method has several </a:t>
            </a:r>
            <a:r>
              <a:rPr lang="en-US" sz="1000" baseline="0" dirty="0" err="1" smtClean="0"/>
              <a:t>drawbaks</a:t>
            </a:r>
            <a:r>
              <a:rPr lang="en-US" sz="1000" baseline="0" dirty="0" smtClean="0"/>
              <a:t>. One of which is elongation straw and falling tension. The advantage is a large overpressure limit. It is possible manufacture small radius straw-2mm. 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detector prepared in the straw group in </a:t>
            </a:r>
            <a:r>
              <a:rPr lang="en-US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LHEP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may be used in the NA64. </a:t>
            </a:r>
          </a:p>
          <a:p>
            <a:r>
              <a:rPr lang="en-US" sz="1000" baseline="0" dirty="0" smtClean="0"/>
              <a:t>Another method are ultrasonic welding and produced about 15km straw tubes in the NA62</a:t>
            </a:r>
            <a:r>
              <a:rPr lang="en-US" sz="3600" baseline="0" dirty="0" smtClean="0"/>
              <a:t>.</a:t>
            </a:r>
            <a:endParaRPr lang="ru-RU" sz="3600" dirty="0" smtClean="0"/>
          </a:p>
          <a:p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0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panda experience can be very useful for use in a barrel detector.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16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1275-5B1D-4750-AFC1-84E91D50F5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8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A1275-5B1D-4750-AFC1-84E91D50F5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8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37BE37-901D-40A4-82FA-923142C9EE34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46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5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65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24736"/>
            <a:ext cx="12192000" cy="260648"/>
          </a:xfrm>
          <a:prstGeom prst="rect">
            <a:avLst/>
          </a:prstGeom>
          <a:gradFill>
            <a:gsLst>
              <a:gs pos="0">
                <a:srgbClr val="9FB9E5"/>
              </a:gs>
              <a:gs pos="70000">
                <a:schemeClr val="accent1">
                  <a:tint val="66000"/>
                  <a:satMod val="160000"/>
                  <a:lumMod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328" y="6597352"/>
            <a:ext cx="2844800" cy="28828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CF6ABB7-40E5-441A-8073-C8D0319B7513}" type="datetime1">
              <a:rPr lang="ru-RU" smtClean="0"/>
              <a:t>10.06.2020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9883" y="6597102"/>
            <a:ext cx="2304256" cy="28828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 smtClean="0"/>
              <a:t>A.Ivanov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2107" y="6597102"/>
            <a:ext cx="732565" cy="288282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3ED8E19-AE03-4F01-B6C8-30571983F0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335360" y="1052736"/>
            <a:ext cx="11521280" cy="5256584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12192000" cy="43204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  <a:lumMod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54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ne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45736" y="6492875"/>
            <a:ext cx="946264" cy="365125"/>
          </a:xfrm>
        </p:spPr>
        <p:txBody>
          <a:bodyPr/>
          <a:lstStyle>
            <a:lvl1pPr algn="r">
              <a:defRPr/>
            </a:lvl1pPr>
          </a:lstStyle>
          <a:p>
            <a:fld id="{462860FD-E93A-45F6-9D37-9B085C94B3D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0" y="607662"/>
            <a:ext cx="12192000" cy="338554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 lang="en-US" sz="1600" b="1" u="none" kern="1200" cap="all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800" kern="1200" dirty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998220" y="19050"/>
            <a:ext cx="10645140" cy="4585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cap="none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19947" y="374657"/>
            <a:ext cx="1122341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400" b="1" u="none" kern="1200" cap="all" baseline="0" dirty="0" smtClean="0">
                <a:ln>
                  <a:noFill/>
                </a:ln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800" kern="1200" dirty="0">
                <a:ln>
                  <a:solidFill>
                    <a:schemeClr val="bg1"/>
                  </a:solidFill>
                </a:ln>
                <a:solidFill>
                  <a:srgbClr val="03CB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01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9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3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8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7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2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5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2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B7AD-39B9-40D2-8923-32C8E16CF2C1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359C-48D3-4B2D-ADD9-AA02DEDC9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s.cern.ch/record/1454199/files/NA62-straws_imag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52734"/>
          <a:stretch/>
        </p:blipFill>
        <p:spPr bwMode="auto">
          <a:xfrm>
            <a:off x="1167353" y="1906621"/>
            <a:ext cx="9857294" cy="38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5446" y="214007"/>
            <a:ext cx="4961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Straw tracker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32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64133" y="666771"/>
            <a:ext cx="67278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2000" b="1" dirty="0" smtClean="0">
                <a:solidFill>
                  <a:srgbClr val="000000"/>
                </a:solidFill>
              </a:rPr>
              <a:t>Requirements:</a:t>
            </a:r>
            <a:endParaRPr lang="en-GB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support the </a:t>
            </a:r>
            <a:r>
              <a:rPr lang="en-GB" dirty="0" smtClean="0">
                <a:solidFill>
                  <a:srgbClr val="000000"/>
                </a:solidFill>
              </a:rPr>
              <a:t>tracker in </a:t>
            </a:r>
            <a:r>
              <a:rPr lang="en-GB" dirty="0">
                <a:solidFill>
                  <a:srgbClr val="000000"/>
                </a:solidFill>
              </a:rPr>
              <a:t>position, with minimum mass, low </a:t>
            </a:r>
            <a:r>
              <a:rPr lang="en-GB" sz="1600" dirty="0">
                <a:solidFill>
                  <a:srgbClr val="000000"/>
                </a:solidFill>
              </a:rPr>
              <a:t>X</a:t>
            </a:r>
            <a:r>
              <a:rPr lang="en-GB" dirty="0">
                <a:solidFill>
                  <a:srgbClr val="000000"/>
                </a:solidFill>
              </a:rPr>
              <a:t>/X0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provide cooling and thermal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provide high dimensional and dynamic stability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err="1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60FD-E93A-45F6-9D37-9B085C94B3DB}" type="slidenum">
              <a:rPr lang="en-GB" smtClean="0"/>
              <a:t>10</a:t>
            </a:fld>
            <a:endParaRPr lang="en-GB"/>
          </a:p>
        </p:txBody>
      </p:sp>
      <p:sp>
        <p:nvSpPr>
          <p:cNvPr id="10" name="Прямоугольник 9"/>
          <p:cNvSpPr/>
          <p:nvPr/>
        </p:nvSpPr>
        <p:spPr>
          <a:xfrm>
            <a:off x="4764646" y="336034"/>
            <a:ext cx="2734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TRACKER MECHNICS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92577" y="999039"/>
            <a:ext cx="43874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Boundary </a:t>
            </a:r>
            <a:r>
              <a:rPr lang="en-GB" sz="2000" b="1" dirty="0" smtClean="0">
                <a:solidFill>
                  <a:srgbClr val="000000"/>
                </a:solidFill>
              </a:rPr>
              <a:t>conditions:</a:t>
            </a:r>
            <a:endParaRPr lang="en-GB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high radiation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Inelastic deformation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temperature </a:t>
            </a:r>
            <a:r>
              <a:rPr lang="en-GB" dirty="0">
                <a:solidFill>
                  <a:srgbClr val="000000"/>
                </a:solidFill>
              </a:rPr>
              <a:t>and humidity variations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err="1" smtClean="0">
              <a:solidFill>
                <a:srgbClr val="000000"/>
              </a:solidFill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3"/>
          <a:srcRect r="51281" b="11000"/>
          <a:stretch/>
        </p:blipFill>
        <p:spPr>
          <a:xfrm>
            <a:off x="6047740" y="4182912"/>
            <a:ext cx="952587" cy="911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152400" y="870472"/>
            <a:ext cx="7913162" cy="407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Font typeface="Wingdings" pitchFamily="2" charset="2"/>
              <a:buNone/>
              <a:defRPr sz="16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5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8578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378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" pitchFamily="2" charset="2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5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7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959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15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i="1" u="none" dirty="0" smtClean="0">
                <a:solidFill>
                  <a:schemeClr val="bg1"/>
                </a:solidFill>
              </a:rPr>
              <a:t>Consolidated use of Carbon as structural…</a:t>
            </a:r>
            <a:endParaRPr lang="en-GB" sz="2000" i="1" u="none" dirty="0">
              <a:solidFill>
                <a:schemeClr val="bg1"/>
              </a:solidFill>
            </a:endParaRPr>
          </a:p>
        </p:txBody>
      </p:sp>
      <p:pic>
        <p:nvPicPr>
          <p:cNvPr id="18" name="Picture 2" descr="Risultati immagini per carbon Foa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18" y="3667348"/>
            <a:ext cx="1427067" cy="14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r="6614" b="-1"/>
          <a:stretch/>
        </p:blipFill>
        <p:spPr bwMode="auto">
          <a:xfrm flipH="1">
            <a:off x="256540" y="5490070"/>
            <a:ext cx="1453986" cy="115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11"/>
          <p:cNvSpPr/>
          <p:nvPr/>
        </p:nvSpPr>
        <p:spPr>
          <a:xfrm>
            <a:off x="279424" y="2637787"/>
            <a:ext cx="4142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 smtClean="0">
                <a:solidFill>
                  <a:schemeClr val="bg1"/>
                </a:solidFill>
              </a:rPr>
              <a:t>… and </a:t>
            </a:r>
            <a:r>
              <a:rPr lang="en-GB" sz="2000" i="1" dirty="0">
                <a:solidFill>
                  <a:schemeClr val="bg1"/>
                </a:solidFill>
              </a:rPr>
              <a:t>thermal management materials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4" name="Rectangle 14"/>
          <p:cNvSpPr/>
          <p:nvPr/>
        </p:nvSpPr>
        <p:spPr>
          <a:xfrm>
            <a:off x="344730" y="4946815"/>
            <a:ext cx="4335277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Thermal Pyrolytic Graphite: </a:t>
            </a:r>
            <a:r>
              <a:rPr lang="en-US" sz="1200" i="1" dirty="0" smtClean="0">
                <a:solidFill>
                  <a:srgbClr val="000000"/>
                </a:solidFill>
              </a:rPr>
              <a:t>Thermal </a:t>
            </a:r>
            <a:r>
              <a:rPr lang="en-US" sz="1200" i="1" dirty="0">
                <a:solidFill>
                  <a:srgbClr val="000000"/>
                </a:solidFill>
              </a:rPr>
              <a:t>management material with very high thermal conductivity and </a:t>
            </a:r>
            <a:r>
              <a:rPr lang="en-US" sz="1200" i="1" dirty="0" smtClean="0">
                <a:solidFill>
                  <a:srgbClr val="000000"/>
                </a:solidFill>
              </a:rPr>
              <a:t>flexibility</a:t>
            </a:r>
            <a:endParaRPr lang="en-GB" sz="1600" b="1" i="1" dirty="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/>
          <p:nvPr/>
        </p:nvSpPr>
        <p:spPr>
          <a:xfrm>
            <a:off x="5634730" y="3902700"/>
            <a:ext cx="5761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Carbon foam: </a:t>
            </a:r>
            <a:r>
              <a:rPr lang="en-GB" sz="1200" i="1" dirty="0" smtClean="0">
                <a:solidFill>
                  <a:srgbClr val="000000"/>
                </a:solidFill>
              </a:rPr>
              <a:t>high thermal performance, properties are porosity dependent </a:t>
            </a:r>
            <a:endParaRPr lang="en-GB" sz="1600" i="1" dirty="0">
              <a:solidFill>
                <a:srgbClr val="000000"/>
              </a:solidFill>
            </a:endParaRPr>
          </a:p>
        </p:txBody>
      </p:sp>
      <p:pic>
        <p:nvPicPr>
          <p:cNvPr id="27" name="Picture 2" descr="Poco Grap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28" y="4481620"/>
            <a:ext cx="1192572" cy="231890"/>
          </a:xfrm>
          <a:prstGeom prst="rect">
            <a:avLst/>
          </a:prstGeom>
          <a:solidFill>
            <a:srgbClr val="FFFFFF">
              <a:alpha val="69804"/>
            </a:srgbClr>
          </a:solidFill>
          <a:extLst/>
        </p:spPr>
      </p:pic>
      <p:pic>
        <p:nvPicPr>
          <p:cNvPr id="2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16" y="5495007"/>
            <a:ext cx="1014822" cy="242092"/>
          </a:xfrm>
          <a:prstGeom prst="rect">
            <a:avLst/>
          </a:prstGeom>
        </p:spPr>
      </p:pic>
      <p:graphicFrame>
        <p:nvGraphicFramePr>
          <p:cNvPr id="35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36958"/>
              </p:ext>
            </p:extLst>
          </p:nvPr>
        </p:nvGraphicFramePr>
        <p:xfrm>
          <a:off x="892577" y="3060166"/>
          <a:ext cx="5123916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313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5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Filaments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[K=1000]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E1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GPa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X</a:t>
                      </a:r>
                      <a:r>
                        <a:rPr lang="it-IT" sz="1100" baseline="-250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t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/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X</a:t>
                      </a:r>
                      <a:r>
                        <a:rPr lang="it-IT" sz="1100" b="1" kern="1200" baseline="-250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lang="it-IT" sz="1100" b="1" kern="1200" baseline="-250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GPa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baseline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Y</a:t>
                      </a:r>
                      <a:r>
                        <a:rPr lang="it-IT" sz="1100" baseline="-250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t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MPa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</a:t>
                      </a:r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mK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CTE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[10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-6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K13D2U [0] fibre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2K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935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3688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800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-1,1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K13D2U [0] prepreg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2K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563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1800/340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~450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-1,2    /</a:t>
                      </a:r>
                      <a:r>
                        <a:rPr lang="it-IT" sz="1100" baseline="30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   61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Rectangle 26"/>
          <p:cNvSpPr/>
          <p:nvPr/>
        </p:nvSpPr>
        <p:spPr>
          <a:xfrm>
            <a:off x="728273" y="2477143"/>
            <a:ext cx="530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  <a:latin typeface="+mj-lt"/>
              </a:rPr>
              <a:t>Carbon Unidirectional </a:t>
            </a:r>
            <a:r>
              <a:rPr lang="en-GB" sz="1600" b="1" i="1" dirty="0" err="1" smtClean="0">
                <a:solidFill>
                  <a:srgbClr val="FF0000"/>
                </a:solidFill>
                <a:latin typeface="+mj-lt"/>
              </a:rPr>
              <a:t>Prepreg</a:t>
            </a:r>
            <a:r>
              <a:rPr lang="en-GB" sz="1600" b="1" i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Ready to </a:t>
            </a:r>
            <a:r>
              <a:rPr lang="en-GB" sz="1200" i="1" dirty="0" err="1">
                <a:solidFill>
                  <a:srgbClr val="000000"/>
                </a:solidFill>
                <a:latin typeface="+mj-lt"/>
              </a:rPr>
              <a:t>mold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 or cure material in sheet form which contains </a:t>
            </a:r>
            <a:r>
              <a:rPr lang="en-GB" sz="1200" i="1" dirty="0" err="1">
                <a:solidFill>
                  <a:srgbClr val="000000"/>
                </a:solidFill>
                <a:latin typeface="+mj-lt"/>
              </a:rPr>
              <a:t>fiber</a:t>
            </a:r>
            <a:r>
              <a:rPr lang="en-GB" sz="1200" i="1" dirty="0">
                <a:solidFill>
                  <a:srgbClr val="000000"/>
                </a:solidFill>
                <a:latin typeface="+mj-lt"/>
              </a:rPr>
              <a:t> all aligned in one </a:t>
            </a:r>
            <a:r>
              <a:rPr lang="en-GB" sz="1200" i="1" dirty="0" smtClean="0">
                <a:solidFill>
                  <a:srgbClr val="000000"/>
                </a:solidFill>
                <a:latin typeface="+mj-lt"/>
              </a:rPr>
              <a:t>direction. Filament diameter=11 µm</a:t>
            </a:r>
            <a:endParaRPr lang="en-GB" sz="1200" i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0" name="Group 30"/>
          <p:cNvGrpSpPr/>
          <p:nvPr/>
        </p:nvGrpSpPr>
        <p:grpSpPr>
          <a:xfrm>
            <a:off x="6034853" y="2520991"/>
            <a:ext cx="1799823" cy="1248291"/>
            <a:chOff x="10127934" y="2512570"/>
            <a:chExt cx="1799823" cy="1248291"/>
          </a:xfrm>
        </p:grpSpPr>
        <p:grpSp>
          <p:nvGrpSpPr>
            <p:cNvPr id="41" name="Group 31"/>
            <p:cNvGrpSpPr/>
            <p:nvPr/>
          </p:nvGrpSpPr>
          <p:grpSpPr>
            <a:xfrm>
              <a:off x="10127934" y="2512570"/>
              <a:ext cx="1799823" cy="1248291"/>
              <a:chOff x="10379912" y="2569610"/>
              <a:chExt cx="1799823" cy="1248291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9848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379912" y="2569610"/>
                <a:ext cx="1799823" cy="1248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4" name="CasellaDiTesto 11"/>
              <p:cNvSpPr txBox="1"/>
              <p:nvPr/>
            </p:nvSpPr>
            <p:spPr>
              <a:xfrm>
                <a:off x="10778206" y="3452486"/>
                <a:ext cx="1343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>
                    <a:latin typeface="+mj-lt"/>
                  </a:rPr>
                  <a:t>80 (g/m</a:t>
                </a:r>
                <a:r>
                  <a:rPr lang="it-IT" sz="1400" baseline="30000" dirty="0" smtClean="0">
                    <a:latin typeface="+mj-lt"/>
                  </a:rPr>
                  <a:t>2</a:t>
                </a:r>
                <a:r>
                  <a:rPr lang="it-IT" sz="1400" dirty="0" smtClean="0">
                    <a:latin typeface="+mj-lt"/>
                  </a:rPr>
                  <a:t>) FAW</a:t>
                </a:r>
                <a:endParaRPr lang="it-IT" sz="1400" dirty="0">
                  <a:latin typeface="+mj-lt"/>
                </a:endParaRPr>
              </a:p>
            </p:txBody>
          </p:sp>
        </p:grpSp>
        <p:sp>
          <p:nvSpPr>
            <p:cNvPr id="42" name="CasellaDiTesto 4"/>
            <p:cNvSpPr txBox="1">
              <a:spLocks noChangeArrowheads="1"/>
            </p:cNvSpPr>
            <p:nvPr/>
          </p:nvSpPr>
          <p:spPr bwMode="auto">
            <a:xfrm>
              <a:off x="10514360" y="2603063"/>
              <a:ext cx="1297061" cy="30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400" dirty="0">
                  <a:solidFill>
                    <a:prstClr val="white"/>
                  </a:solidFill>
                  <a:latin typeface="+mn-lt"/>
                  <a:cs typeface="Arial" pitchFamily="34" charset="0"/>
                </a:rPr>
                <a:t>~ </a:t>
              </a:r>
              <a:r>
                <a:rPr lang="it-IT" altLang="fr-FR" sz="1400" dirty="0">
                  <a:solidFill>
                    <a:prstClr val="white"/>
                  </a:solidFill>
                  <a:latin typeface="+mn-lt"/>
                  <a:cs typeface="Arial" pitchFamily="34" charset="0"/>
                </a:rPr>
                <a:t>45 µm</a:t>
              </a:r>
              <a:endParaRPr lang="fr-FR" altLang="fr-FR" sz="1400" dirty="0">
                <a:solidFill>
                  <a:prstClr val="white"/>
                </a:solidFill>
                <a:latin typeface="+mn-lt"/>
                <a:cs typeface="Arial" pitchFamily="34" charset="0"/>
              </a:endParaRPr>
            </a:p>
          </p:txBody>
        </p:sp>
      </p:grpSp>
      <p:graphicFrame>
        <p:nvGraphicFramePr>
          <p:cNvPr id="45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296800"/>
              </p:ext>
            </p:extLst>
          </p:nvPr>
        </p:nvGraphicFramePr>
        <p:xfrm>
          <a:off x="1889876" y="5510873"/>
          <a:ext cx="3337676" cy="1113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0098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41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Thick.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µm]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Density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[g/cm3]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377" rtl="0" eaLnBrk="1" latinLnBrk="0" hangingPunct="1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Amec</a:t>
                      </a:r>
                      <a:r>
                        <a:rPr lang="it-IT" sz="1100" b="1" kern="1200" baseline="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FGS_003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1.6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  <a:endParaRPr lang="en-US" sz="1100" baseline="300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TPG @ Tile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2.25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1500-1700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6-10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496420"/>
                  </a:ext>
                </a:extLst>
              </a:tr>
            </a:tbl>
          </a:graphicData>
        </a:graphic>
      </p:graphicFrame>
      <p:graphicFrame>
        <p:nvGraphicFramePr>
          <p:cNvPr id="46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463615"/>
              </p:ext>
            </p:extLst>
          </p:nvPr>
        </p:nvGraphicFramePr>
        <p:xfrm>
          <a:off x="7759658" y="4249866"/>
          <a:ext cx="2636938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7952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307353095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Density </a:t>
                      </a:r>
                      <a:b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[g/cm3]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</a:t>
                      </a:r>
                      <a:r>
                        <a:rPr lang="it-IT" sz="1100" kern="12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mK</a:t>
                      </a: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[W/mK]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POCO HTC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0.9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70-245</a:t>
                      </a:r>
                      <a:endParaRPr lang="en-US" sz="1100" kern="12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CasellaDiTesto 28"/>
          <p:cNvSpPr txBox="1">
            <a:spLocks noChangeArrowheads="1"/>
          </p:cNvSpPr>
          <p:nvPr/>
        </p:nvSpPr>
        <p:spPr bwMode="auto">
          <a:xfrm>
            <a:off x="10060034" y="1678047"/>
            <a:ext cx="1336527" cy="34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fr-FR" sz="1600" b="1" dirty="0">
                <a:solidFill>
                  <a:prstClr val="white"/>
                </a:solidFill>
                <a:cs typeface="Arial" pitchFamily="34" charset="0"/>
              </a:rPr>
              <a:t>5-11 µm</a:t>
            </a:r>
            <a:endParaRPr lang="fr-FR" altLang="fr-FR" sz="1600" b="1" dirty="0">
              <a:solidFill>
                <a:prstClr val="white"/>
              </a:solidFill>
              <a:cs typeface="Arial" pitchFamily="34" charset="0"/>
            </a:endParaRPr>
          </a:p>
        </p:txBody>
      </p:sp>
      <p:graphicFrame>
        <p:nvGraphicFramePr>
          <p:cNvPr id="52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44589"/>
              </p:ext>
            </p:extLst>
          </p:nvPr>
        </p:nvGraphicFramePr>
        <p:xfrm>
          <a:off x="5603647" y="5906617"/>
          <a:ext cx="2715069" cy="74256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795241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307353095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Density </a:t>
                      </a:r>
                      <a:b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[g/cm3]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In plane</a:t>
                      </a:r>
                    </a:p>
                    <a:p>
                      <a:pPr algn="ctr"/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</a:t>
                      </a:r>
                      <a:r>
                        <a:rPr lang="it-IT" sz="1100" kern="1200" dirty="0" err="1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mK</a:t>
                      </a: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]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K 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Out of plane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[W/mK]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ALG2208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2.2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220</a:t>
                      </a:r>
                      <a:endParaRPr lang="en-US" sz="1100" kern="1200" dirty="0" smtClean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3" y="5770037"/>
            <a:ext cx="1023815" cy="170636"/>
          </a:xfrm>
          <a:prstGeom prst="rect">
            <a:avLst/>
          </a:prstGeom>
        </p:spPr>
      </p:pic>
      <p:pic>
        <p:nvPicPr>
          <p:cNvPr id="54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3428" y="6074116"/>
            <a:ext cx="440857" cy="286032"/>
          </a:xfrm>
          <a:prstGeom prst="rect">
            <a:avLst/>
          </a:prstGeom>
        </p:spPr>
      </p:pic>
      <p:sp>
        <p:nvSpPr>
          <p:cNvPr id="55" name="Rectangle 45"/>
          <p:cNvSpPr/>
          <p:nvPr/>
        </p:nvSpPr>
        <p:spPr>
          <a:xfrm>
            <a:off x="4549006" y="4875379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… and more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Rectangle 46"/>
          <p:cNvSpPr/>
          <p:nvPr/>
        </p:nvSpPr>
        <p:spPr>
          <a:xfrm>
            <a:off x="5665655" y="5283816"/>
            <a:ext cx="5776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solidFill>
                  <a:srgbClr val="FF0000"/>
                </a:solidFill>
              </a:rPr>
              <a:t>Aluminium Graphite Composites, </a:t>
            </a:r>
            <a:r>
              <a:rPr lang="en-US" sz="1600" b="1" i="1" dirty="0" smtClean="0">
                <a:solidFill>
                  <a:srgbClr val="FF0000"/>
                </a:solidFill>
              </a:rPr>
              <a:t>Thermal phase change material</a:t>
            </a:r>
            <a:endParaRPr lang="en-GB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58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707597"/>
              </p:ext>
            </p:extLst>
          </p:nvPr>
        </p:nvGraphicFramePr>
        <p:xfrm>
          <a:off x="9457154" y="5986504"/>
          <a:ext cx="2222327" cy="57492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38637">
                  <a:extLst>
                    <a:ext uri="{9D8B030D-6E8A-4147-A177-3AD203B41FA5}">
                      <a16:colId xmlns:a16="http://schemas.microsoft.com/office/drawing/2014/main" val="1350491374"/>
                    </a:ext>
                  </a:extLst>
                </a:gridCol>
                <a:gridCol w="423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Thick.</a:t>
                      </a:r>
                      <a: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br>
                        <a:rPr lang="it-IT" sz="11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</a:t>
                      </a:r>
                      <a:r>
                        <a:rPr lang="it-IT" sz="1100" b="1" dirty="0" smtClean="0">
                          <a:solidFill>
                            <a:srgbClr val="000000"/>
                          </a:solidFill>
                          <a:latin typeface="+mj-lt"/>
                        </a:rPr>
                        <a:t>µm]</a:t>
                      </a: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Trans. T</a:t>
                      </a:r>
                      <a:b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[°C]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K </a:t>
                      </a:r>
                      <a:endParaRPr lang="it-IT" sz="1100" b="1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[W/mK]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1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Tpcm 580</a:t>
                      </a:r>
                      <a:endParaRPr lang="it-IT" sz="11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76-400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3.8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9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491" y="5889709"/>
            <a:ext cx="940192" cy="413271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7474091" y="2550706"/>
            <a:ext cx="324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Carbon Fibre Reinforced Plastics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4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1354" y="336034"/>
            <a:ext cx="6361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TRACKER </a:t>
            </a:r>
            <a:r>
              <a:rPr lang="en-US" sz="4000" dirty="0" smtClean="0"/>
              <a:t>ELECTRONICS TIGER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7970" y="2871788"/>
            <a:ext cx="5248292" cy="30469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TIGER parameters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2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5 x 5 mm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 110nm CMOS technology</a:t>
            </a:r>
          </a:p>
          <a:p>
            <a:r>
              <a:rPr lang="en-US" sz="1600" dirty="0">
                <a:latin typeface="Calibri" panose="020F0502020204030204" pitchFamily="34" charset="0"/>
              </a:rPr>
              <a:t>64 channels: </a:t>
            </a:r>
            <a:r>
              <a:rPr lang="en-US" sz="1600" dirty="0" err="1">
                <a:latin typeface="Calibri" panose="020F0502020204030204" pitchFamily="34" charset="0"/>
              </a:rPr>
              <a:t>preAmp</a:t>
            </a:r>
            <a:r>
              <a:rPr lang="en-US" sz="1600" dirty="0">
                <a:latin typeface="Calibri" panose="020F0502020204030204" pitchFamily="34" charset="0"/>
              </a:rPr>
              <a:t>, shapers, TDC/ADC, local controller</a:t>
            </a:r>
          </a:p>
          <a:p>
            <a:r>
              <a:rPr lang="en-US" sz="1600" dirty="0">
                <a:latin typeface="Calibri" panose="020F0502020204030204" pitchFamily="34" charset="0"/>
              </a:rPr>
              <a:t>Digital backend inherited from TOFPET2 ASIC (SEU protected)</a:t>
            </a:r>
          </a:p>
          <a:p>
            <a:r>
              <a:rPr lang="en-US" sz="1600" dirty="0">
                <a:latin typeface="Calibri" panose="020F0502020204030204" pitchFamily="34" charset="0"/>
              </a:rPr>
              <a:t>On-chip bias and power management</a:t>
            </a:r>
          </a:p>
          <a:p>
            <a:r>
              <a:rPr lang="en-US" sz="1600" dirty="0">
                <a:latin typeface="Calibri" panose="020F0502020204030204" pitchFamily="34" charset="0"/>
              </a:rPr>
              <a:t>On-chip calibration circuitry</a:t>
            </a:r>
          </a:p>
          <a:p>
            <a:r>
              <a:rPr lang="en-US" sz="1600" dirty="0">
                <a:latin typeface="Calibri" panose="020F0502020204030204" pitchFamily="34" charset="0"/>
              </a:rPr>
              <a:t>Fully digital output</a:t>
            </a:r>
          </a:p>
          <a:p>
            <a:r>
              <a:rPr lang="en-US" sz="1600" dirty="0">
                <a:latin typeface="Calibri" panose="020F0502020204030204" pitchFamily="34" charset="0"/>
              </a:rPr>
              <a:t>4 TX SDR/DDR LVDS links, 8B/10B encoding</a:t>
            </a:r>
          </a:p>
          <a:p>
            <a:r>
              <a:rPr lang="en-US" sz="1600" dirty="0">
                <a:latin typeface="Calibri" panose="020F0502020204030204" pitchFamily="34" charset="0"/>
              </a:rPr>
              <a:t>Nominal 160 MHz system clock</a:t>
            </a:r>
          </a:p>
          <a:p>
            <a:r>
              <a:rPr lang="en-US" sz="1600" dirty="0">
                <a:latin typeface="Calibri" panose="020F0502020204030204" pitchFamily="34" charset="0"/>
              </a:rPr>
              <a:t>10 MHz SPI configuration link</a:t>
            </a:r>
          </a:p>
          <a:p>
            <a:r>
              <a:rPr lang="en-US" sz="1600" dirty="0">
                <a:latin typeface="Calibri" panose="020F0502020204030204" pitchFamily="34" charset="0"/>
              </a:rPr>
              <a:t>Sustained event rate &gt; 100 kHz/</a:t>
            </a:r>
            <a:r>
              <a:rPr lang="en-US" sz="1600" dirty="0" err="1">
                <a:latin typeface="Calibri" panose="020F0502020204030204" pitchFamily="34" charset="0"/>
              </a:rPr>
              <a:t>ch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70" y="1282351"/>
            <a:ext cx="100787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In Turin the electronics based on the </a:t>
            </a:r>
            <a:r>
              <a:rPr lang="en-US" sz="2000" b="1" dirty="0" smtClean="0">
                <a:solidFill>
                  <a:srgbClr val="C00000"/>
                </a:solidFill>
              </a:rPr>
              <a:t>TIGER</a:t>
            </a:r>
            <a:r>
              <a:rPr lang="en-US" sz="2000" dirty="0" smtClean="0"/>
              <a:t> chip (Turin Integrated Gem Electronics for Readout)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is developed for trigger-less readout </a:t>
            </a:r>
            <a:r>
              <a:rPr lang="en-US" sz="2000" b="1" i="1" dirty="0" smtClean="0">
                <a:solidFill>
                  <a:srgbClr val="800000"/>
                </a:solidFill>
              </a:rPr>
              <a:t>of the GEM detectors</a:t>
            </a:r>
            <a:r>
              <a:rPr lang="en-US" sz="2000" dirty="0" smtClean="0"/>
              <a:t>. </a:t>
            </a:r>
          </a:p>
          <a:p>
            <a:r>
              <a:rPr lang="en-US" sz="2000" b="1" dirty="0" smtClean="0">
                <a:solidFill>
                  <a:srgbClr val="333399"/>
                </a:solidFill>
              </a:rPr>
              <a:t>Charge and time measurements provided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769" y="3060172"/>
            <a:ext cx="2953531" cy="29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1354" y="336034"/>
            <a:ext cx="70272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TRACKER </a:t>
            </a:r>
            <a:r>
              <a:rPr lang="en-US" sz="4400" dirty="0" smtClean="0"/>
              <a:t>ELECTRONICS DUNA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137" t="33676" r="31159" b="16821"/>
          <a:stretch/>
        </p:blipFill>
        <p:spPr>
          <a:xfrm>
            <a:off x="136878" y="1320777"/>
            <a:ext cx="4978400" cy="3426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9203" t="29163" r="31449" b="37901"/>
          <a:stretch/>
        </p:blipFill>
        <p:spPr>
          <a:xfrm>
            <a:off x="4883426" y="1107063"/>
            <a:ext cx="7195931" cy="33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1" y="448151"/>
            <a:ext cx="12192000" cy="68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04" y="155864"/>
            <a:ext cx="8539160" cy="6223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06" y="0"/>
            <a:ext cx="2519170" cy="24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400300" y="176935"/>
            <a:ext cx="6868391" cy="985019"/>
          </a:xfrm>
          <a:ln/>
        </p:spPr>
        <p:txBody>
          <a:bodyPr vert="horz" lIns="121920" tIns="121920" rIns="121920" bIns="121920" rtlCol="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</a:tabLst>
            </a:pPr>
            <a:r>
              <a:rPr lang="en-US" altLang="ru-RU" sz="4000" dirty="0" err="1">
                <a:latin typeface="Nunito" charset="0"/>
                <a:cs typeface="Nunito" charset="0"/>
              </a:rPr>
              <a:t>Блок-схема</a:t>
            </a:r>
            <a:r>
              <a:rPr lang="en-US" altLang="ru-RU" sz="4000" dirty="0">
                <a:latin typeface="Nunito" charset="0"/>
                <a:cs typeface="Nunito" charset="0"/>
              </a:rPr>
              <a:t> </a:t>
            </a:r>
            <a:r>
              <a:rPr lang="en-US" altLang="ru-RU" sz="4000" dirty="0" err="1" smtClean="0">
                <a:latin typeface="Nunito" charset="0"/>
                <a:cs typeface="Nunito" charset="0"/>
              </a:rPr>
              <a:t>стенда</a:t>
            </a:r>
            <a:r>
              <a:rPr lang="ru-RU" altLang="ru-RU" sz="4000" dirty="0" smtClean="0">
                <a:latin typeface="Nunito" charset="0"/>
                <a:cs typeface="Nunito" charset="0"/>
              </a:rPr>
              <a:t> </a:t>
            </a:r>
            <a:r>
              <a:rPr lang="en-US" altLang="ru-RU" sz="4000" dirty="0" err="1" smtClean="0">
                <a:latin typeface="Nunito" charset="0"/>
                <a:cs typeface="Nunito" charset="0"/>
              </a:rPr>
              <a:t>miniSPD</a:t>
            </a:r>
            <a:r>
              <a:rPr lang="en-US" altLang="ru-RU" sz="4000" dirty="0" smtClean="0">
                <a:latin typeface="Nunito" charset="0"/>
                <a:cs typeface="Nunito" charset="0"/>
              </a:rPr>
              <a:t> </a:t>
            </a:r>
            <a:endParaRPr lang="en-US" altLang="ru-RU" sz="4000" dirty="0">
              <a:latin typeface="Nunito" charset="0"/>
              <a:cs typeface="Nunito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4" y="983192"/>
            <a:ext cx="7584016" cy="548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6" y="1161954"/>
            <a:ext cx="3567458" cy="48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16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2F58B1-670C-4196-9869-71EE7949577B}" type="datetime1">
              <a:rPr lang="ru-RU" smtClean="0"/>
              <a:t>10.06.2020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A.Ivanov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ED8E19-AE03-4F01-B6C8-30571983F0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MiniSPD+Lead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528" y="1366753"/>
            <a:ext cx="8928991" cy="35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913" y="337953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 N1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8370" y="263691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 N2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2918" y="346965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 N3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7889" y="2187376"/>
            <a:ext cx="71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4772" y="4221088"/>
            <a:ext cx="150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Scintillator N1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3337" y="1556792"/>
            <a:ext cx="150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Scintillator N2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5733256"/>
            <a:ext cx="2384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Generation condition: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100 000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PV (10, 10, -80) mm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8289" y="1408738"/>
            <a:ext cx="150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Scintillator N3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6806" y="3717032"/>
            <a:ext cx="196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Calorimeter 44 cm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912" y="365125"/>
            <a:ext cx="9860280" cy="455895"/>
          </a:xfrm>
        </p:spPr>
        <p:txBody>
          <a:bodyPr>
            <a:no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Two design of the straw-tube production</a:t>
            </a:r>
            <a:endParaRPr lang="ru-RU" sz="4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707" y="2320619"/>
            <a:ext cx="3247615" cy="19522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652" y="5272406"/>
            <a:ext cx="5658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Straw winding. </a:t>
            </a:r>
            <a:r>
              <a:rPr lang="en-US" sz="2400" dirty="0"/>
              <a:t>Two films revolve and stick together among </a:t>
            </a:r>
            <a:r>
              <a:rPr lang="en-US" sz="2400" dirty="0" smtClean="0"/>
              <a:t>themselves.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9326" t="32175" r="35355" b="51939"/>
          <a:stretch/>
        </p:blipFill>
        <p:spPr>
          <a:xfrm>
            <a:off x="204652" y="2506599"/>
            <a:ext cx="2441270" cy="1424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4320" y="5272406"/>
            <a:ext cx="370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Lucida Sans Unicode"/>
              </a:rPr>
              <a:t>Ultrasonic welding of straws</a:t>
            </a:r>
            <a:endParaRPr lang="ru-RU" sz="2400" dirty="0"/>
          </a:p>
        </p:txBody>
      </p:sp>
      <p:grpSp>
        <p:nvGrpSpPr>
          <p:cNvPr id="8" name="Group 25"/>
          <p:cNvGrpSpPr/>
          <p:nvPr/>
        </p:nvGrpSpPr>
        <p:grpSpPr>
          <a:xfrm>
            <a:off x="7526974" y="3700723"/>
            <a:ext cx="3855765" cy="1303210"/>
            <a:chOff x="4627791" y="2052305"/>
            <a:chExt cx="3691802" cy="1194046"/>
          </a:xfrm>
          <a:solidFill>
            <a:schemeClr val="accent2">
              <a:lumMod val="40000"/>
              <a:lumOff val="60000"/>
            </a:schemeClr>
          </a:solidFill>
          <a:effectLst/>
        </p:grpSpPr>
        <p:pic>
          <p:nvPicPr>
            <p:cNvPr id="9" name="Picture 2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792" y="2298289"/>
              <a:ext cx="3691801" cy="9480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627791" y="2052305"/>
              <a:ext cx="3664093" cy="59219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Microscope pictures of a straw cross- section for quality control of the weld</a:t>
              </a:r>
              <a:endParaRPr lang="en-US" dirty="0"/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5" t="63014" r="426"/>
          <a:stretch/>
        </p:blipFill>
        <p:spPr bwMode="auto">
          <a:xfrm>
            <a:off x="7326377" y="1477899"/>
            <a:ext cx="415724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5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963" t="16089" r="21867" b="11114"/>
          <a:stretch/>
        </p:blipFill>
        <p:spPr>
          <a:xfrm>
            <a:off x="2049294" y="661481"/>
            <a:ext cx="8093412" cy="59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8" y="380907"/>
            <a:ext cx="11217744" cy="49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87" y="317661"/>
            <a:ext cx="9597185" cy="61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9" y="341691"/>
            <a:ext cx="10050199" cy="5652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1776" y="341691"/>
            <a:ext cx="255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barrel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59736" y="5994401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endcap</a:t>
            </a:r>
            <a:endParaRPr lang="ru-RU" sz="32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340096" y="926466"/>
            <a:ext cx="2432304" cy="7926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5469636" y="926466"/>
            <a:ext cx="2528316" cy="3316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578608" y="3931920"/>
            <a:ext cx="356617" cy="21488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435096" y="4416552"/>
            <a:ext cx="3825240" cy="16642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684848"/>
              </p:ext>
            </p:extLst>
          </p:nvPr>
        </p:nvGraphicFramePr>
        <p:xfrm>
          <a:off x="610609" y="585360"/>
          <a:ext cx="4794250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crobat Document" r:id="rId3" imgW="4794220" imgH="4921059" progId="AcroExch.Document.DC">
                  <p:embed/>
                </p:oleObj>
              </mc:Choice>
              <mc:Fallback>
                <p:oleObj name="Acrobat Document" r:id="rId3" imgW="4794220" imgH="492105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609" y="585360"/>
                        <a:ext cx="4794250" cy="492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87" y="732900"/>
            <a:ext cx="4680472" cy="454674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179794" y="812651"/>
            <a:ext cx="2758056" cy="10746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10" idx="2"/>
          </p:cNvCxnSpPr>
          <p:nvPr/>
        </p:nvCxnSpPr>
        <p:spPr>
          <a:xfrm>
            <a:off x="6197670" y="812651"/>
            <a:ext cx="2265562" cy="1430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78100" y="43210"/>
            <a:ext cx="7239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BARREL STRAW TRACKER 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9645" y="5299120"/>
            <a:ext cx="11588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/>
              <a:t>8 XY(optional </a:t>
            </a:r>
            <a:r>
              <a:rPr lang="en-US" dirty="0"/>
              <a:t>UV) </a:t>
            </a:r>
            <a:r>
              <a:rPr lang="en-US" dirty="0" smtClean="0"/>
              <a:t>wedge-shaped </a:t>
            </a:r>
            <a:r>
              <a:rPr lang="en-US" dirty="0"/>
              <a:t>straws </a:t>
            </a:r>
            <a:r>
              <a:rPr lang="en-US" dirty="0" smtClean="0"/>
              <a:t>stations</a:t>
            </a:r>
            <a:endParaRPr lang="en-US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/>
              <a:t>Straw </a:t>
            </a:r>
            <a:r>
              <a:rPr lang="en-US" dirty="0"/>
              <a:t>tube with </a:t>
            </a:r>
            <a:r>
              <a:rPr lang="en-US" dirty="0" smtClean="0"/>
              <a:t>10mm </a:t>
            </a:r>
            <a:r>
              <a:rPr lang="en-US" dirty="0"/>
              <a:t>diameter, in the center a 30mkm diameter gold-plated tungsten </a:t>
            </a:r>
            <a:r>
              <a:rPr lang="en-US" dirty="0" smtClean="0"/>
              <a:t>wire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/>
              <a:t>Precision </a:t>
            </a:r>
            <a:r>
              <a:rPr lang="en-US" dirty="0"/>
              <a:t>measurement ~</a:t>
            </a:r>
            <a:r>
              <a:rPr lang="en-US" dirty="0" smtClean="0"/>
              <a:t>150 </a:t>
            </a:r>
            <a:r>
              <a:rPr lang="en-US" dirty="0" err="1"/>
              <a:t>mkm</a:t>
            </a:r>
            <a:r>
              <a:rPr lang="en-US" dirty="0"/>
              <a:t> </a:t>
            </a:r>
            <a:endParaRPr lang="en-US" dirty="0" smtClean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number of layers and the number of straws are discussed</a:t>
            </a:r>
            <a:r>
              <a:rPr lang="en-US" dirty="0" smtClean="0"/>
              <a:t>.</a:t>
            </a:r>
            <a:r>
              <a:rPr lang="en-US" dirty="0"/>
              <a:t> About </a:t>
            </a:r>
            <a:r>
              <a:rPr lang="en-US" dirty="0" smtClean="0"/>
              <a:t>45 </a:t>
            </a:r>
            <a:r>
              <a:rPr lang="en-US" dirty="0"/>
              <a:t>layers are </a:t>
            </a:r>
            <a:r>
              <a:rPr lang="en-US" dirty="0" smtClean="0"/>
              <a:t>now </a:t>
            </a:r>
            <a:r>
              <a:rPr lang="en-US" dirty="0"/>
              <a:t>assumed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93571">
            <a:off x="7291229" y="4766571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ru-RU" dirty="0" smtClean="0"/>
              <a:t>3</a:t>
            </a:r>
            <a:r>
              <a:rPr lang="en-US" dirty="0" smtClean="0"/>
              <a:t>00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279464" y="3135086"/>
            <a:ext cx="102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450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0922558" y="1055077"/>
            <a:ext cx="10049" cy="39818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226746" y="4424647"/>
            <a:ext cx="1053096" cy="678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126016" y="874187"/>
            <a:ext cx="3665914" cy="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02649" y="574583"/>
            <a:ext cx="102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600</a:t>
            </a:r>
            <a:endParaRPr lang="ru-RU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8423621" y="5133939"/>
            <a:ext cx="11122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8691111" y="5114454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2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1" r="-3857"/>
          <a:stretch/>
        </p:blipFill>
        <p:spPr>
          <a:xfrm rot="16200000">
            <a:off x="2478398" y="2381643"/>
            <a:ext cx="2067573" cy="6487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b="5719"/>
          <a:stretch/>
        </p:blipFill>
        <p:spPr>
          <a:xfrm>
            <a:off x="8311112" y="189717"/>
            <a:ext cx="2661048" cy="3897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6" y="189717"/>
            <a:ext cx="7825847" cy="4402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51026" r="12969" b="27008"/>
          <a:stretch/>
        </p:blipFill>
        <p:spPr>
          <a:xfrm>
            <a:off x="8311112" y="4288535"/>
            <a:ext cx="2661048" cy="2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912" y="1143000"/>
            <a:ext cx="11283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а) Размеры и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вес-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не более100кг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б)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Сегментирование-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3 основные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секции(баррель-8 частей, 2ендкапа-по 8(опционально-2)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в) Способ размещения относительно других систем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–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крепление к колориметру</a:t>
            </a:r>
          </a:p>
          <a:p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г) Точность размещения подсистемы относительно других элементов установки-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?</a:t>
            </a:r>
            <a:endParaRPr lang="ru-RU" dirty="0" smtClean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д</a:t>
            </a: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) Выделяемая мощность (+/-30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%)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0,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1W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на канал (примерно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1,0-1,5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к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W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 на 10000-15000 каналов)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е) Особенности материалов, которые могут быть важны при проектировании (магнитные свойства, горючесть и т. д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.)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на следующем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 слайде подробно описано</a:t>
            </a:r>
            <a:endParaRPr lang="ru-RU" dirty="0" smtClean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ж</a:t>
            </a: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) Необходимость возможности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доступа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желательно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з) Необходимость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диагностики-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обязательно</a:t>
            </a:r>
            <a:endParaRPr lang="ru-RU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</a:rPr>
              <a:t>и) Требования по электромагнитной </a:t>
            </a:r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совместимости-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?</a:t>
            </a:r>
            <a:endParaRPr lang="ru-RU" dirty="0" smtClean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Segoe UI" panose="020B0502040204020203" pitchFamily="34" charset="0"/>
              </a:rPr>
              <a:t>к) Другие особенности подсистемы, которые, по-вашему мнению, могут оказаться важными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автоматический климат- контроль (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~</a:t>
            </a:r>
            <a:r>
              <a:rPr lang="ru-RU" dirty="0" smtClean="0">
                <a:solidFill>
                  <a:srgbClr val="FF0000"/>
                </a:solidFill>
                <a:latin typeface="Segoe UI" panose="020B0502040204020203" pitchFamily="34" charset="0"/>
              </a:rPr>
              <a:t>2 град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</a:rPr>
              <a:t>)</a:t>
            </a:r>
            <a:endParaRPr lang="ru-RU" b="0" i="0" dirty="0">
              <a:solidFill>
                <a:srgbClr val="FF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815</Words>
  <Application>Microsoft Office PowerPoint</Application>
  <PresentationFormat>Широкоэкранный</PresentationFormat>
  <Paragraphs>167</Paragraphs>
  <Slides>16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Lucida Sans Unicode</vt:lpstr>
      <vt:lpstr>Nunito</vt:lpstr>
      <vt:lpstr>Segoe UI</vt:lpstr>
      <vt:lpstr>Times New Roman</vt:lpstr>
      <vt:lpstr>Wingdings</vt:lpstr>
      <vt:lpstr>Тема Office</vt:lpstr>
      <vt:lpstr>Acrobat Document</vt:lpstr>
      <vt:lpstr>Презентация PowerPoint</vt:lpstr>
      <vt:lpstr>Two design of the straw-tube production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Блок-схема стенда miniSPD </vt:lpstr>
      <vt:lpstr>MiniSPD+Lead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111</cp:revision>
  <dcterms:created xsi:type="dcterms:W3CDTF">2018-09-30T12:56:17Z</dcterms:created>
  <dcterms:modified xsi:type="dcterms:W3CDTF">2020-06-10T19:50:42Z</dcterms:modified>
</cp:coreProperties>
</file>