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7" r:id="rId9"/>
    <p:sldId id="274" r:id="rId10"/>
    <p:sldId id="278" r:id="rId11"/>
    <p:sldId id="263" r:id="rId12"/>
    <p:sldId id="273" r:id="rId13"/>
    <p:sldId id="277" r:id="rId14"/>
    <p:sldId id="270" r:id="rId15"/>
    <p:sldId id="272" r:id="rId16"/>
    <p:sldId id="271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5A8F-E014-459E-950C-27E6E43DA245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0D9F-6A0D-4CE3-97F3-A728EBB3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6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FA98F6F-C16A-460C-81C1-2064B00088C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3058CEF-BA07-4835-B051-5DBD713E06E6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C25473-E123-4088-9F9E-301B04C5920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3058CEF-BA07-4835-B051-5DBD713E06E6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2CF3C8-FF33-4BDA-9BCB-0FECB414CB38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2CF3C8-FF33-4BDA-9BCB-0FECB414CB38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2CF3C8-FF33-4BDA-9BCB-0FECB414CB38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2CF3C8-FF33-4BDA-9BCB-0FECB414CB38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3560" y="4686481"/>
            <a:ext cx="5387400" cy="443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5280" y="9371160"/>
            <a:ext cx="291780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6AE526-6486-49D8-A3DC-2298F667EF7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3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8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0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9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3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6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F778-253A-4087-BC7F-B48269837C9B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7BA8-EB18-41FF-ACBC-BC0E1083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85800" y="653400"/>
            <a:ext cx="5181120" cy="133416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3600" spc="-1" dirty="0" smtClean="0">
                <a:solidFill>
                  <a:srgbClr val="000000"/>
                </a:solidFill>
                <a:latin typeface="ISOCPEUR" panose="020B0604020202020204" pitchFamily="34" charset="0"/>
              </a:rPr>
              <a:t>SPD STRUCTURE AND ASSEMBLING</a:t>
            </a:r>
            <a:endParaRPr lang="cs-CZ" sz="3600" spc="-1" dirty="0">
              <a:latin typeface="ISOCPEUR" panose="020B0604020202020204" pitchFamily="34" charset="0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83640" y="3285000"/>
            <a:ext cx="4202640" cy="8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SPD Collaboration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ISOCPEUR"/>
                <a:ea typeface="DejaVu Sans"/>
              </a:rPr>
              <a:t>Moshkovsky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I.V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.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2470320" y="5517360"/>
            <a:ext cx="4202640" cy="4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spc="-1" dirty="0" smtClean="0">
                <a:solidFill>
                  <a:srgbClr val="000000"/>
                </a:solidFill>
                <a:latin typeface="ISOCPEUR"/>
                <a:ea typeface="DejaVu Sans"/>
              </a:rPr>
              <a:t>DUBNA</a:t>
            </a:r>
            <a:r>
              <a:rPr lang="ru-RU" sz="2400" spc="-1" dirty="0" smtClean="0">
                <a:solidFill>
                  <a:srgbClr val="000000"/>
                </a:solidFill>
                <a:latin typeface="ISOCPEUR"/>
                <a:ea typeface="DejaVu Sans"/>
              </a:rPr>
              <a:t> 2019</a:t>
            </a:r>
            <a:endParaRPr lang="cs-CZ" sz="2400" b="0" strike="noStrike" spc="-1" dirty="0">
              <a:latin typeface="Arial"/>
            </a:endParaRPr>
          </a:p>
        </p:txBody>
      </p:sp>
      <p:pic>
        <p:nvPicPr>
          <p:cNvPr id="48" name="Picture 3"/>
          <p:cNvPicPr/>
          <p:nvPr/>
        </p:nvPicPr>
        <p:blipFill>
          <a:blip r:embed="rId3"/>
          <a:stretch/>
        </p:blipFill>
        <p:spPr>
          <a:xfrm>
            <a:off x="6084000" y="662760"/>
            <a:ext cx="2554920" cy="133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184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108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COLLIDER DESIGN FOR SPD</a:t>
            </a: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Collider tunnel cross section scheme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229667"/>
            <a:ext cx="6264696" cy="53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60" y="3939611"/>
            <a:ext cx="360040" cy="11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57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ISOCPEUR"/>
              </a:rPr>
              <a:t>EXPERIMENTAL SET-UP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>
                <a:solidFill>
                  <a:srgbClr val="000000"/>
                </a:solidFill>
                <a:latin typeface="ISOCPEUR"/>
              </a:rPr>
              <a:t>Scheme of</a:t>
            </a:r>
            <a:r>
              <a:rPr lang="ru-RU" spc="-1" dirty="0">
                <a:solidFill>
                  <a:srgbClr val="000000"/>
                </a:solidFill>
                <a:latin typeface="ISOCPEUR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SPD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305" y="1227299"/>
            <a:ext cx="6396309" cy="54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3216"/>
            <a:ext cx="233567" cy="7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593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EXPERIMENTAL SET-UP</a:t>
            </a:r>
            <a:endParaRPr lang="cs-CZ" sz="3200" spc="-1" dirty="0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General drawing of SPD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7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11119" r="15493" b="27515"/>
          <a:stretch/>
        </p:blipFill>
        <p:spPr>
          <a:xfrm>
            <a:off x="315348" y="1511072"/>
            <a:ext cx="8370372" cy="4966652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258995"/>
            <a:ext cx="233567" cy="7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7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  <a:ea typeface="DejaVu Sans"/>
              </a:rPr>
              <a:t>PRELIMINARY PLAN</a:t>
            </a:r>
            <a:endParaRPr lang="en-US" sz="3200" spc="-1" dirty="0" smtClean="0">
              <a:solidFill>
                <a:srgbClr val="000000"/>
              </a:solidFill>
              <a:latin typeface="ISOCPEUR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.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928802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SOCPEUR" panose="020B0604020202020204" pitchFamily="34" charset="0"/>
              </a:rPr>
              <a:t>Data from detector experts are needed to do new design of SPD.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Detailed data on requirements for collider design near SPD are necessary.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Design IP pipe has to be done with vertex experts. 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New SPD design (according results of basic examinations).</a:t>
            </a:r>
            <a:endParaRPr lang="ru-RU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602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PRELIMINARY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PLAN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14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en-US" spc="-1" dirty="0" smtClean="0">
              <a:latin typeface="ISOCPEUR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66740"/>
              </p:ext>
            </p:extLst>
          </p:nvPr>
        </p:nvGraphicFramePr>
        <p:xfrm>
          <a:off x="457201" y="1824131"/>
          <a:ext cx="8229598" cy="3033323"/>
        </p:xfrm>
        <a:graphic>
          <a:graphicData uri="http://schemas.openxmlformats.org/drawingml/2006/table">
            <a:tbl>
              <a:tblPr/>
              <a:tblGrid>
                <a:gridCol w="2309229"/>
                <a:gridCol w="845767"/>
                <a:gridCol w="845767"/>
                <a:gridCol w="845767"/>
                <a:gridCol w="845767"/>
                <a:gridCol w="845767"/>
                <a:gridCol w="845767"/>
                <a:gridCol w="845767"/>
              </a:tblGrid>
              <a:tr h="25409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2019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9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 March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April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May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June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SOCPEUR"/>
                      </a:endParaRP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July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SOCPEUR"/>
                      </a:endParaRP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August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September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Examination of hall foundation. Valuation.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Beam pipe for IT.        Concept design.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Movement system. 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ISOCPEUR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Concept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design.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Redesign of set-up.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ISOCPEUR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Concept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design.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SOCPEUR"/>
                        </a:rPr>
                        <a:t>Assembling.              Concept design.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1018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spc="-1" dirty="0" smtClean="0">
                <a:solidFill>
                  <a:srgbClr val="000000"/>
                </a:solidFill>
                <a:latin typeface="ISOCPEUR"/>
              </a:rPr>
              <a:t>CONTENTS</a:t>
            </a:r>
            <a:endParaRPr lang="cs-CZ" sz="30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09CF9C0-CF32-4F3C-8F6C-CA0A7193E8DA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15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500760" y="993960"/>
            <a:ext cx="8026200" cy="502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err="1" smtClean="0">
                <a:solidFill>
                  <a:srgbClr val="000000"/>
                </a:solidFill>
                <a:latin typeface="ISOCPEUR"/>
              </a:rPr>
              <a:t>Vica</a:t>
            </a: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 – </a:t>
            </a:r>
            <a:r>
              <a:rPr lang="en-US" sz="2000" u="sng" spc="-1" dirty="0" smtClean="0">
                <a:solidFill>
                  <a:srgbClr val="000000"/>
                </a:solidFill>
                <a:latin typeface="ISOCPEUR"/>
              </a:rPr>
              <a:t>Vi</a:t>
            </a: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rtual </a:t>
            </a:r>
            <a:r>
              <a:rPr lang="en-US" sz="2000" u="sng" spc="-1" dirty="0" smtClean="0">
                <a:solidFill>
                  <a:srgbClr val="000000"/>
                </a:solidFill>
                <a:latin typeface="ISOCPEUR"/>
              </a:rPr>
              <a:t>c</a:t>
            </a: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ollider </a:t>
            </a:r>
            <a:r>
              <a:rPr lang="en-US" sz="2000" u="sng" spc="-1" dirty="0" smtClean="0">
                <a:solidFill>
                  <a:srgbClr val="000000"/>
                </a:solidFill>
                <a:latin typeface="ISOCPEUR"/>
              </a:rPr>
              <a:t>a</a:t>
            </a: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ssistant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Skills</a:t>
            </a:r>
            <a:r>
              <a:rPr lang="ru-RU" sz="2000" spc="-1" dirty="0" smtClean="0">
                <a:solidFill>
                  <a:srgbClr val="000000"/>
                </a:solidFill>
                <a:latin typeface="ISOCPEUR"/>
              </a:rPr>
              <a:t>: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Visual determination of dimensions </a:t>
            </a:r>
            <a:endParaRPr lang="ru-RU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by comparing an object with a human one.</a:t>
            </a:r>
            <a:endParaRPr lang="ru-RU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Goal</a:t>
            </a:r>
            <a:r>
              <a:rPr lang="ru-RU" sz="2000" spc="-1" dirty="0" smtClean="0">
                <a:solidFill>
                  <a:srgbClr val="000000"/>
                </a:solidFill>
                <a:latin typeface="ISOCPEUR"/>
              </a:rPr>
              <a:t>: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Helps NICA.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Strengths</a:t>
            </a:r>
            <a:r>
              <a:rPr lang="ru-RU" sz="2000" spc="-1" dirty="0">
                <a:solidFill>
                  <a:srgbClr val="000000"/>
                </a:solidFill>
                <a:latin typeface="ISOCPEUR"/>
              </a:rPr>
              <a:t>:</a:t>
            </a:r>
            <a:endParaRPr lang="en-US" sz="2000" spc="-1" dirty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Works hard</a:t>
            </a:r>
            <a:r>
              <a:rPr lang="ru-RU" sz="2000" spc="-1" dirty="0" smtClean="0">
                <a:solidFill>
                  <a:srgbClr val="000000"/>
                </a:solidFill>
                <a:latin typeface="ISOCPEUR"/>
              </a:rPr>
              <a:t>.</a:t>
            </a: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1026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789"/>
            <a:ext cx="1607240" cy="51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509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2"/>
          <p:cNvSpPr/>
          <p:nvPr/>
        </p:nvSpPr>
        <p:spPr>
          <a:xfrm>
            <a:off x="685800" y="277560"/>
            <a:ext cx="7771320" cy="238644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latin typeface="ISOCPEUR"/>
                <a:ea typeface="DejaVu Sans"/>
              </a:rPr>
              <a:t>THANK YOU</a:t>
            </a:r>
            <a:r>
              <a:rPr lang="ru-RU" sz="3200" spc="-1" dirty="0" smtClean="0">
                <a:solidFill>
                  <a:srgbClr val="000000"/>
                </a:solidFill>
                <a:latin typeface="ISOCPEUR"/>
                <a:ea typeface="DejaVu Sans"/>
              </a:rPr>
              <a:t>!</a:t>
            </a:r>
            <a:endParaRPr lang="cs-CZ" sz="3200" spc="-1" dirty="0">
              <a:solidFill>
                <a:srgbClr val="000000"/>
              </a:solidFill>
              <a:latin typeface="ISOCPEUR"/>
              <a:ea typeface="DejaVu Sans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B7A65F-3540-4FFD-8848-2A16E705FBDD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16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467544" y="2733120"/>
            <a:ext cx="8164080" cy="39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595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spc="-1" dirty="0" smtClean="0">
                <a:solidFill>
                  <a:srgbClr val="000000"/>
                </a:solidFill>
                <a:latin typeface="ISOCPEUR"/>
              </a:rPr>
              <a:t>CONTENTS</a:t>
            </a:r>
            <a:endParaRPr lang="cs-CZ" sz="30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09CF9C0-CF32-4F3C-8F6C-CA0A7193E8DA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500760" y="993960"/>
            <a:ext cx="8026200" cy="502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1. EXPERIMENTAL HALL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1.1. Examination of the basic decisions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1.2. Movement system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2. COLLIDER DESIGN FOR SPD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2.1. Design of beam pipe for IT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2.2. Collider structure near SPD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3. EXPERIMENTAL SET-UP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3.1. Possible redesign with results of examination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3.2. Assembling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ISOCPEUR"/>
            </a:endParaRP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ISOCPEUR"/>
              </a:rPr>
              <a:t>4. PRELIMINARY PLAN</a:t>
            </a:r>
          </a:p>
        </p:txBody>
      </p:sp>
    </p:spTree>
    <p:extLst>
      <p:ext uri="{BB962C8B-B14F-4D97-AF65-F5344CB8AC3E}">
        <p14:creationId xmlns:p14="http://schemas.microsoft.com/office/powerpoint/2010/main" val="468540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B1D73C-1C9D-4A6D-88D9-3CD6D31A0C8D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89240" y="980640"/>
            <a:ext cx="8164080" cy="54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SPD facilities consist of Production area and Experimental hall.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Total area is more than – 2000m</a:t>
            </a:r>
            <a:r>
              <a:rPr lang="cs-CZ" sz="1800" b="0" strike="noStrike" spc="-1" baseline="30000" dirty="0">
                <a:solidFill>
                  <a:srgbClr val="000000"/>
                </a:solidFill>
                <a:latin typeface="ISOCPEUR"/>
                <a:ea typeface="DejaVu Sans"/>
              </a:rPr>
              <a:t>2</a:t>
            </a: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Main gate for trucks - 4000mm x 4000mm.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Dismantle part of wall for widest equipment - 8000mm x 8000mm</a:t>
            </a:r>
            <a:r>
              <a:rPr lang="cs-CZ" sz="1800" b="0" strike="noStrike" spc="-1" dirty="0" smtClean="0">
                <a:solidFill>
                  <a:srgbClr val="000000"/>
                </a:solidFill>
                <a:latin typeface="ISOCPEUR"/>
                <a:ea typeface="DejaVu Sans"/>
              </a:rPr>
              <a:t>.</a:t>
            </a:r>
            <a:endParaRPr lang="en-US" sz="1800" b="0" strike="noStrike" spc="-1" dirty="0" smtClean="0">
              <a:solidFill>
                <a:srgbClr val="000000"/>
              </a:solidFill>
              <a:latin typeface="ISOCPEUR"/>
              <a:ea typeface="DejaVu Sans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latin typeface="ISOCPEUR" panose="020B0604020202020204" pitchFamily="34" charset="0"/>
              </a:rPr>
              <a:t>Bridge </a:t>
            </a:r>
            <a:r>
              <a:rPr lang="en-US" spc="-1" dirty="0">
                <a:latin typeface="ISOCPEUR" panose="020B0604020202020204" pitchFamily="34" charset="0"/>
              </a:rPr>
              <a:t>crane specifications: High range – 12 m; </a:t>
            </a:r>
            <a:endParaRPr lang="en-US" spc="-1" dirty="0" smtClean="0">
              <a:latin typeface="ISOCPEUR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latin typeface="ISOCPEUR" panose="020B0604020202020204" pitchFamily="34" charset="0"/>
              </a:rPr>
              <a:t>MAX </a:t>
            </a:r>
            <a:r>
              <a:rPr lang="en-US" spc="-1" dirty="0">
                <a:latin typeface="ISOCPEUR" panose="020B0604020202020204" pitchFamily="34" charset="0"/>
              </a:rPr>
              <a:t>load main hook – 80 t, auxiliary hook – 20 </a:t>
            </a:r>
            <a:r>
              <a:rPr lang="en-US" spc="-1" dirty="0" smtClean="0">
                <a:latin typeface="ISOCPEUR" panose="020B0604020202020204" pitchFamily="34" charset="0"/>
              </a:rPr>
              <a:t>t.</a:t>
            </a:r>
            <a:endParaRPr lang="cs-CZ" sz="1800" b="0" strike="noStrike" spc="-1" dirty="0">
              <a:latin typeface="ISOCPEUR" panose="020B0604020202020204" pitchFamily="34" charset="0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3591000" y="2996952"/>
            <a:ext cx="1969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Longitudinal section</a:t>
            </a:r>
            <a:endParaRPr lang="cs-CZ" sz="1800" b="0" strike="noStrike" spc="-1" dirty="0"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3"/>
          <a:srcRect l="2457" t="13327" r="946" b="8878"/>
          <a:stretch/>
        </p:blipFill>
        <p:spPr>
          <a:xfrm>
            <a:off x="388260" y="3610416"/>
            <a:ext cx="8375040" cy="284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CustomShape 6"/>
          <p:cNvSpPr/>
          <p:nvPr/>
        </p:nvSpPr>
        <p:spPr>
          <a:xfrm>
            <a:off x="1843920" y="3294304"/>
            <a:ext cx="1612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Production area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5639040" y="3294304"/>
            <a:ext cx="1733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latin typeface="ISOCPEUR"/>
                <a:ea typeface="DejaVu Sans"/>
              </a:rPr>
              <a:t>Experimental hall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EXPERIMENTAL HALL</a:t>
            </a:r>
            <a:endParaRPr lang="cs-CZ" sz="3200" spc="-1" dirty="0">
              <a:latin typeface="Arial"/>
            </a:endParaRPr>
          </a:p>
        </p:txBody>
      </p:sp>
      <p:pic>
        <p:nvPicPr>
          <p:cNvPr id="10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74" y="5897629"/>
            <a:ext cx="70132" cy="2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82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B1D73C-1C9D-4A6D-88D9-3CD6D31A0C8D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89240" y="980640"/>
            <a:ext cx="8164080" cy="54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															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EXPERIMENTAL HALL</a:t>
            </a:r>
            <a:endParaRPr lang="cs-CZ" sz="3200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48" y="980888"/>
            <a:ext cx="8024663" cy="52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524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B1D73C-1C9D-4A6D-88D9-3CD6D31A0C8D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89240" y="980640"/>
            <a:ext cx="8164080" cy="54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															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EXPERIMENTAL HALL</a:t>
            </a:r>
            <a:endParaRPr lang="cs-CZ" sz="3200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641" y="980640"/>
            <a:ext cx="6049277" cy="55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ISOCPEUR"/>
              </a:rPr>
              <a:t>EXPERIMENTAL </a:t>
            </a:r>
            <a:r>
              <a:rPr lang="en-US" sz="3200" spc="-1" dirty="0" smtClean="0">
                <a:solidFill>
                  <a:srgbClr val="000000"/>
                </a:solidFill>
                <a:latin typeface="ISOCPEUR"/>
              </a:rPr>
              <a:t>HALL</a:t>
            </a:r>
            <a:endParaRPr lang="cs-CZ" sz="3200" spc="-1" dirty="0"/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Moving </a:t>
            </a: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system variants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pc="-1" dirty="0">
                <a:latin typeface="ISOCPEUR"/>
              </a:rPr>
              <a:t>We have specialists with experience with movement </a:t>
            </a:r>
            <a:r>
              <a:rPr lang="en-US" spc="-1" dirty="0" smtClean="0">
                <a:latin typeface="ISOCPEUR"/>
              </a:rPr>
              <a:t>systems</a:t>
            </a:r>
            <a:r>
              <a:rPr lang="ru-RU" spc="-1" dirty="0" smtClean="0">
                <a:latin typeface="ISOCPEUR"/>
              </a:rPr>
              <a:t>:</a:t>
            </a:r>
            <a:endParaRPr lang="ru-RU" spc="-1" dirty="0" smtClean="0">
              <a:latin typeface="ISOCPEUR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ISOCPEUR"/>
              </a:rPr>
              <a:t>Rolling friction – NICA MPD experience</a:t>
            </a: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ISOCPEUR"/>
              </a:rPr>
              <a:t>Sliding friction – JINR experience</a:t>
            </a:r>
            <a:endParaRPr lang="en-US" spc="-1" dirty="0">
              <a:latin typeface="ISOCPEUR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ISOCPEUR"/>
              </a:rPr>
              <a:t>Air cushion (air pad) – CERN</a:t>
            </a:r>
            <a:r>
              <a:rPr lang="ru-RU" spc="-1" dirty="0" smtClean="0">
                <a:latin typeface="ISOCPEUR"/>
              </a:rPr>
              <a:t> </a:t>
            </a:r>
            <a:r>
              <a:rPr lang="en-US" spc="-1" dirty="0" smtClean="0">
                <a:latin typeface="ISOCPEUR"/>
              </a:rPr>
              <a:t>ATLAS experience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pc="-1" dirty="0" smtClean="0">
              <a:latin typeface="ISOCPEUR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latin typeface="ISOCPEUR"/>
              </a:rPr>
              <a:t>Preliminary concept of the movement system </a:t>
            </a:r>
            <a:r>
              <a:rPr lang="en-US" spc="-1" dirty="0" smtClean="0">
                <a:latin typeface="ISOCPEUR"/>
              </a:rPr>
              <a:t>- </a:t>
            </a:r>
            <a:r>
              <a:rPr lang="en-US" u="sng" spc="-1" dirty="0" smtClean="0">
                <a:latin typeface="ISOCPEUR"/>
              </a:rPr>
              <a:t>August-September </a:t>
            </a:r>
            <a:r>
              <a:rPr lang="en-US" u="sng" spc="-1" dirty="0" smtClean="0">
                <a:latin typeface="ISOCPEUR"/>
              </a:rPr>
              <a:t>2019.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13" name="Picture 2" descr="C:\Проекты\SPD\Detector structure and assembling\MS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5888" r="2475" b="2169"/>
          <a:stretch/>
        </p:blipFill>
        <p:spPr bwMode="auto">
          <a:xfrm>
            <a:off x="179512" y="3556844"/>
            <a:ext cx="3032798" cy="30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Проекты\SPD\Detector structure and assembling\M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8" y="3527511"/>
            <a:ext cx="3038978" cy="30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Проекты\SPD\Detector structure and assembling\MS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11041"/>
            <a:ext cx="3096128" cy="3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27" y="5813603"/>
            <a:ext cx="140946" cy="4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1596"/>
              </p:ext>
            </p:extLst>
          </p:nvPr>
        </p:nvGraphicFramePr>
        <p:xfrm>
          <a:off x="7830866" y="1052736"/>
          <a:ext cx="1045742" cy="261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8" imgW="1228835" imgH="3076650" progId="Excel.Sheet.12">
                  <p:embed/>
                </p:oleObj>
              </mc:Choice>
              <mc:Fallback>
                <p:oleObj name="Лист" r:id="rId8" imgW="1228835" imgH="3076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30866" y="1052736"/>
                        <a:ext cx="1045742" cy="261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875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B1D73C-1C9D-4A6D-88D9-3CD6D31A0C8D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89240" y="980640"/>
            <a:ext cx="8164080" cy="54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															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EXPERIMENTAL HALL</a:t>
            </a:r>
            <a:endParaRPr lang="cs-CZ" sz="3200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056" y="1484784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SOCPEUR" panose="020B0604020202020204" pitchFamily="34" charset="0"/>
              </a:rPr>
              <a:t>The request letter has been sent (signed by LHEP Director) in November 2018.</a:t>
            </a:r>
          </a:p>
          <a:p>
            <a:endParaRPr lang="en-US" dirty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Examination of Hall foundation is in progress.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The conclusion is expected after April 10.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The</a:t>
            </a:r>
            <a:r>
              <a:rPr lang="en-US" dirty="0" smtClean="0">
                <a:latin typeface="ISOCPEUR" panose="020B0604020202020204" pitchFamily="34" charset="0"/>
              </a:rPr>
              <a:t> work </a:t>
            </a:r>
            <a:r>
              <a:rPr lang="en-US" dirty="0" smtClean="0">
                <a:latin typeface="ISOCPEUR" panose="020B0604020202020204" pitchFamily="34" charset="0"/>
              </a:rPr>
              <a:t>with </a:t>
            </a:r>
            <a:r>
              <a:rPr lang="en-US" dirty="0" smtClean="0">
                <a:latin typeface="ISOCPEUR" panose="020B0604020202020204" pitchFamily="34" charset="0"/>
              </a:rPr>
              <a:t>the floor SPD </a:t>
            </a:r>
            <a:r>
              <a:rPr lang="en-US" dirty="0" smtClean="0">
                <a:latin typeface="ISOCPEUR" panose="020B0604020202020204" pitchFamily="34" charset="0"/>
              </a:rPr>
              <a:t>Hall were stopped in November 2018.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r>
              <a:rPr lang="en-US" dirty="0" smtClean="0">
                <a:latin typeface="ISOCPEUR" panose="020B0604020202020204" pitchFamily="34" charset="0"/>
              </a:rPr>
              <a:t>Currently SPD Hall is considered as last point to be build for NICA collider. </a:t>
            </a:r>
            <a:endParaRPr lang="ru-RU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113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108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3200" spc="-1" dirty="0" smtClean="0">
                <a:solidFill>
                  <a:srgbClr val="000000"/>
                </a:solidFill>
                <a:latin typeface="ISOCPEUR"/>
              </a:rPr>
              <a:t>COLLIDER DESIGN FOR SPD</a:t>
            </a: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Envelop drawing beam pipe example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04" y="1250190"/>
            <a:ext cx="6529556" cy="49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Проекты\SPD\Detector structure and assembling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88" y="2852936"/>
            <a:ext cx="749064" cy="24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86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83640" y="260640"/>
            <a:ext cx="7775640" cy="5749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685800" y="277560"/>
            <a:ext cx="77713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108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latin typeface="ISOCPEUR"/>
              </a:rPr>
              <a:t>COLLIDER DESIGN FOR SPD</a:t>
            </a:r>
          </a:p>
        </p:txBody>
      </p:sp>
      <p:sp>
        <p:nvSpPr>
          <p:cNvPr id="5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CE4478-507E-4D93-A87C-51F977AD059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89240" y="835560"/>
            <a:ext cx="8164080" cy="58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dirty="0" smtClean="0"/>
              <a:t>Theoretical drawing - </a:t>
            </a: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Acceptance</a:t>
            </a:r>
            <a:r>
              <a:rPr lang="en-US" spc="-1" dirty="0" smtClean="0">
                <a:solidFill>
                  <a:srgbClr val="000000"/>
                </a:solidFill>
                <a:latin typeface="ISOCPEUR"/>
              </a:rPr>
              <a:t> example</a:t>
            </a:r>
            <a:endParaRPr lang="ru-RU" spc="-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3074" name="Picture 2" descr="C:\Проекты\SPD\Detector structure and assembling\Acceptan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5" y="1196752"/>
            <a:ext cx="7243489" cy="53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7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446</Words>
  <Application>Microsoft Office PowerPoint</Application>
  <PresentationFormat>Экран (4:3)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Excel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Moshkovskiy</dc:creator>
  <cp:lastModifiedBy>Moshkovskiy</cp:lastModifiedBy>
  <cp:revision>25</cp:revision>
  <cp:lastPrinted>2019-04-01T06:43:11Z</cp:lastPrinted>
  <dcterms:created xsi:type="dcterms:W3CDTF">2019-03-31T14:38:42Z</dcterms:created>
  <dcterms:modified xsi:type="dcterms:W3CDTF">2019-04-01T07:17:19Z</dcterms:modified>
</cp:coreProperties>
</file>