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6"/>
  </p:notesMasterIdLst>
  <p:sldIdLst>
    <p:sldId id="487" r:id="rId2"/>
    <p:sldId id="545" r:id="rId3"/>
    <p:sldId id="260" r:id="rId4"/>
    <p:sldId id="544" r:id="rId5"/>
    <p:sldId id="499" r:id="rId6"/>
    <p:sldId id="494" r:id="rId7"/>
    <p:sldId id="546" r:id="rId8"/>
    <p:sldId id="548" r:id="rId9"/>
    <p:sldId id="541" r:id="rId10"/>
    <p:sldId id="542" r:id="rId11"/>
    <p:sldId id="543" r:id="rId12"/>
    <p:sldId id="539" r:id="rId13"/>
    <p:sldId id="540" r:id="rId14"/>
    <p:sldId id="526" r:id="rId15"/>
    <p:sldId id="378" r:id="rId16"/>
    <p:sldId id="495" r:id="rId17"/>
    <p:sldId id="509" r:id="rId18"/>
    <p:sldId id="551" r:id="rId19"/>
    <p:sldId id="531" r:id="rId20"/>
    <p:sldId id="532" r:id="rId21"/>
    <p:sldId id="525" r:id="rId22"/>
    <p:sldId id="503" r:id="rId23"/>
    <p:sldId id="504" r:id="rId24"/>
    <p:sldId id="505" r:id="rId25"/>
    <p:sldId id="533" r:id="rId26"/>
    <p:sldId id="534" r:id="rId27"/>
    <p:sldId id="553" r:id="rId28"/>
    <p:sldId id="536" r:id="rId29"/>
    <p:sldId id="456" r:id="rId30"/>
    <p:sldId id="549" r:id="rId31"/>
    <p:sldId id="476" r:id="rId32"/>
    <p:sldId id="484" r:id="rId33"/>
    <p:sldId id="447" r:id="rId34"/>
    <p:sldId id="402" r:id="rId35"/>
    <p:sldId id="451" r:id="rId36"/>
    <p:sldId id="450" r:id="rId37"/>
    <p:sldId id="449" r:id="rId38"/>
    <p:sldId id="521" r:id="rId39"/>
    <p:sldId id="550" r:id="rId40"/>
    <p:sldId id="522" r:id="rId41"/>
    <p:sldId id="552" r:id="rId42"/>
    <p:sldId id="523" r:id="rId43"/>
    <p:sldId id="554" r:id="rId44"/>
    <p:sldId id="446" r:id="rId45"/>
    <p:sldId id="483" r:id="rId46"/>
    <p:sldId id="530" r:id="rId47"/>
    <p:sldId id="500" r:id="rId48"/>
    <p:sldId id="488" r:id="rId49"/>
    <p:sldId id="469" r:id="rId50"/>
    <p:sldId id="537" r:id="rId51"/>
    <p:sldId id="490" r:id="rId52"/>
    <p:sldId id="538" r:id="rId53"/>
    <p:sldId id="527" r:id="rId54"/>
    <p:sldId id="528" r:id="rId55"/>
    <p:sldId id="529" r:id="rId56"/>
    <p:sldId id="502" r:id="rId57"/>
    <p:sldId id="535" r:id="rId58"/>
    <p:sldId id="547" r:id="rId59"/>
    <p:sldId id="491" r:id="rId60"/>
    <p:sldId id="477" r:id="rId61"/>
    <p:sldId id="485" r:id="rId62"/>
    <p:sldId id="524" r:id="rId63"/>
    <p:sldId id="413" r:id="rId64"/>
    <p:sldId id="489" r:id="rId65"/>
  </p:sldIdLst>
  <p:sldSz cx="9144000" cy="6858000" type="screen4x3"/>
  <p:notesSz cx="7772400" cy="10058400"/>
  <p:defaultTextStyle>
    <a:defPPr>
      <a:defRPr lang="en-GB"/>
    </a:defPPr>
    <a:lvl1pPr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90FEFE"/>
    <a:srgbClr val="F6A20A"/>
    <a:srgbClr val="0000FF"/>
    <a:srgbClr val="DBDBE1"/>
    <a:srgbClr val="DE9208"/>
    <a:srgbClr val="71DAFF"/>
    <a:srgbClr val="E6E6EA"/>
    <a:srgbClr val="0099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39332" autoAdjust="0"/>
  </p:normalViewPr>
  <p:slideViewPr>
    <p:cSldViewPr>
      <p:cViewPr varScale="1">
        <p:scale>
          <a:sx n="62" d="100"/>
          <a:sy n="62" d="100"/>
        </p:scale>
        <p:origin x="968" y="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521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107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83388" cy="98567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3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7100" y="738188"/>
            <a:ext cx="4926013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681538"/>
            <a:ext cx="5424487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bg-BG" smtClean="0"/>
          </a:p>
        </p:txBody>
      </p:sp>
    </p:spTree>
    <p:extLst>
      <p:ext uri="{BB962C8B-B14F-4D97-AF65-F5344CB8AC3E}">
        <p14:creationId xmlns:p14="http://schemas.microsoft.com/office/powerpoint/2010/main" val="82430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0350" y="4343400"/>
            <a:ext cx="6408738" cy="45497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>
                <a:ea typeface="ＭＳ Ｐゴシック" charset="0"/>
                <a:cs typeface="ＭＳ Ｐゴシック" charset="0"/>
              </a:rPr>
              <a:t> </a:t>
            </a:r>
            <a:endParaRPr lang="ru-RU" dirty="0">
              <a:ea typeface="ＭＳ Ｐゴシック" charset="0"/>
              <a:cs typeface="ＭＳ Ｐゴシック" charset="0"/>
              <a:sym typeface="Times New Roman" charset="0"/>
            </a:endParaRP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33779E-BE89-8F47-9478-F3C964609272}" type="slidenum">
              <a:rPr lang="ru-RU" sz="1200">
                <a:solidFill>
                  <a:srgbClr val="000000"/>
                </a:solidFill>
              </a:rPr>
              <a:pPr eaLnBrk="1" hangingPunct="1"/>
              <a:t>2</a:t>
            </a:fld>
            <a:endParaRPr 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74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4AB364D5-897C-4ACD-BCB7-8522505D7018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70691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370692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169BD60-628D-4FDD-AD69-7053DA367712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3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F5C9A2C6-8D97-4345-B6B3-D382B199A29D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765660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E5E5-14C0-458C-A2E9-779C2D5525B2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161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E5E5-14C0-458C-A2E9-779C2D5525B2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935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7347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7348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377605-92F6-466F-93A6-A7FC45703CF0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7349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5286614-F6FB-4F51-B3D7-4D715D1FAF0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0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4E03713-4C20-488C-9020-8A604285D13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1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FEF3F43-E8CD-41D9-ABAE-C55B3AC7DF9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7353" name="Text Box 5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7354" name="Text Box 6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6779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9395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9396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FEEE90-CBE1-4A82-873F-663EFF8D4533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939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CE98432-9F3C-4E11-B6B5-16673396FBA9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93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59399" name="Text Box 3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9400" name="Text Box 4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96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8A9547E-F831-42B6-BEFB-DAE1D77E4873}" type="slidenum">
              <a:rPr lang="ru-RU" smtClean="0">
                <a:solidFill>
                  <a:srgbClr val="000000"/>
                </a:solidFill>
              </a:rPr>
              <a:pPr/>
              <a:t>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21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F2B141-3D73-3448-863C-2757CD49E5C9}" type="slidenum">
              <a:rPr lang="ru-RU" sz="1200"/>
              <a:pPr eaLnBrk="1" hangingPunct="1"/>
              <a:t>9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38749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4C1D6E-C806-1E4A-92EB-CE538D06390D}" type="slidenum">
              <a:rPr lang="de-DE" sz="1200">
                <a:latin typeface="Calibri" charset="0"/>
                <a:ea typeface="MS PGothic" charset="0"/>
                <a:cs typeface="MS PGothic" charset="0"/>
              </a:rPr>
              <a:pPr eaLnBrk="1" hangingPunct="1"/>
              <a:t>12</a:t>
            </a:fld>
            <a:endParaRPr lang="de-DE" sz="12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901700" y="762000"/>
            <a:ext cx="4978400" cy="3733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839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23000"/>
              </a:lnSpc>
              <a:spcBef>
                <a:spcPts val="9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bg-BG" sz="2400" dirty="0"/>
          </a:p>
        </p:txBody>
      </p:sp>
    </p:spTree>
    <p:extLst>
      <p:ext uri="{BB962C8B-B14F-4D97-AF65-F5344CB8AC3E}">
        <p14:creationId xmlns:p14="http://schemas.microsoft.com/office/powerpoint/2010/main" val="2116580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4278313" y="10156825"/>
            <a:ext cx="3271837" cy="52546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E277010C-839A-41AA-9080-0E812F6C7AE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eaLnBrk="1"/>
              <a:t>15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E9A5897-01D2-446F-8C99-E5A0202E24AC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15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31EC59F0-41FC-4093-B14C-D56A971ABF98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15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60BBFAB0-1996-498E-99D3-0E123F515394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15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DB3044C-143B-4806-A331-6671A7E101FD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15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1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2004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4278313" y="10156825"/>
            <a:ext cx="3271837" cy="52546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E277010C-839A-41AA-9080-0E812F6C7AE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eaLnBrk="1"/>
              <a:t>18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E9A5897-01D2-446F-8C99-E5A0202E24AC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18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31EC59F0-41FC-4093-B14C-D56A971ABF98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18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60BBFAB0-1996-498E-99D3-0E123F515394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18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DB3044C-143B-4806-A331-6671A7E101FD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18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1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9060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E5E5-14C0-458C-A2E9-779C2D5525B2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08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42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800" y="2420888"/>
            <a:ext cx="5686400" cy="556434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991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194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268413"/>
            <a:ext cx="3990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268413"/>
            <a:ext cx="399256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654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8348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78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99592" y="3087507"/>
            <a:ext cx="7358063" cy="556434"/>
          </a:xfrm>
          <a:prstGeom prst="rect">
            <a:avLst/>
          </a:prstGeom>
          <a:solidFill>
            <a:srgbClr val="DE9208">
              <a:alpha val="86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1516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31640" y="525527"/>
            <a:ext cx="5979865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bg-BG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50" y="1264989"/>
            <a:ext cx="8135938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dirty="0" smtClean="0"/>
              <a:t>Click to edit the outline text format</a:t>
            </a:r>
          </a:p>
          <a:p>
            <a:pPr lvl="1"/>
            <a:r>
              <a:rPr lang="en-GB" altLang="bg-BG" dirty="0" smtClean="0"/>
              <a:t>Second Outline Level</a:t>
            </a:r>
          </a:p>
          <a:p>
            <a:pPr lvl="2"/>
            <a:r>
              <a:rPr lang="en-GB" altLang="bg-BG" dirty="0" smtClean="0"/>
              <a:t>Third Outline Level</a:t>
            </a:r>
          </a:p>
          <a:p>
            <a:pPr lvl="3"/>
            <a:r>
              <a:rPr lang="en-GB" altLang="bg-BG" dirty="0" smtClean="0"/>
              <a:t>Fourth Outline Level</a:t>
            </a:r>
          </a:p>
          <a:p>
            <a:pPr lvl="4"/>
            <a:r>
              <a:rPr lang="en-GB" altLang="bg-BG" dirty="0" smtClean="0"/>
              <a:t>Fifth Outline Level</a:t>
            </a:r>
          </a:p>
          <a:p>
            <a:pPr lvl="4"/>
            <a:r>
              <a:rPr lang="en-GB" altLang="bg-BG" dirty="0" smtClean="0"/>
              <a:t>Sixth Outline Level</a:t>
            </a:r>
          </a:p>
          <a:p>
            <a:pPr lvl="4"/>
            <a:r>
              <a:rPr lang="en-GB" altLang="bg-BG" dirty="0" smtClean="0"/>
              <a:t>Seventh Outline Level</a:t>
            </a:r>
          </a:p>
          <a:p>
            <a:pPr lvl="4"/>
            <a:r>
              <a:rPr lang="en-GB" altLang="bg-BG" dirty="0" smtClean="0"/>
              <a:t>Eighth Outline Level</a:t>
            </a:r>
          </a:p>
          <a:p>
            <a:pPr lvl="4"/>
            <a:r>
              <a:rPr lang="en-GB" altLang="bg-BG" dirty="0" smtClean="0"/>
              <a:t>Ninth Outline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8862584" y="6538554"/>
            <a:ext cx="208391" cy="26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/>
            <a:fld id="{F9538833-B3B2-4080-8E0B-591D3DF44420}" type="slidenum">
              <a:rPr lang="en-GB" altLang="bg-BG" sz="1400" u="none">
                <a:solidFill>
                  <a:schemeClr val="accent2"/>
                </a:solidFill>
              </a:rPr>
              <a:pPr algn="r"/>
              <a:t>‹#›</a:t>
            </a:fld>
            <a:endParaRPr lang="en-GB" altLang="bg-BG" sz="1400" u="none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590" y="6538554"/>
            <a:ext cx="1080120" cy="298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02 Sept. 2019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02" y="11427"/>
            <a:ext cx="1028798" cy="535456"/>
          </a:xfrm>
          <a:prstGeom prst="rect">
            <a:avLst/>
          </a:prstGeom>
        </p:spPr>
      </p:pic>
      <p:sp>
        <p:nvSpPr>
          <p:cNvPr id="3" name="AutoShape 2" descr="Image result for ОИЯИ логотип"/>
          <p:cNvSpPr>
            <a:spLocks noChangeAspect="1" noChangeArrowheads="1"/>
          </p:cNvSpPr>
          <p:nvPr userDrawn="1"/>
        </p:nvSpPr>
        <p:spPr bwMode="auto">
          <a:xfrm>
            <a:off x="-206690" y="407738"/>
            <a:ext cx="12954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" y="48686"/>
            <a:ext cx="864358" cy="57200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707904" y="6500658"/>
            <a:ext cx="2088232" cy="298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accent6">
                    <a:lumMod val="75000"/>
                  </a:schemeClr>
                </a:solidFill>
              </a:rPr>
              <a:t>DSPIN-19 (JINR, </a:t>
            </a:r>
            <a:r>
              <a:rPr lang="en-US" sz="1200" b="0" dirty="0" err="1" smtClean="0">
                <a:solidFill>
                  <a:schemeClr val="accent6">
                    <a:lumMod val="75000"/>
                  </a:schemeClr>
                </a:solidFill>
              </a:rPr>
              <a:t>Dubna</a:t>
            </a:r>
            <a:r>
              <a:rPr lang="en-US" sz="1200" b="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79512" y="484417"/>
            <a:ext cx="5277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ova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JINR</a:t>
            </a:r>
            <a:endParaRPr lang="en-US" sz="1200" b="1" dirty="0">
              <a:latin typeface="Arial Nova" panose="020B05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70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Comic Sans MS" pitchFamily="66" charset="0"/>
        <a:defRPr sz="3200" b="1">
          <a:solidFill>
            <a:srgbClr val="002060"/>
          </a:solidFill>
          <a:latin typeface="+mj-lt"/>
          <a:ea typeface="+mj-ea"/>
          <a:cs typeface="+mj-cs"/>
        </a:defRPr>
      </a:lvl1pPr>
      <a:lvl2pPr marL="4318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2pPr>
      <a:lvl3pPr marL="647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3pPr>
      <a:lvl4pPr marL="8636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4pPr>
      <a:lvl5pPr marL="10795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5pPr>
      <a:lvl6pPr marL="1536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6pPr>
      <a:lvl7pPr marL="19939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7pPr>
      <a:lvl8pPr marL="24511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8pPr>
      <a:lvl9pPr marL="29083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200">
          <a:solidFill>
            <a:srgbClr val="000000"/>
          </a:solidFill>
          <a:latin typeface="+mj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6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000">
          <a:solidFill>
            <a:srgbClr val="000000"/>
          </a:solidFill>
          <a:latin typeface="+mj-lt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j-lt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210.png"/><Relationship Id="rId7" Type="http://schemas.openxmlformats.org/officeDocument/2006/relationships/image" Target="../media/image6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490.png"/><Relationship Id="rId10" Type="http://schemas.openxmlformats.org/officeDocument/2006/relationships/image" Target="../media/image950.png"/><Relationship Id="rId4" Type="http://schemas.openxmlformats.org/officeDocument/2006/relationships/image" Target="../media/image260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7.w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6.wmf"/><Relationship Id="rId5" Type="http://schemas.openxmlformats.org/officeDocument/2006/relationships/image" Target="../media/image43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43.wmf"/><Relationship Id="rId9" Type="http://schemas.openxmlformats.org/officeDocument/2006/relationships/image" Target="../media/image45.wmf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1100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jp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09.JPG"/><Relationship Id="rId7" Type="http://schemas.openxmlformats.org/officeDocument/2006/relationships/image" Target="../media/image113.JP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7.JPG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7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8.png"/><Relationship Id="rId5" Type="http://schemas.openxmlformats.org/officeDocument/2006/relationships/image" Target="../media/image116.png"/><Relationship Id="rId4" Type="http://schemas.openxmlformats.org/officeDocument/2006/relationships/image" Target="../media/image115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4437112"/>
            <a:ext cx="5760640" cy="100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Roumen Tsenov,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or the SPD project team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584" y="1308396"/>
            <a:ext cx="7632848" cy="2662908"/>
          </a:xfrm>
        </p:spPr>
        <p:txBody>
          <a:bodyPr/>
          <a:lstStyle/>
          <a:p>
            <a:pPr lvl="0">
              <a:lnSpc>
                <a:spcPct val="123000"/>
              </a:lnSpc>
            </a:pPr>
            <a:r>
              <a:rPr lang="en-US" sz="3600" b="1" kern="1200" dirty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NICA accelerator complex at LHEP and proposal to study polarization phenomena with its beams </a:t>
            </a:r>
            <a:r>
              <a:rPr lang="en-US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en-US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en-US" sz="3600" b="1" kern="1200" dirty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the SPD project)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15667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7285" y="1344836"/>
            <a:ext cx="4013200" cy="4024312"/>
            <a:chOff x="1128292" y="1066800"/>
            <a:chExt cx="5638800" cy="5541963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3429000" y="3581400"/>
              <a:ext cx="762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400" b="1">
                  <a:solidFill>
                    <a:srgbClr val="FFFF00"/>
                  </a:solidFill>
                  <a:latin typeface="Arial" pitchFamily="34" charset="0"/>
                  <a:ea typeface="ＭＳ Ｐゴシック" pitchFamily="34" charset="-128"/>
                </a:rPr>
                <a:t>NICA</a:t>
              </a:r>
            </a:p>
          </p:txBody>
        </p:sp>
        <p:pic>
          <p:nvPicPr>
            <p:cNvPr id="4" name="Pictur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28292" y="1066800"/>
              <a:ext cx="5638800" cy="554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2286000" y="2482850"/>
            <a:ext cx="1625600" cy="338138"/>
          </a:xfrm>
          <a:prstGeom prst="rect">
            <a:avLst/>
          </a:prstGeom>
          <a:solidFill>
            <a:srgbClr val="30499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ru-RU" sz="1600" i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i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FAIR &amp;</a:t>
            </a:r>
            <a:r>
              <a:rPr lang="ru-RU" sz="1600" i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i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NICA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7465" r="7467" b="6696"/>
          <a:stretch/>
        </p:blipFill>
        <p:spPr>
          <a:xfrm>
            <a:off x="4090485" y="1484784"/>
            <a:ext cx="4884021" cy="374441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0" y="131307"/>
            <a:ext cx="4413458" cy="452368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QCD phase diagram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5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2987824" y="107508"/>
            <a:ext cx="3138365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Physics at NICA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7650" name="Picture 21" descr="frz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0" y="1556792"/>
            <a:ext cx="4635500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80256" y="4437112"/>
            <a:ext cx="89535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defTabSz="914400" eaLnBrk="1" hangingPunct="1">
              <a:lnSpc>
                <a:spcPct val="100000"/>
              </a:lnSpc>
              <a:buClrTx/>
              <a:buSzTx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Bulk properties, EOS   - </a:t>
            </a:r>
            <a:r>
              <a:rPr lang="en-US" sz="1600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particle yields </a:t>
            </a:r>
          </a:p>
          <a:p>
            <a:pPr marL="285750" indent="-28575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en-US" sz="1600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		&amp; spectra, ratios, </a:t>
            </a:r>
            <a:r>
              <a:rPr lang="en-US" sz="1600" i="1" dirty="0" err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femtoscopy</a:t>
            </a:r>
            <a:r>
              <a:rPr lang="en-US" sz="1600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, flow</a:t>
            </a:r>
          </a:p>
          <a:p>
            <a:pPr marL="285750" indent="-28575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In-Medium modification of hadron</a:t>
            </a:r>
            <a:r>
              <a:rPr lang="ru-RU" sz="16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properties </a:t>
            </a:r>
            <a:r>
              <a:rPr lang="en-US" sz="1600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endParaRPr lang="en-US" sz="1600" b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  <a:sym typeface="Wingdings" pitchFamily="2" charset="2"/>
            </a:endParaRPr>
          </a:p>
          <a:p>
            <a:pPr marL="285750" indent="-28575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r>
              <a:rPr lang="en-US" sz="1600" b="1" dirty="0" err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Deconfinement</a:t>
            </a:r>
            <a:r>
              <a:rPr lang="en-US" sz="16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 (chiral), phase transition at high </a:t>
            </a:r>
            <a:r>
              <a:rPr lang="en-US" sz="1600" b="1" dirty="0" err="1">
                <a:solidFill>
                  <a:srgbClr val="000090"/>
                </a:solidFill>
                <a:latin typeface="Symbol" pitchFamily="18" charset="2"/>
                <a:ea typeface="ＭＳ Ｐゴシック" pitchFamily="34" charset="-128"/>
                <a:sym typeface="Wingdings" pitchFamily="2" charset="2"/>
              </a:rPr>
              <a:t>r</a:t>
            </a:r>
            <a:r>
              <a:rPr lang="en-US" sz="1600" b="1" baseline="-25000" dirty="0" err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B</a:t>
            </a:r>
            <a:r>
              <a:rPr lang="en-US" sz="1600" b="1" i="1" baseline="-25000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1600" b="1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1600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- enhanced strangeness production</a:t>
            </a:r>
          </a:p>
          <a:p>
            <a:pPr marL="285750" indent="-28575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QCD Critical Point - </a:t>
            </a:r>
            <a:r>
              <a:rPr lang="en-US" sz="1600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event-by-event fluctuations &amp; correlations</a:t>
            </a:r>
          </a:p>
          <a:p>
            <a:pPr marL="285750" indent="-285750" defTabSz="914400" eaLnBrk="1" hangingPunct="1">
              <a:lnSpc>
                <a:spcPct val="100000"/>
              </a:lnSpc>
              <a:buClrTx/>
              <a:buSzTx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Strangeness in nuclear matter  - </a:t>
            </a:r>
            <a:r>
              <a:rPr lang="en-US" sz="1600" i="1" dirty="0" err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hypernuclei</a:t>
            </a:r>
            <a:endParaRPr lang="ru-RU" sz="1600" i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7654" name="TextBox 2"/>
          <p:cNvSpPr txBox="1">
            <a:spLocks noChangeArrowheads="1"/>
          </p:cNvSpPr>
          <p:nvPr/>
        </p:nvSpPr>
        <p:spPr bwMode="auto">
          <a:xfrm>
            <a:off x="0" y="882650"/>
            <a:ext cx="4139952" cy="233910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en-US" sz="1800" b="1" u="sng" dirty="0" smtClean="0">
                <a:solidFill>
                  <a:srgbClr val="0000A2"/>
                </a:solidFill>
                <a:latin typeface="Arial" pitchFamily="34" charset="0"/>
                <a:ea typeface="ＭＳ Ｐゴシック" pitchFamily="34" charset="-128"/>
              </a:rPr>
              <a:t>Quark-gluon </a:t>
            </a:r>
            <a:r>
              <a:rPr lang="en-US" sz="1800" b="1" u="sng" dirty="0">
                <a:solidFill>
                  <a:srgbClr val="0000A2"/>
                </a:solidFill>
                <a:latin typeface="Arial" pitchFamily="34" charset="0"/>
                <a:ea typeface="ＭＳ Ｐゴシック" pitchFamily="34" charset="-128"/>
              </a:rPr>
              <a:t>matter at NICA</a:t>
            </a:r>
            <a:r>
              <a:rPr lang="en-US" sz="1800" i="1" u="sng" dirty="0">
                <a:solidFill>
                  <a:srgbClr val="0000A2"/>
                </a:solidFill>
                <a:latin typeface="Arial" pitchFamily="34" charset="0"/>
                <a:ea typeface="ＭＳ Ｐゴシック" pitchFamily="34" charset="-128"/>
              </a:rPr>
              <a:t> :</a:t>
            </a:r>
            <a:endParaRPr lang="en-US" sz="1800" i="1" dirty="0">
              <a:solidFill>
                <a:srgbClr val="0D880A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r>
              <a:rPr lang="en-US" sz="1800" i="1" dirty="0">
                <a:solidFill>
                  <a:srgbClr val="0000A2"/>
                </a:solidFill>
                <a:latin typeface="Arial" pitchFamily="34" charset="0"/>
                <a:ea typeface="ＭＳ Ｐゴシック" pitchFamily="34" charset="-128"/>
              </a:rPr>
              <a:t> Highest  net  baryon density</a:t>
            </a:r>
          </a:p>
          <a:p>
            <a:pPr defTabSz="914400" eaLnBrk="1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Wingdings" pitchFamily="2" charset="2"/>
              <a:buChar char="§"/>
            </a:pPr>
            <a:r>
              <a:rPr lang="en-US" sz="1800" i="1" dirty="0">
                <a:solidFill>
                  <a:srgbClr val="0000A2"/>
                </a:solidFill>
                <a:latin typeface="Arial" pitchFamily="34" charset="0"/>
                <a:ea typeface="ＭＳ Ｐゴシック" pitchFamily="34" charset="-128"/>
              </a:rPr>
              <a:t> Energy range covers onset of </a:t>
            </a:r>
            <a:r>
              <a:rPr lang="en-US" sz="1800" i="1" dirty="0" err="1">
                <a:solidFill>
                  <a:srgbClr val="0000A2"/>
                </a:solidFill>
                <a:latin typeface="Arial" pitchFamily="34" charset="0"/>
                <a:ea typeface="ＭＳ Ｐゴシック" pitchFamily="34" charset="-128"/>
              </a:rPr>
              <a:t>deconfinement</a:t>
            </a:r>
            <a:r>
              <a:rPr lang="en-US" sz="1800" i="1" dirty="0">
                <a:solidFill>
                  <a:srgbClr val="0000A2"/>
                </a:solidFill>
                <a:latin typeface="Arial" pitchFamily="34" charset="0"/>
                <a:ea typeface="ＭＳ Ｐゴシック" pitchFamily="34" charset="-128"/>
              </a:rPr>
              <a:t>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 typeface="Wingdings" pitchFamily="2" charset="2"/>
              <a:buChar char="§"/>
            </a:pPr>
            <a:r>
              <a:rPr lang="en-US" sz="1800" i="1" dirty="0">
                <a:solidFill>
                  <a:srgbClr val="0000A2"/>
                </a:solidFill>
                <a:latin typeface="Arial" pitchFamily="34" charset="0"/>
                <a:ea typeface="ＭＳ Ｐゴシック" pitchFamily="34" charset="-128"/>
              </a:rPr>
              <a:t> Complementary to the  RHIC/BES, </a:t>
            </a:r>
            <a:r>
              <a:rPr lang="en-US" sz="1800" i="1" dirty="0" smtClean="0">
                <a:solidFill>
                  <a:srgbClr val="0000A2"/>
                </a:solidFill>
                <a:latin typeface="Arial" pitchFamily="34" charset="0"/>
                <a:ea typeface="ＭＳ Ｐゴシック" pitchFamily="34" charset="-128"/>
              </a:rPr>
              <a:t>FAIR and </a:t>
            </a:r>
            <a:r>
              <a:rPr lang="en-US" sz="1800" i="1" dirty="0">
                <a:solidFill>
                  <a:srgbClr val="0000A2"/>
                </a:solidFill>
                <a:latin typeface="Arial" pitchFamily="34" charset="0"/>
                <a:ea typeface="ＭＳ Ｐゴシック" pitchFamily="34" charset="-128"/>
              </a:rPr>
              <a:t>CERN  experimental programs</a:t>
            </a:r>
          </a:p>
        </p:txBody>
      </p:sp>
    </p:spTree>
    <p:extLst>
      <p:ext uri="{BB962C8B-B14F-4D97-AF65-F5344CB8AC3E}">
        <p14:creationId xmlns:p14="http://schemas.microsoft.com/office/powerpoint/2010/main" val="5182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ußzeilenplatzhalter 6"/>
          <p:cNvSpPr>
            <a:spLocks noGrp="1"/>
          </p:cNvSpPr>
          <p:nvPr/>
        </p:nvSpPr>
        <p:spPr bwMode="auto">
          <a:xfrm>
            <a:off x="3157538" y="5762625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473075"/>
            <a:ext cx="68199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3821113" y="3411538"/>
            <a:ext cx="123825" cy="163512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040188" y="3409950"/>
            <a:ext cx="122237" cy="163513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8875" y="3152775"/>
            <a:ext cx="9747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STAR F.T.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Plus 5"/>
          <p:cNvSpPr/>
          <p:nvPr/>
        </p:nvSpPr>
        <p:spPr>
          <a:xfrm>
            <a:off x="4643438" y="4090988"/>
            <a:ext cx="122237" cy="114300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Isosceles Triangle 14"/>
          <p:cNvSpPr/>
          <p:nvPr/>
        </p:nvSpPr>
        <p:spPr>
          <a:xfrm>
            <a:off x="3014663" y="2563813"/>
            <a:ext cx="147637" cy="136525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Isosceles Triangle 26"/>
          <p:cNvSpPr/>
          <p:nvPr/>
        </p:nvSpPr>
        <p:spPr>
          <a:xfrm>
            <a:off x="3625850" y="2571750"/>
            <a:ext cx="146050" cy="136525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06" name="TextBox 27"/>
          <p:cNvSpPr txBox="1">
            <a:spLocks noChangeArrowheads="1"/>
          </p:cNvSpPr>
          <p:nvPr/>
        </p:nvSpPr>
        <p:spPr bwMode="auto">
          <a:xfrm>
            <a:off x="2981325" y="2760663"/>
            <a:ext cx="77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90"/>
                </a:solidFill>
              </a:rPr>
              <a:t>HADES</a:t>
            </a:r>
            <a:endParaRPr lang="ru-RU" sz="1600" b="1">
              <a:solidFill>
                <a:srgbClr val="000090"/>
              </a:solidFill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3028950" y="1017588"/>
            <a:ext cx="149225" cy="176212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Diamond 29"/>
          <p:cNvSpPr/>
          <p:nvPr/>
        </p:nvSpPr>
        <p:spPr>
          <a:xfrm>
            <a:off x="3622675" y="1014413"/>
            <a:ext cx="149225" cy="177800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Diamond 30"/>
          <p:cNvSpPr/>
          <p:nvPr/>
        </p:nvSpPr>
        <p:spPr>
          <a:xfrm>
            <a:off x="4013200" y="1014413"/>
            <a:ext cx="149225" cy="177800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Diamond 31"/>
          <p:cNvSpPr/>
          <p:nvPr/>
        </p:nvSpPr>
        <p:spPr>
          <a:xfrm>
            <a:off x="4340225" y="1014413"/>
            <a:ext cx="150813" cy="177800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11" name="TextBox 35"/>
          <p:cNvSpPr txBox="1">
            <a:spLocks noChangeArrowheads="1"/>
          </p:cNvSpPr>
          <p:nvPr/>
        </p:nvSpPr>
        <p:spPr bwMode="auto">
          <a:xfrm>
            <a:off x="4046538" y="712788"/>
            <a:ext cx="588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90"/>
                </a:solidFill>
              </a:rPr>
              <a:t>CBM</a:t>
            </a:r>
            <a:endParaRPr lang="ru-RU" sz="1600" b="1">
              <a:solidFill>
                <a:srgbClr val="000090"/>
              </a:solidFill>
            </a:endParaRPr>
          </a:p>
        </p:txBody>
      </p:sp>
      <p:sp>
        <p:nvSpPr>
          <p:cNvPr id="29712" name="TextBox 21"/>
          <p:cNvSpPr txBox="1">
            <a:spLocks noChangeArrowheads="1"/>
          </p:cNvSpPr>
          <p:nvPr/>
        </p:nvSpPr>
        <p:spPr bwMode="auto">
          <a:xfrm rot="-5400000">
            <a:off x="-341312" y="2781300"/>
            <a:ext cx="318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Interaction rate [Hz]</a:t>
            </a:r>
            <a:endParaRPr lang="ru-RU" sz="2800" b="1"/>
          </a:p>
        </p:txBody>
      </p:sp>
      <p:sp>
        <p:nvSpPr>
          <p:cNvPr id="29713" name="TextBox 46"/>
          <p:cNvSpPr txBox="1">
            <a:spLocks noChangeArrowheads="1"/>
          </p:cNvSpPr>
          <p:nvPr/>
        </p:nvSpPr>
        <p:spPr bwMode="auto">
          <a:xfrm>
            <a:off x="5753415" y="5372690"/>
            <a:ext cx="3648076" cy="4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Collision energy √S    [GeV]</a:t>
            </a:r>
            <a:endParaRPr lang="ru-RU" sz="200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028384" y="5445224"/>
            <a:ext cx="30003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15" name="TextBox 47"/>
          <p:cNvSpPr txBox="1">
            <a:spLocks noChangeArrowheads="1"/>
          </p:cNvSpPr>
          <p:nvPr/>
        </p:nvSpPr>
        <p:spPr bwMode="auto">
          <a:xfrm>
            <a:off x="8040337" y="5677694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/>
              <a:t>NN</a:t>
            </a:r>
            <a:endParaRPr lang="ru-RU" sz="1400" b="1" dirty="0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4713288" y="4148138"/>
            <a:ext cx="1435100" cy="635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49948" y="3486018"/>
            <a:ext cx="595892" cy="9584"/>
          </a:xfrm>
          <a:prstGeom prst="line">
            <a:avLst/>
          </a:prstGeom>
          <a:ln w="19050">
            <a:solidFill>
              <a:srgbClr val="4F6228"/>
            </a:solidFill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6" idx="3"/>
            <a:endCxn id="32" idx="3"/>
          </p:cNvCxnSpPr>
          <p:nvPr/>
        </p:nvCxnSpPr>
        <p:spPr>
          <a:xfrm flipV="1">
            <a:off x="3178175" y="1103313"/>
            <a:ext cx="1312863" cy="3175"/>
          </a:xfrm>
          <a:prstGeom prst="line">
            <a:avLst/>
          </a:prstGeom>
          <a:ln w="190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98034" y="2637663"/>
            <a:ext cx="599352" cy="9989"/>
          </a:xfrm>
          <a:prstGeom prst="line">
            <a:avLst/>
          </a:prstGeom>
          <a:ln w="19050">
            <a:solidFill>
              <a:srgbClr val="000090"/>
            </a:solidFill>
          </a:ln>
          <a:scene3d>
            <a:camera prst="orthographicFront">
              <a:rot lat="0" lon="0" rev="3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Flowchart: Connector 105"/>
          <p:cNvSpPr/>
          <p:nvPr/>
        </p:nvSpPr>
        <p:spPr>
          <a:xfrm>
            <a:off x="3027363" y="2298700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" name="Flowchart: Connector 106"/>
          <p:cNvSpPr/>
          <p:nvPr/>
        </p:nvSpPr>
        <p:spPr>
          <a:xfrm>
            <a:off x="3768725" y="2306638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3155080" y="2350782"/>
            <a:ext cx="600758" cy="21792"/>
          </a:xfrm>
          <a:prstGeom prst="line">
            <a:avLst/>
          </a:prstGeom>
          <a:ln w="22225">
            <a:solidFill>
              <a:srgbClr val="FF0000"/>
            </a:solidFill>
          </a:ln>
          <a:scene3d>
            <a:camera prst="orthographicFront">
              <a:rot lat="0" lon="0" rev="9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23" name="TextBox 114"/>
          <p:cNvSpPr txBox="1">
            <a:spLocks noChangeArrowheads="1"/>
          </p:cNvSpPr>
          <p:nvPr/>
        </p:nvSpPr>
        <p:spPr bwMode="auto">
          <a:xfrm>
            <a:off x="2874963" y="1903413"/>
            <a:ext cx="1465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NICA/BM@N II</a:t>
            </a:r>
            <a:endParaRPr lang="ru-RU" sz="1600" b="1">
              <a:solidFill>
                <a:srgbClr val="FF0000"/>
              </a:solidFill>
            </a:endParaRPr>
          </a:p>
        </p:txBody>
      </p:sp>
      <p:sp>
        <p:nvSpPr>
          <p:cNvPr id="73" name="TextBox 76"/>
          <p:cNvSpPr txBox="1">
            <a:spLocks noChangeArrowheads="1"/>
          </p:cNvSpPr>
          <p:nvPr/>
        </p:nvSpPr>
        <p:spPr bwMode="auto">
          <a:xfrm>
            <a:off x="1819275" y="76200"/>
            <a:ext cx="4754891" cy="50520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76E"/>
                </a:solidFill>
              </a:rPr>
              <a:t>Present and future HI experiments</a:t>
            </a:r>
          </a:p>
        </p:txBody>
      </p:sp>
      <p:sp>
        <p:nvSpPr>
          <p:cNvPr id="29727" name="TextBox 74"/>
          <p:cNvSpPr txBox="1">
            <a:spLocks noChangeArrowheads="1"/>
          </p:cNvSpPr>
          <p:nvPr/>
        </p:nvSpPr>
        <p:spPr bwMode="auto">
          <a:xfrm>
            <a:off x="5902325" y="3802063"/>
            <a:ext cx="1320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7030A0"/>
                </a:solidFill>
              </a:rPr>
              <a:t>NA-61/SHINE</a:t>
            </a:r>
            <a:endParaRPr lang="ru-RU" sz="1600" b="1">
              <a:solidFill>
                <a:srgbClr val="7030A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89150" y="1181100"/>
            <a:ext cx="30051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</a:rPr>
              <a:t>2022 – 2025:     </a:t>
            </a:r>
            <a:r>
              <a:rPr lang="en-US" sz="1600" b="1" dirty="0">
                <a:solidFill>
                  <a:srgbClr val="000090"/>
                </a:solidFill>
              </a:rPr>
              <a:t>SIS-100  FAIR            </a:t>
            </a:r>
            <a:endParaRPr lang="ru-RU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87738" y="712788"/>
            <a:ext cx="2071687" cy="4633912"/>
          </a:xfrm>
          <a:prstGeom prst="rect">
            <a:avLst/>
          </a:prstGeom>
          <a:solidFill>
            <a:srgbClr val="9DFCFF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r>
              <a:rPr lang="en-US" sz="1600" i="1" dirty="0" smtClean="0">
                <a:solidFill>
                  <a:srgbClr val="000090"/>
                </a:solidFill>
              </a:rPr>
              <a:t>energy </a:t>
            </a:r>
            <a:r>
              <a:rPr lang="en-US" sz="1600" i="1" dirty="0">
                <a:solidFill>
                  <a:srgbClr val="000090"/>
                </a:solidFill>
              </a:rPr>
              <a:t>region </a:t>
            </a:r>
            <a:r>
              <a:rPr lang="en-US" sz="1600" i="1" dirty="0" smtClean="0">
                <a:solidFill>
                  <a:srgbClr val="000090"/>
                </a:solidFill>
              </a:rPr>
              <a:t>of</a:t>
            </a:r>
          </a:p>
          <a:p>
            <a:pPr algn="ctr">
              <a:defRPr/>
            </a:pPr>
            <a:r>
              <a:rPr lang="en-US" sz="1600" i="1" dirty="0" smtClean="0">
                <a:solidFill>
                  <a:srgbClr val="000090"/>
                </a:solidFill>
              </a:rPr>
              <a:t>max. </a:t>
            </a:r>
            <a:r>
              <a:rPr lang="en-US" sz="1600" i="1" dirty="0">
                <a:solidFill>
                  <a:srgbClr val="000090"/>
                </a:solidFill>
              </a:rPr>
              <a:t>baryonic density </a:t>
            </a:r>
          </a:p>
        </p:txBody>
      </p:sp>
      <p:sp>
        <p:nvSpPr>
          <p:cNvPr id="35" name="Flowchart: Connector 2"/>
          <p:cNvSpPr/>
          <p:nvPr/>
        </p:nvSpPr>
        <p:spPr>
          <a:xfrm>
            <a:off x="4013200" y="4157663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Flowchart: Connector 6"/>
          <p:cNvSpPr/>
          <p:nvPr/>
        </p:nvSpPr>
        <p:spPr>
          <a:xfrm>
            <a:off x="4162425" y="3797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Flowchart: Connector 7"/>
          <p:cNvSpPr/>
          <p:nvPr/>
        </p:nvSpPr>
        <p:spPr>
          <a:xfrm>
            <a:off x="4332288" y="3548063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Flowchart: Connector 8"/>
          <p:cNvSpPr/>
          <p:nvPr/>
        </p:nvSpPr>
        <p:spPr>
          <a:xfrm>
            <a:off x="4691063" y="3100388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Flowchart: Connector 9"/>
          <p:cNvSpPr/>
          <p:nvPr/>
        </p:nvSpPr>
        <p:spPr>
          <a:xfrm>
            <a:off x="4995863" y="2919413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Flowchart: Connector 10"/>
          <p:cNvSpPr/>
          <p:nvPr/>
        </p:nvSpPr>
        <p:spPr>
          <a:xfrm>
            <a:off x="5197475" y="2908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Flowchart: Connector 11"/>
          <p:cNvSpPr/>
          <p:nvPr/>
        </p:nvSpPr>
        <p:spPr>
          <a:xfrm>
            <a:off x="5502275" y="2908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Flowchart: Connector 13"/>
          <p:cNvSpPr/>
          <p:nvPr/>
        </p:nvSpPr>
        <p:spPr>
          <a:xfrm>
            <a:off x="5330825" y="2908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38" name="TextBox 3"/>
          <p:cNvSpPr txBox="1">
            <a:spLocks noChangeArrowheads="1"/>
          </p:cNvSpPr>
          <p:nvPr/>
        </p:nvSpPr>
        <p:spPr bwMode="auto">
          <a:xfrm>
            <a:off x="4805363" y="2638425"/>
            <a:ext cx="1114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NICA/MPD</a:t>
            </a:r>
            <a:endParaRPr lang="ru-RU" sz="1600" b="1">
              <a:solidFill>
                <a:srgbClr val="FF0000"/>
              </a:solidFill>
            </a:endParaRPr>
          </a:p>
        </p:txBody>
      </p:sp>
      <p:sp>
        <p:nvSpPr>
          <p:cNvPr id="46" name="5-Point Star 45"/>
          <p:cNvSpPr/>
          <p:nvPr/>
        </p:nvSpPr>
        <p:spPr>
          <a:xfrm>
            <a:off x="5516563" y="3835400"/>
            <a:ext cx="122237" cy="16351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7" name="5-Point Star 46"/>
          <p:cNvSpPr/>
          <p:nvPr/>
        </p:nvSpPr>
        <p:spPr>
          <a:xfrm>
            <a:off x="5127625" y="4224338"/>
            <a:ext cx="123825" cy="165100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8" name="5-Point Star 47"/>
          <p:cNvSpPr/>
          <p:nvPr/>
        </p:nvSpPr>
        <p:spPr>
          <a:xfrm>
            <a:off x="4981575" y="4619625"/>
            <a:ext cx="122238" cy="16351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9" name="5-Point Star 48"/>
          <p:cNvSpPr/>
          <p:nvPr/>
        </p:nvSpPr>
        <p:spPr>
          <a:xfrm>
            <a:off x="5930900" y="3592513"/>
            <a:ext cx="122238" cy="163512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51" name="5-Point Star 50"/>
          <p:cNvSpPr/>
          <p:nvPr/>
        </p:nvSpPr>
        <p:spPr>
          <a:xfrm>
            <a:off x="6780213" y="3440113"/>
            <a:ext cx="123825" cy="163512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6316663" y="3449638"/>
            <a:ext cx="122237" cy="165100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53" name="5-Point Star 52"/>
          <p:cNvSpPr/>
          <p:nvPr/>
        </p:nvSpPr>
        <p:spPr>
          <a:xfrm>
            <a:off x="7331075" y="3438525"/>
            <a:ext cx="122238" cy="16351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9746" name="TextBox 44"/>
          <p:cNvSpPr txBox="1">
            <a:spLocks noChangeArrowheads="1"/>
          </p:cNvSpPr>
          <p:nvPr/>
        </p:nvSpPr>
        <p:spPr bwMode="auto">
          <a:xfrm>
            <a:off x="6300788" y="3125788"/>
            <a:ext cx="1117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2060"/>
                </a:solidFill>
              </a:rPr>
              <a:t>STAR BES II</a:t>
            </a:r>
            <a:endParaRPr lang="ru-RU" sz="1600" b="1">
              <a:solidFill>
                <a:srgbClr val="00206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6353175" y="3521075"/>
            <a:ext cx="1289050" cy="63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591175" y="3695700"/>
            <a:ext cx="352425" cy="22066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8" idx="2"/>
          </p:cNvCxnSpPr>
          <p:nvPr/>
        </p:nvCxnSpPr>
        <p:spPr>
          <a:xfrm flipV="1">
            <a:off x="5005388" y="4310063"/>
            <a:ext cx="174625" cy="4730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200650" y="3922713"/>
            <a:ext cx="382588" cy="36512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49" idx="4"/>
          </p:cNvCxnSpPr>
          <p:nvPr/>
        </p:nvCxnSpPr>
        <p:spPr>
          <a:xfrm flipV="1">
            <a:off x="6053138" y="3532188"/>
            <a:ext cx="296862" cy="1222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287963" y="2965450"/>
            <a:ext cx="25717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0" idx="6"/>
          </p:cNvCxnSpPr>
          <p:nvPr/>
        </p:nvCxnSpPr>
        <p:spPr>
          <a:xfrm>
            <a:off x="5110163" y="2976563"/>
            <a:ext cx="10477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38" idx="7"/>
          </p:cNvCxnSpPr>
          <p:nvPr/>
        </p:nvCxnSpPr>
        <p:spPr>
          <a:xfrm flipV="1">
            <a:off x="4789488" y="2965450"/>
            <a:ext cx="239712" cy="1508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37" idx="7"/>
            <a:endCxn id="38" idx="3"/>
          </p:cNvCxnSpPr>
          <p:nvPr/>
        </p:nvCxnSpPr>
        <p:spPr>
          <a:xfrm flipV="1">
            <a:off x="4429125" y="3197225"/>
            <a:ext cx="279400" cy="3667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36" idx="7"/>
            <a:endCxn id="37" idx="7"/>
          </p:cNvCxnSpPr>
          <p:nvPr/>
        </p:nvCxnSpPr>
        <p:spPr>
          <a:xfrm flipV="1">
            <a:off x="4260850" y="3563938"/>
            <a:ext cx="168275" cy="25082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36" idx="7"/>
          </p:cNvCxnSpPr>
          <p:nvPr/>
        </p:nvCxnSpPr>
        <p:spPr>
          <a:xfrm flipV="1">
            <a:off x="4044950" y="3814763"/>
            <a:ext cx="215900" cy="42386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4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9287" y="404664"/>
            <a:ext cx="5904656" cy="602858"/>
          </a:xfrm>
          <a:solidFill>
            <a:srgbClr val="FFC000"/>
          </a:solidFill>
          <a:ln/>
          <a:extLst/>
        </p:spPr>
        <p:txBody>
          <a:bodyPr lIns="90000" tIns="46800" rIns="90000" bIns="46800"/>
          <a:lstStyle/>
          <a:p>
            <a:pPr>
              <a:lnSpc>
                <a:spcPct val="132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bg-BG" sz="2800" b="0" dirty="0" smtClean="0"/>
              <a:t>Collisions of polarized particles</a:t>
            </a:r>
            <a:endParaRPr lang="en-GB" altLang="bg-BG" sz="2800" b="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0" y="1978695"/>
            <a:ext cx="4709142" cy="31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81128"/>
            <a:ext cx="396448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354332"/>
            <a:ext cx="6862776" cy="54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tradition at the </a:t>
            </a:r>
            <a:r>
              <a:rPr lang="en-US" dirty="0" err="1" smtClean="0"/>
              <a:t>Synchrophasotron</a:t>
            </a:r>
            <a:r>
              <a:rPr lang="en-US" dirty="0" smtClean="0"/>
              <a:t> and </a:t>
            </a:r>
            <a:r>
              <a:rPr lang="en-US" dirty="0" err="1" smtClean="0"/>
              <a:t>Nuclotron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98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25641"/>
          <a:stretch/>
        </p:blipFill>
        <p:spPr bwMode="auto">
          <a:xfrm>
            <a:off x="228626" y="764704"/>
            <a:ext cx="676875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3333"/>
          <a:stretch/>
        </p:blipFill>
        <p:spPr>
          <a:xfrm>
            <a:off x="323528" y="3854086"/>
            <a:ext cx="4752528" cy="27807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24959" y="150666"/>
            <a:ext cx="3631865" cy="446982"/>
          </a:xfrm>
        </p:spPr>
        <p:txBody>
          <a:bodyPr/>
          <a:lstStyle/>
          <a:p>
            <a:r>
              <a:rPr lang="en-US" sz="2800" dirty="0"/>
              <a:t>P</a:t>
            </a:r>
            <a:r>
              <a:rPr lang="en-US" sz="2800" b="1" dirty="0" smtClean="0"/>
              <a:t>olarized </a:t>
            </a:r>
            <a:r>
              <a:rPr lang="en-US" sz="2800" b="1" dirty="0" smtClean="0"/>
              <a:t>beams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14144" y="3140968"/>
            <a:ext cx="3180935" cy="8494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bunch crossing each 80 ns;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rossing rate 12.5 MHz .</a:t>
            </a:r>
            <a:endParaRPr lang="en-US" sz="20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088819" y="4263847"/>
            <a:ext cx="3968538" cy="1985717"/>
          </a:xfrm>
          <a:prstGeom prst="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FF"/>
            </a:solidFill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Polarized beams</a:t>
            </a:r>
            <a:endParaRPr lang="en-GB" altLang="ru-RU" sz="1800" b="1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chemeClr val="bg1"/>
                </a:solidFill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pp</a:t>
            </a:r>
            <a:r>
              <a:rPr lang="en-GB" altLang="ru-RU" sz="1800" baseline="300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12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27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,  </a:t>
            </a:r>
            <a:r>
              <a:rPr lang="en-GB" altLang="ru-RU" sz="1800" b="1" dirty="0" err="1" smtClean="0">
                <a:solidFill>
                  <a:srgbClr val="000090"/>
                </a:solidFill>
                <a:latin typeface="Verdana" pitchFamily="34" charset="0"/>
              </a:rPr>
              <a:t>L</a:t>
            </a:r>
            <a:r>
              <a:rPr lang="en-GB" altLang="ru-RU" sz="1800" b="1" baseline="-25000" dirty="0" err="1" smtClean="0">
                <a:solidFill>
                  <a:srgbClr val="000090"/>
                </a:solidFill>
                <a:latin typeface="Verdana" pitchFamily="34" charset="0"/>
              </a:rPr>
              <a:t>av</a:t>
            </a:r>
            <a:r>
              <a:rPr lang="en-GB" altLang="ru-RU" sz="1800" b="1" dirty="0" smtClean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≈  10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32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 cm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s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-1</a:t>
            </a:r>
            <a:endParaRPr lang="en-GB" altLang="ru-RU" sz="1800" dirty="0">
              <a:solidFill>
                <a:srgbClr val="000090"/>
              </a:solidFill>
              <a:latin typeface="Tahom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NN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 4 -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13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endParaRPr lang="en-GB" altLang="ru-RU" sz="1800" b="1" baseline="30000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longitudinal </a:t>
            </a:r>
            <a:r>
              <a:rPr lang="en-GB" altLang="ru-RU" sz="1800" i="1" dirty="0">
                <a:solidFill>
                  <a:srgbClr val="000099"/>
                </a:solidFill>
                <a:latin typeface="Tahoma" pitchFamily="34" charset="0"/>
              </a:rPr>
              <a:t>and transverse polarization </a:t>
            </a: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at SPD and MPD</a:t>
            </a:r>
            <a:endParaRPr lang="en-GB" altLang="ru-RU" sz="1800" i="1" dirty="0">
              <a:solidFill>
                <a:srgbClr val="0000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3101385" y="188640"/>
            <a:ext cx="3135191" cy="691412"/>
          </a:xfrm>
          <a:prstGeom prst="rect">
            <a:avLst/>
          </a:prstGeom>
          <a:solidFill>
            <a:srgbClr val="F6A20A"/>
          </a:solidFill>
          <a:ln>
            <a:noFill/>
          </a:ln>
          <a:effectLst/>
          <a:extLst/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3200" b="1" dirty="0" smtClean="0">
                <a:solidFill>
                  <a:srgbClr val="002060"/>
                </a:solidFill>
              </a:rPr>
              <a:t>Physics tasks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27582" y="1916832"/>
            <a:ext cx="7682795" cy="341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446088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  <a:tabLst>
                <a:tab pos="0" algn="l"/>
                <a:tab pos="9001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spin structure studies </a:t>
            </a:r>
          </a:p>
          <a:p>
            <a:pPr marL="446088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  <a:tabLst>
                <a:tab pos="0" algn="l"/>
                <a:tab pos="9001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46088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  <a:tabLst>
                <a:tab pos="0" algn="l"/>
                <a:tab pos="9001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Spin-dependent effects in elastic pp, </a:t>
            </a:r>
            <a:r>
              <a:rPr lang="en-US" altLang="en-US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pd</a:t>
            </a:r>
            <a:r>
              <a:rPr lang="en-US" altLang="en-US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dd</a:t>
            </a:r>
            <a:r>
              <a:rPr lang="en-US" altLang="en-US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scattering; </a:t>
            </a:r>
          </a:p>
          <a:p>
            <a:pPr marL="446088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  <a:tabLst>
                <a:tab pos="0" algn="l"/>
                <a:tab pos="9001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46088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  <a:tabLst>
                <a:tab pos="0" algn="l"/>
                <a:tab pos="9001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exclusive hadron production;</a:t>
            </a:r>
          </a:p>
          <a:p>
            <a:pPr marL="446088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  <a:tabLst>
                <a:tab pos="0" algn="l"/>
                <a:tab pos="9001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46088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  <a:tabLst>
                <a:tab pos="0" algn="l"/>
                <a:tab pos="9001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production of hadrons with  high </a:t>
            </a:r>
            <a:r>
              <a:rPr lang="en-US" altLang="en-US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b="1" baseline="-2500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in interaction of vector and tensor (d) polarized beams;</a:t>
            </a:r>
          </a:p>
          <a:p>
            <a:pPr marL="446088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  <a:tabLst>
                <a:tab pos="0" algn="l"/>
                <a:tab pos="9001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46088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  <a:tabLst>
                <a:tab pos="0" algn="l"/>
                <a:tab pos="9001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b="1" dirty="0" smtClean="0">
                <a:solidFill>
                  <a:srgbClr val="000066"/>
                </a:solidFill>
              </a:rPr>
              <a:t> </a:t>
            </a:r>
            <a:r>
              <a:rPr lang="en-US" altLang="en-US" b="1" dirty="0" err="1" smtClean="0">
                <a:solidFill>
                  <a:srgbClr val="000066"/>
                </a:solidFill>
              </a:rPr>
              <a:t>Multiquark</a:t>
            </a:r>
            <a:r>
              <a:rPr lang="en-US" altLang="en-US" b="1" dirty="0" smtClean="0">
                <a:solidFill>
                  <a:srgbClr val="000066"/>
                </a:solidFill>
              </a:rPr>
              <a:t> states and correlations</a:t>
            </a:r>
            <a:endParaRPr lang="en-US" altLang="en-US" i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22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093" y="151609"/>
            <a:ext cx="4608512" cy="446982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sz="2800" b="1" dirty="0" smtClean="0"/>
              <a:t>Spin dependent PDFs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145" y="786410"/>
            <a:ext cx="5608855" cy="4176464"/>
          </a:xfrm>
          <a:prstGeom prst="rect">
            <a:avLst/>
          </a:prstGeom>
        </p:spPr>
      </p:pic>
      <p:pic>
        <p:nvPicPr>
          <p:cNvPr id="5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57562" r="36123" b="15576"/>
          <a:stretch/>
        </p:blipFill>
        <p:spPr bwMode="auto">
          <a:xfrm>
            <a:off x="4206349" y="4999856"/>
            <a:ext cx="4824536" cy="135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482143"/>
              </p:ext>
            </p:extLst>
          </p:nvPr>
        </p:nvGraphicFramePr>
        <p:xfrm>
          <a:off x="107504" y="5144155"/>
          <a:ext cx="4002358" cy="961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5" imgW="1638000" imgH="393480" progId="">
                  <p:embed/>
                </p:oleObj>
              </mc:Choice>
              <mc:Fallback>
                <p:oleObj name="Equation" r:id="rId5" imgW="1638000" imgH="393480" progId="">
                  <p:embed/>
                  <p:pic>
                    <p:nvPicPr>
                      <p:cNvPr id="2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5144155"/>
                        <a:ext cx="4002358" cy="96191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 b="5530"/>
          <a:stretch>
            <a:fillRect/>
          </a:stretch>
        </p:blipFill>
        <p:spPr bwMode="auto">
          <a:xfrm>
            <a:off x="532862" y="1038665"/>
            <a:ext cx="2738461" cy="374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12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9521" y="110851"/>
            <a:ext cx="5979865" cy="556434"/>
          </a:xfrm>
        </p:spPr>
        <p:txBody>
          <a:bodyPr/>
          <a:lstStyle/>
          <a:p>
            <a:r>
              <a:rPr lang="en-US" dirty="0" smtClean="0"/>
              <a:t>Nucleon structure and PDFs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graphicFrame>
        <p:nvGraphicFramePr>
          <p:cNvPr id="7" name="Table 164"/>
          <p:cNvGraphicFramePr>
            <a:graphicFrameLocks noGrp="1"/>
          </p:cNvGraphicFramePr>
          <p:nvPr>
            <p:extLst/>
          </p:nvPr>
        </p:nvGraphicFramePr>
        <p:xfrm>
          <a:off x="385229" y="764704"/>
          <a:ext cx="3920303" cy="3460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30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Quark</a:t>
                      </a:r>
                    </a:p>
                    <a:p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density</a:t>
                      </a:r>
                      <a:endParaRPr lang="en-US" sz="1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 l="-293293" t="-97561" r="-1220" b="-266667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26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 l="-191515" t="-250515" r="-100606" b="-23814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worm-gear L</a:t>
                      </a:r>
                      <a:endParaRPr lang="en-US" sz="1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39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Sivers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Kotzinian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-Mulders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worm-gear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i="1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transversity</a:t>
                      </a:r>
                      <a:endParaRPr lang="en-US" sz="10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i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pretzelosity</a:t>
                      </a:r>
                      <a:endParaRPr lang="en-US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Straight Connector 165"/>
          <p:cNvCxnSpPr/>
          <p:nvPr/>
        </p:nvCxnSpPr>
        <p:spPr>
          <a:xfrm>
            <a:off x="391726" y="764704"/>
            <a:ext cx="933602" cy="72452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4178827"/>
            <a:ext cx="4304551" cy="52322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spin of the nucleon            spin of the quark          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4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own Arrow 167"/>
          <p:cNvSpPr/>
          <p:nvPr/>
        </p:nvSpPr>
        <p:spPr>
          <a:xfrm rot="10800000" flipH="1">
            <a:off x="366767" y="4268759"/>
            <a:ext cx="99417" cy="375140"/>
          </a:xfrm>
          <a:prstGeom prst="downArrow">
            <a:avLst>
              <a:gd name="adj1" fmla="val 50000"/>
              <a:gd name="adj2" fmla="val 103123"/>
            </a:avLst>
          </a:prstGeom>
          <a:solidFill>
            <a:srgbClr val="00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11" name="Down Arrow 168"/>
          <p:cNvSpPr/>
          <p:nvPr/>
        </p:nvSpPr>
        <p:spPr bwMode="auto">
          <a:xfrm rot="10800000">
            <a:off x="2287039" y="4324211"/>
            <a:ext cx="88322" cy="264239"/>
          </a:xfrm>
          <a:prstGeom prst="downArrow">
            <a:avLst>
              <a:gd name="adj1" fmla="val 50000"/>
              <a:gd name="adj2" fmla="val 165432"/>
            </a:avLst>
          </a:prstGeom>
          <a:solidFill>
            <a:srgbClr val="C00000"/>
          </a:solidFill>
          <a:ln w="635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38100" dist="254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50789" tIns="50789" rIns="50789" bIns="50789" numCol="1" rtlCol="0" anchor="ctr" anchorCtr="0" compatLnSpc="1">
            <a:prstTxWarp prst="textNoShape">
              <a:avLst/>
            </a:prstTxWarp>
          </a:bodyPr>
          <a:lstStyle/>
          <a:p>
            <a:pPr marL="342829" algn="ctr" defTabSz="58408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cxnSp>
        <p:nvCxnSpPr>
          <p:cNvPr id="12" name="Straight Arrow Connector 169"/>
          <p:cNvCxnSpPr>
            <a:cxnSpLocks noChangeAspect="1"/>
          </p:cNvCxnSpPr>
          <p:nvPr/>
        </p:nvCxnSpPr>
        <p:spPr bwMode="auto">
          <a:xfrm flipV="1">
            <a:off x="3945570" y="4342102"/>
            <a:ext cx="228456" cy="228454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4445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stealth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grpSp>
        <p:nvGrpSpPr>
          <p:cNvPr id="13" name="Group 170"/>
          <p:cNvGrpSpPr>
            <a:grpSpLocks noChangeAspect="1"/>
          </p:cNvGrpSpPr>
          <p:nvPr/>
        </p:nvGrpSpPr>
        <p:grpSpPr>
          <a:xfrm>
            <a:off x="1631976" y="1559974"/>
            <a:ext cx="270505" cy="270505"/>
            <a:chOff x="385279" y="76776"/>
            <a:chExt cx="457200" cy="457200"/>
          </a:xfrm>
        </p:grpSpPr>
        <p:sp>
          <p:nvSpPr>
            <p:cNvPr id="14" name="Oval 171"/>
            <p:cNvSpPr>
              <a:spLocks noChangeAspect="1"/>
            </p:cNvSpPr>
            <p:nvPr/>
          </p:nvSpPr>
          <p:spPr>
            <a:xfrm>
              <a:off x="385279" y="76776"/>
              <a:ext cx="457200" cy="457200"/>
            </a:xfrm>
            <a:prstGeom prst="ellipse">
              <a:avLst/>
            </a:prstGeom>
            <a:solidFill>
              <a:srgbClr val="FFBDBF"/>
            </a:solidFill>
            <a:ln w="15875" cap="flat" cmpd="sng" algn="ctr">
              <a:solidFill>
                <a:schemeClr val="tx1">
                  <a:alpha val="30000"/>
                </a:schemeClr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44450" h="38100"/>
            </a:sp3d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900"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cxnSp>
          <p:nvCxnSpPr>
            <p:cNvPr id="15" name="Straight Arrow Connector 172"/>
            <p:cNvCxnSpPr>
              <a:stCxn id="16" idx="7"/>
              <a:endCxn id="14" idx="7"/>
            </p:cNvCxnSpPr>
            <p:nvPr/>
          </p:nvCxnSpPr>
          <p:spPr>
            <a:xfrm flipV="1">
              <a:off x="640818" y="143731"/>
              <a:ext cx="134706" cy="1347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  <a:effectLst>
              <a:glow rad="25400">
                <a:schemeClr val="accent1">
                  <a:satMod val="175000"/>
                  <a:alpha val="40000"/>
                </a:schemeClr>
              </a:glow>
              <a:softEdge rad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73"/>
            <p:cNvSpPr>
              <a:spLocks noChangeAspect="1"/>
            </p:cNvSpPr>
            <p:nvPr/>
          </p:nvSpPr>
          <p:spPr>
            <a:xfrm>
              <a:off x="575780" y="267277"/>
              <a:ext cx="76197" cy="76197"/>
            </a:xfrm>
            <a:prstGeom prst="ellipse">
              <a:avLst/>
            </a:prstGeom>
            <a:solidFill>
              <a:srgbClr val="FF0000"/>
            </a:solidFill>
            <a:ln w="0">
              <a:noFill/>
            </a:ln>
            <a:effectLst>
              <a:glow rad="254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74"/>
          <p:cNvGrpSpPr>
            <a:grpSpLocks noChangeAspect="1"/>
          </p:cNvGrpSpPr>
          <p:nvPr/>
        </p:nvGrpSpPr>
        <p:grpSpPr>
          <a:xfrm>
            <a:off x="3405011" y="2867370"/>
            <a:ext cx="703313" cy="507345"/>
            <a:chOff x="306668" y="2168317"/>
            <a:chExt cx="1188720" cy="857500"/>
          </a:xfrm>
        </p:grpSpPr>
        <p:grpSp>
          <p:nvGrpSpPr>
            <p:cNvPr id="18" name="Group 175"/>
            <p:cNvGrpSpPr/>
            <p:nvPr/>
          </p:nvGrpSpPr>
          <p:grpSpPr>
            <a:xfrm>
              <a:off x="306668" y="2168317"/>
              <a:ext cx="457200" cy="653874"/>
              <a:chOff x="306668" y="2168317"/>
              <a:chExt cx="457200" cy="653874"/>
            </a:xfrm>
          </p:grpSpPr>
          <p:sp>
            <p:nvSpPr>
              <p:cNvPr id="26" name="Down Arrow 183"/>
              <p:cNvSpPr/>
              <p:nvPr/>
            </p:nvSpPr>
            <p:spPr>
              <a:xfrm rot="10800000" flipH="1">
                <a:off x="488832" y="2168317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184"/>
              <p:cNvSpPr>
                <a:spLocks noChangeAspect="1"/>
              </p:cNvSpPr>
              <p:nvPr/>
            </p:nvSpPr>
            <p:spPr>
              <a:xfrm>
                <a:off x="306668" y="236499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8" name="Straight Arrow Connector 185"/>
              <p:cNvCxnSpPr>
                <a:stCxn id="30" idx="7"/>
              </p:cNvCxnSpPr>
              <p:nvPr/>
            </p:nvCxnSpPr>
            <p:spPr>
              <a:xfrm flipV="1">
                <a:off x="508329" y="243194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Down Arrow 186"/>
              <p:cNvSpPr/>
              <p:nvPr/>
            </p:nvSpPr>
            <p:spPr>
              <a:xfrm rot="10800000">
                <a:off x="512409" y="244931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187"/>
              <p:cNvSpPr>
                <a:spLocks noChangeAspect="1"/>
              </p:cNvSpPr>
              <p:nvPr/>
            </p:nvSpPr>
            <p:spPr>
              <a:xfrm rot="10800000">
                <a:off x="497170" y="255549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76"/>
            <p:cNvGrpSpPr/>
            <p:nvPr/>
          </p:nvGrpSpPr>
          <p:grpSpPr>
            <a:xfrm>
              <a:off x="1038188" y="2371943"/>
              <a:ext cx="457200" cy="653874"/>
              <a:chOff x="1038188" y="2371943"/>
              <a:chExt cx="457200" cy="653874"/>
            </a:xfrm>
          </p:grpSpPr>
          <p:sp>
            <p:nvSpPr>
              <p:cNvPr id="21" name="Down Arrow 178"/>
              <p:cNvSpPr/>
              <p:nvPr/>
            </p:nvSpPr>
            <p:spPr>
              <a:xfrm flipH="1">
                <a:off x="1220353" y="276332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179"/>
              <p:cNvSpPr>
                <a:spLocks noChangeAspect="1"/>
              </p:cNvSpPr>
              <p:nvPr/>
            </p:nvSpPr>
            <p:spPr>
              <a:xfrm>
                <a:off x="1038188" y="2371943"/>
                <a:ext cx="457200" cy="457199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3" name="Straight Arrow Connector 180"/>
              <p:cNvCxnSpPr>
                <a:stCxn id="25" idx="7"/>
              </p:cNvCxnSpPr>
              <p:nvPr/>
            </p:nvCxnSpPr>
            <p:spPr>
              <a:xfrm flipV="1">
                <a:off x="1239849" y="243889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Down Arrow 181"/>
              <p:cNvSpPr/>
              <p:nvPr/>
            </p:nvSpPr>
            <p:spPr>
              <a:xfrm rot="10800000">
                <a:off x="1243929" y="2456263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182"/>
              <p:cNvSpPr>
                <a:spLocks noChangeAspect="1"/>
              </p:cNvSpPr>
              <p:nvPr/>
            </p:nvSpPr>
            <p:spPr>
              <a:xfrm rot="10800000">
                <a:off x="1228690" y="256244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Connector 177"/>
            <p:cNvCxnSpPr/>
            <p:nvPr/>
          </p:nvCxnSpPr>
          <p:spPr>
            <a:xfrm flipV="1">
              <a:off x="855308" y="2602546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188"/>
          <p:cNvGrpSpPr>
            <a:grpSpLocks noChangeAspect="1"/>
          </p:cNvGrpSpPr>
          <p:nvPr/>
        </p:nvGrpSpPr>
        <p:grpSpPr>
          <a:xfrm>
            <a:off x="3455732" y="3532167"/>
            <a:ext cx="703313" cy="503453"/>
            <a:chOff x="306668" y="3096020"/>
            <a:chExt cx="1188720" cy="850923"/>
          </a:xfrm>
        </p:grpSpPr>
        <p:grpSp>
          <p:nvGrpSpPr>
            <p:cNvPr id="32" name="Group 189"/>
            <p:cNvGrpSpPr/>
            <p:nvPr/>
          </p:nvGrpSpPr>
          <p:grpSpPr>
            <a:xfrm>
              <a:off x="1038188" y="3292693"/>
              <a:ext cx="457200" cy="654250"/>
              <a:chOff x="1038188" y="3292693"/>
              <a:chExt cx="457200" cy="654250"/>
            </a:xfrm>
          </p:grpSpPr>
          <p:grpSp>
            <p:nvGrpSpPr>
              <p:cNvPr id="40" name="Group 197"/>
              <p:cNvGrpSpPr/>
              <p:nvPr/>
            </p:nvGrpSpPr>
            <p:grpSpPr>
              <a:xfrm rot="10800000">
                <a:off x="1220352" y="3360024"/>
                <a:ext cx="208080" cy="586919"/>
                <a:chOff x="1118512" y="1938331"/>
                <a:chExt cx="208080" cy="586919"/>
              </a:xfrm>
            </p:grpSpPr>
            <p:sp>
              <p:nvSpPr>
                <p:cNvPr id="45" name="Down Arrow 202"/>
                <p:cNvSpPr/>
                <p:nvPr/>
              </p:nvSpPr>
              <p:spPr>
                <a:xfrm rot="10800000" flipH="1">
                  <a:off x="1233720" y="1938331"/>
                  <a:ext cx="92872" cy="262489"/>
                </a:xfrm>
                <a:prstGeom prst="downArrow">
                  <a:avLst>
                    <a:gd name="adj1" fmla="val 50000"/>
                    <a:gd name="adj2" fmla="val 103123"/>
                  </a:avLst>
                </a:prstGeom>
                <a:solidFill>
                  <a:srgbClr val="0000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Arrow Connector 203"/>
                <p:cNvCxnSpPr>
                  <a:stCxn id="47" idx="7"/>
                </p:cNvCxnSpPr>
                <p:nvPr/>
              </p:nvCxnSpPr>
              <p:spPr>
                <a:xfrm rot="10800000" flipV="1">
                  <a:off x="1118512" y="2336665"/>
                  <a:ext cx="188584" cy="188585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204"/>
                <p:cNvSpPr>
                  <a:spLocks noChangeAspect="1"/>
                </p:cNvSpPr>
                <p:nvPr/>
              </p:nvSpPr>
              <p:spPr>
                <a:xfrm>
                  <a:off x="1242058" y="2325506"/>
                  <a:ext cx="76197" cy="76197"/>
                </a:xfrm>
                <a:prstGeom prst="ellipse">
                  <a:avLst/>
                </a:prstGeom>
                <a:solidFill>
                  <a:srgbClr val="FF0000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Oval 198"/>
              <p:cNvSpPr>
                <a:spLocks noChangeAspect="1"/>
              </p:cNvSpPr>
              <p:nvPr/>
            </p:nvSpPr>
            <p:spPr>
              <a:xfrm>
                <a:off x="1038188" y="3292693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42" name="Straight Arrow Connector 199"/>
              <p:cNvCxnSpPr>
                <a:stCxn id="44" idx="7"/>
              </p:cNvCxnSpPr>
              <p:nvPr/>
            </p:nvCxnSpPr>
            <p:spPr>
              <a:xfrm flipV="1">
                <a:off x="1239849" y="335964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Down Arrow 200"/>
              <p:cNvSpPr/>
              <p:nvPr/>
            </p:nvSpPr>
            <p:spPr>
              <a:xfrm rot="2700000">
                <a:off x="1176847" y="352548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201"/>
              <p:cNvSpPr>
                <a:spLocks noChangeAspect="1"/>
              </p:cNvSpPr>
              <p:nvPr/>
            </p:nvSpPr>
            <p:spPr>
              <a:xfrm rot="10800000">
                <a:off x="1228690" y="348319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190"/>
            <p:cNvGrpSpPr/>
            <p:nvPr/>
          </p:nvGrpSpPr>
          <p:grpSpPr>
            <a:xfrm>
              <a:off x="306668" y="3096020"/>
              <a:ext cx="457200" cy="653874"/>
              <a:chOff x="306668" y="3096020"/>
              <a:chExt cx="457200" cy="653874"/>
            </a:xfrm>
          </p:grpSpPr>
          <p:sp>
            <p:nvSpPr>
              <p:cNvPr id="35" name="Down Arrow 192"/>
              <p:cNvSpPr/>
              <p:nvPr/>
            </p:nvSpPr>
            <p:spPr>
              <a:xfrm rot="10800000" flipH="1">
                <a:off x="488832" y="309602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193"/>
              <p:cNvSpPr>
                <a:spLocks noChangeAspect="1"/>
              </p:cNvSpPr>
              <p:nvPr/>
            </p:nvSpPr>
            <p:spPr>
              <a:xfrm>
                <a:off x="306668" y="3292694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37" name="Straight Arrow Connector 194"/>
              <p:cNvCxnSpPr>
                <a:stCxn id="39" idx="7"/>
              </p:cNvCxnSpPr>
              <p:nvPr/>
            </p:nvCxnSpPr>
            <p:spPr>
              <a:xfrm flipV="1">
                <a:off x="508329" y="3359649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Down Arrow 195"/>
              <p:cNvSpPr/>
              <p:nvPr/>
            </p:nvSpPr>
            <p:spPr>
              <a:xfrm rot="2700000">
                <a:off x="445327" y="352548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196"/>
              <p:cNvSpPr>
                <a:spLocks noChangeAspect="1"/>
              </p:cNvSpPr>
              <p:nvPr/>
            </p:nvSpPr>
            <p:spPr>
              <a:xfrm rot="10800000">
                <a:off x="497170" y="3483196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Connector 191"/>
            <p:cNvCxnSpPr/>
            <p:nvPr/>
          </p:nvCxnSpPr>
          <p:spPr>
            <a:xfrm flipV="1">
              <a:off x="855308" y="3523788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205"/>
          <p:cNvGrpSpPr>
            <a:grpSpLocks noChangeAspect="1"/>
          </p:cNvGrpSpPr>
          <p:nvPr/>
        </p:nvGrpSpPr>
        <p:grpSpPr>
          <a:xfrm>
            <a:off x="2417879" y="2934129"/>
            <a:ext cx="703313" cy="503453"/>
            <a:chOff x="275427" y="3968098"/>
            <a:chExt cx="1188720" cy="850923"/>
          </a:xfrm>
        </p:grpSpPr>
        <p:grpSp>
          <p:nvGrpSpPr>
            <p:cNvPr id="49" name="Group 206"/>
            <p:cNvGrpSpPr/>
            <p:nvPr/>
          </p:nvGrpSpPr>
          <p:grpSpPr>
            <a:xfrm>
              <a:off x="1006947" y="4164771"/>
              <a:ext cx="457200" cy="654250"/>
              <a:chOff x="1006947" y="4164771"/>
              <a:chExt cx="457200" cy="654250"/>
            </a:xfrm>
          </p:grpSpPr>
          <p:grpSp>
            <p:nvGrpSpPr>
              <p:cNvPr id="57" name="Group 214"/>
              <p:cNvGrpSpPr/>
              <p:nvPr/>
            </p:nvGrpSpPr>
            <p:grpSpPr>
              <a:xfrm rot="10800000">
                <a:off x="1189111" y="4232102"/>
                <a:ext cx="208080" cy="586919"/>
                <a:chOff x="1118512" y="1938331"/>
                <a:chExt cx="208080" cy="586919"/>
              </a:xfrm>
            </p:grpSpPr>
            <p:sp>
              <p:nvSpPr>
                <p:cNvPr id="62" name="Down Arrow 219"/>
                <p:cNvSpPr/>
                <p:nvPr/>
              </p:nvSpPr>
              <p:spPr>
                <a:xfrm rot="10800000" flipH="1">
                  <a:off x="1233720" y="1938331"/>
                  <a:ext cx="92872" cy="262489"/>
                </a:xfrm>
                <a:prstGeom prst="downArrow">
                  <a:avLst>
                    <a:gd name="adj1" fmla="val 50000"/>
                    <a:gd name="adj2" fmla="val 103123"/>
                  </a:avLst>
                </a:prstGeom>
                <a:solidFill>
                  <a:srgbClr val="0000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3" name="Straight Arrow Connector 220"/>
                <p:cNvCxnSpPr>
                  <a:stCxn id="64" idx="7"/>
                </p:cNvCxnSpPr>
                <p:nvPr/>
              </p:nvCxnSpPr>
              <p:spPr>
                <a:xfrm rot="10800000" flipV="1">
                  <a:off x="1118512" y="2336665"/>
                  <a:ext cx="188584" cy="188585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221"/>
                <p:cNvSpPr>
                  <a:spLocks noChangeAspect="1"/>
                </p:cNvSpPr>
                <p:nvPr/>
              </p:nvSpPr>
              <p:spPr>
                <a:xfrm>
                  <a:off x="1242058" y="2325506"/>
                  <a:ext cx="76197" cy="76197"/>
                </a:xfrm>
                <a:prstGeom prst="ellipse">
                  <a:avLst/>
                </a:prstGeom>
                <a:solidFill>
                  <a:srgbClr val="FF0000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Oval 215"/>
              <p:cNvSpPr>
                <a:spLocks noChangeAspect="1"/>
              </p:cNvSpPr>
              <p:nvPr/>
            </p:nvSpPr>
            <p:spPr>
              <a:xfrm>
                <a:off x="1006947" y="416477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59" name="Straight Arrow Connector 216"/>
              <p:cNvCxnSpPr>
                <a:stCxn id="61" idx="7"/>
              </p:cNvCxnSpPr>
              <p:nvPr/>
            </p:nvCxnSpPr>
            <p:spPr>
              <a:xfrm flipV="1">
                <a:off x="1208608" y="423172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Down Arrow 217"/>
              <p:cNvSpPr/>
              <p:nvPr/>
            </p:nvSpPr>
            <p:spPr>
              <a:xfrm rot="5400000">
                <a:off x="1119415" y="4328509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218"/>
              <p:cNvSpPr>
                <a:spLocks noChangeAspect="1"/>
              </p:cNvSpPr>
              <p:nvPr/>
            </p:nvSpPr>
            <p:spPr>
              <a:xfrm rot="10800000">
                <a:off x="1197449" y="435527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207"/>
            <p:cNvGrpSpPr/>
            <p:nvPr/>
          </p:nvGrpSpPr>
          <p:grpSpPr>
            <a:xfrm>
              <a:off x="275427" y="3968098"/>
              <a:ext cx="457200" cy="653874"/>
              <a:chOff x="275427" y="3968098"/>
              <a:chExt cx="457200" cy="653874"/>
            </a:xfrm>
          </p:grpSpPr>
          <p:sp>
            <p:nvSpPr>
              <p:cNvPr id="52" name="Down Arrow 209"/>
              <p:cNvSpPr/>
              <p:nvPr/>
            </p:nvSpPr>
            <p:spPr>
              <a:xfrm rot="10800000" flipH="1">
                <a:off x="457591" y="396809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210"/>
              <p:cNvSpPr>
                <a:spLocks noChangeAspect="1"/>
              </p:cNvSpPr>
              <p:nvPr/>
            </p:nvSpPr>
            <p:spPr>
              <a:xfrm>
                <a:off x="275427" y="4164772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54" name="Straight Arrow Connector 211"/>
              <p:cNvCxnSpPr>
                <a:stCxn id="56" idx="7"/>
              </p:cNvCxnSpPr>
              <p:nvPr/>
            </p:nvCxnSpPr>
            <p:spPr>
              <a:xfrm flipV="1">
                <a:off x="477088" y="4231727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Down Arrow 212"/>
              <p:cNvSpPr/>
              <p:nvPr/>
            </p:nvSpPr>
            <p:spPr>
              <a:xfrm rot="5400000">
                <a:off x="387895" y="432851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213"/>
              <p:cNvSpPr>
                <a:spLocks noChangeAspect="1"/>
              </p:cNvSpPr>
              <p:nvPr/>
            </p:nvSpPr>
            <p:spPr>
              <a:xfrm rot="10800000">
                <a:off x="465929" y="435527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Connector 208"/>
            <p:cNvCxnSpPr/>
            <p:nvPr/>
          </p:nvCxnSpPr>
          <p:spPr>
            <a:xfrm flipV="1">
              <a:off x="824067" y="4395866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222"/>
          <p:cNvGrpSpPr>
            <a:grpSpLocks noChangeAspect="1"/>
          </p:cNvGrpSpPr>
          <p:nvPr/>
        </p:nvGrpSpPr>
        <p:grpSpPr>
          <a:xfrm>
            <a:off x="2355306" y="2284184"/>
            <a:ext cx="902810" cy="270505"/>
            <a:chOff x="174712" y="5019666"/>
            <a:chExt cx="1525905" cy="457201"/>
          </a:xfrm>
        </p:grpSpPr>
        <p:cxnSp>
          <p:nvCxnSpPr>
            <p:cNvPr id="66" name="Straight Connector 223"/>
            <p:cNvCxnSpPr/>
            <p:nvPr/>
          </p:nvCxnSpPr>
          <p:spPr>
            <a:xfrm flipV="1">
              <a:off x="884008" y="5250946"/>
              <a:ext cx="109728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224"/>
            <p:cNvGrpSpPr/>
            <p:nvPr/>
          </p:nvGrpSpPr>
          <p:grpSpPr>
            <a:xfrm>
              <a:off x="174712" y="5019666"/>
              <a:ext cx="666760" cy="457200"/>
              <a:chOff x="174712" y="5019666"/>
              <a:chExt cx="666760" cy="457200"/>
            </a:xfrm>
          </p:grpSpPr>
          <p:sp>
            <p:nvSpPr>
              <p:cNvPr id="74" name="Down Arrow 231"/>
              <p:cNvSpPr/>
              <p:nvPr/>
            </p:nvSpPr>
            <p:spPr>
              <a:xfrm rot="16200000" flipH="1">
                <a:off x="663792" y="5117526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232"/>
              <p:cNvSpPr>
                <a:spLocks noChangeAspect="1"/>
              </p:cNvSpPr>
              <p:nvPr/>
            </p:nvSpPr>
            <p:spPr>
              <a:xfrm>
                <a:off x="174712" y="5019666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76" name="Straight Arrow Connector 233"/>
              <p:cNvCxnSpPr>
                <a:stCxn id="77" idx="7"/>
              </p:cNvCxnSpPr>
              <p:nvPr/>
            </p:nvCxnSpPr>
            <p:spPr>
              <a:xfrm flipV="1">
                <a:off x="376372" y="5086997"/>
                <a:ext cx="188584" cy="18858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234"/>
              <p:cNvSpPr>
                <a:spLocks noChangeAspect="1"/>
              </p:cNvSpPr>
              <p:nvPr/>
            </p:nvSpPr>
            <p:spPr>
              <a:xfrm rot="10800000">
                <a:off x="365213" y="521054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Arrow Connector 235"/>
              <p:cNvCxnSpPr>
                <a:stCxn id="80" idx="7"/>
              </p:cNvCxnSpPr>
              <p:nvPr/>
            </p:nvCxnSpPr>
            <p:spPr>
              <a:xfrm flipV="1">
                <a:off x="376373" y="5086621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Down Arrow 236"/>
              <p:cNvSpPr/>
              <p:nvPr/>
            </p:nvSpPr>
            <p:spPr>
              <a:xfrm rot="5400000">
                <a:off x="287180" y="5183404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237"/>
              <p:cNvSpPr>
                <a:spLocks noChangeAspect="1"/>
              </p:cNvSpPr>
              <p:nvPr/>
            </p:nvSpPr>
            <p:spPr>
              <a:xfrm rot="10800000">
                <a:off x="365214" y="5210168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225"/>
            <p:cNvGrpSpPr/>
            <p:nvPr/>
          </p:nvGrpSpPr>
          <p:grpSpPr>
            <a:xfrm>
              <a:off x="1035771" y="5019667"/>
              <a:ext cx="664846" cy="457200"/>
              <a:chOff x="1035771" y="5019667"/>
              <a:chExt cx="664846" cy="457200"/>
            </a:xfrm>
          </p:grpSpPr>
          <p:sp>
            <p:nvSpPr>
              <p:cNvPr id="69" name="Down Arrow 226"/>
              <p:cNvSpPr/>
              <p:nvPr/>
            </p:nvSpPr>
            <p:spPr>
              <a:xfrm rot="5400000" flipH="1">
                <a:off x="1120580" y="5117526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227"/>
              <p:cNvSpPr>
                <a:spLocks noChangeAspect="1"/>
              </p:cNvSpPr>
              <p:nvPr/>
            </p:nvSpPr>
            <p:spPr>
              <a:xfrm>
                <a:off x="1243417" y="5019667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71" name="Straight Arrow Connector 228"/>
              <p:cNvCxnSpPr>
                <a:stCxn id="73" idx="7"/>
              </p:cNvCxnSpPr>
              <p:nvPr/>
            </p:nvCxnSpPr>
            <p:spPr>
              <a:xfrm flipV="1">
                <a:off x="1445078" y="5086622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Down Arrow 229"/>
              <p:cNvSpPr/>
              <p:nvPr/>
            </p:nvSpPr>
            <p:spPr>
              <a:xfrm rot="5400000">
                <a:off x="1355885" y="5183405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230"/>
              <p:cNvSpPr>
                <a:spLocks noChangeAspect="1"/>
              </p:cNvSpPr>
              <p:nvPr/>
            </p:nvSpPr>
            <p:spPr>
              <a:xfrm rot="10800000">
                <a:off x="1433919" y="5210169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1" name="Group 238"/>
          <p:cNvGrpSpPr>
            <a:grpSpLocks noChangeAspect="1"/>
          </p:cNvGrpSpPr>
          <p:nvPr/>
        </p:nvGrpSpPr>
        <p:grpSpPr>
          <a:xfrm>
            <a:off x="3377330" y="2297372"/>
            <a:ext cx="902810" cy="270505"/>
            <a:chOff x="182649" y="5818440"/>
            <a:chExt cx="1525905" cy="457201"/>
          </a:xfrm>
        </p:grpSpPr>
        <p:cxnSp>
          <p:nvCxnSpPr>
            <p:cNvPr id="82" name="Straight Connector 239"/>
            <p:cNvCxnSpPr/>
            <p:nvPr/>
          </p:nvCxnSpPr>
          <p:spPr>
            <a:xfrm flipV="1">
              <a:off x="888769" y="6049535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240"/>
            <p:cNvGrpSpPr/>
            <p:nvPr/>
          </p:nvGrpSpPr>
          <p:grpSpPr>
            <a:xfrm>
              <a:off x="1043708" y="5818441"/>
              <a:ext cx="664846" cy="457200"/>
              <a:chOff x="1043708" y="5818441"/>
              <a:chExt cx="664846" cy="457200"/>
            </a:xfrm>
          </p:grpSpPr>
          <p:sp>
            <p:nvSpPr>
              <p:cNvPr id="92" name="Down Arrow 249"/>
              <p:cNvSpPr/>
              <p:nvPr/>
            </p:nvSpPr>
            <p:spPr>
              <a:xfrm rot="5400000" flipH="1">
                <a:off x="1128517" y="591630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250"/>
              <p:cNvSpPr>
                <a:spLocks noChangeAspect="1"/>
              </p:cNvSpPr>
              <p:nvPr/>
            </p:nvSpPr>
            <p:spPr>
              <a:xfrm>
                <a:off x="1251354" y="581844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94" name="Straight Arrow Connector 251"/>
              <p:cNvCxnSpPr>
                <a:stCxn id="96" idx="7"/>
              </p:cNvCxnSpPr>
              <p:nvPr/>
            </p:nvCxnSpPr>
            <p:spPr>
              <a:xfrm flipV="1">
                <a:off x="1453015" y="588539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Down Arrow 252"/>
              <p:cNvSpPr/>
              <p:nvPr/>
            </p:nvSpPr>
            <p:spPr>
              <a:xfrm rot="10800000">
                <a:off x="1456068" y="590216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253"/>
              <p:cNvSpPr>
                <a:spLocks noChangeAspect="1"/>
              </p:cNvSpPr>
              <p:nvPr/>
            </p:nvSpPr>
            <p:spPr>
              <a:xfrm rot="10800000">
                <a:off x="1441856" y="600894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241"/>
            <p:cNvGrpSpPr/>
            <p:nvPr/>
          </p:nvGrpSpPr>
          <p:grpSpPr>
            <a:xfrm>
              <a:off x="182649" y="5818440"/>
              <a:ext cx="666760" cy="457200"/>
              <a:chOff x="182649" y="5818440"/>
              <a:chExt cx="666760" cy="457200"/>
            </a:xfrm>
          </p:grpSpPr>
          <p:sp>
            <p:nvSpPr>
              <p:cNvPr id="85" name="Down Arrow 242"/>
              <p:cNvSpPr/>
              <p:nvPr/>
            </p:nvSpPr>
            <p:spPr>
              <a:xfrm rot="16200000" flipH="1">
                <a:off x="671729" y="591630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243"/>
              <p:cNvSpPr>
                <a:spLocks noChangeAspect="1"/>
              </p:cNvSpPr>
              <p:nvPr/>
            </p:nvSpPr>
            <p:spPr>
              <a:xfrm>
                <a:off x="182649" y="5818440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87" name="Straight Arrow Connector 244"/>
              <p:cNvCxnSpPr>
                <a:stCxn id="88" idx="7"/>
              </p:cNvCxnSpPr>
              <p:nvPr/>
            </p:nvCxnSpPr>
            <p:spPr>
              <a:xfrm flipV="1">
                <a:off x="384309" y="5885771"/>
                <a:ext cx="188584" cy="18858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Oval 245"/>
              <p:cNvSpPr>
                <a:spLocks noChangeAspect="1"/>
              </p:cNvSpPr>
              <p:nvPr/>
            </p:nvSpPr>
            <p:spPr>
              <a:xfrm rot="10800000">
                <a:off x="373150" y="6009318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9" name="Straight Arrow Connector 246"/>
              <p:cNvCxnSpPr>
                <a:stCxn id="91" idx="7"/>
              </p:cNvCxnSpPr>
              <p:nvPr/>
            </p:nvCxnSpPr>
            <p:spPr>
              <a:xfrm flipV="1">
                <a:off x="384310" y="5885395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Down Arrow 247"/>
              <p:cNvSpPr/>
              <p:nvPr/>
            </p:nvSpPr>
            <p:spPr>
              <a:xfrm rot="10800000">
                <a:off x="387363" y="590216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248"/>
              <p:cNvSpPr>
                <a:spLocks noChangeAspect="1"/>
              </p:cNvSpPr>
              <p:nvPr/>
            </p:nvSpPr>
            <p:spPr>
              <a:xfrm rot="10800000">
                <a:off x="373151" y="6008942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7" name="Group 254"/>
          <p:cNvGrpSpPr>
            <a:grpSpLocks noChangeAspect="1"/>
          </p:cNvGrpSpPr>
          <p:nvPr/>
        </p:nvGrpSpPr>
        <p:grpSpPr>
          <a:xfrm>
            <a:off x="3461141" y="1576776"/>
            <a:ext cx="703313" cy="271019"/>
            <a:chOff x="306668" y="755869"/>
            <a:chExt cx="1188720" cy="458069"/>
          </a:xfrm>
        </p:grpSpPr>
        <p:grpSp>
          <p:nvGrpSpPr>
            <p:cNvPr id="98" name="Group 255"/>
            <p:cNvGrpSpPr/>
            <p:nvPr/>
          </p:nvGrpSpPr>
          <p:grpSpPr>
            <a:xfrm>
              <a:off x="306668" y="755869"/>
              <a:ext cx="457200" cy="457200"/>
              <a:chOff x="306668" y="755869"/>
              <a:chExt cx="457200" cy="457200"/>
            </a:xfrm>
          </p:grpSpPr>
          <p:sp>
            <p:nvSpPr>
              <p:cNvPr id="105" name="Oval 262"/>
              <p:cNvSpPr>
                <a:spLocks noChangeAspect="1"/>
              </p:cNvSpPr>
              <p:nvPr/>
            </p:nvSpPr>
            <p:spPr>
              <a:xfrm>
                <a:off x="306668" y="755869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06" name="Straight Arrow Connector 263"/>
              <p:cNvCxnSpPr>
                <a:stCxn id="108" idx="7"/>
              </p:cNvCxnSpPr>
              <p:nvPr/>
            </p:nvCxnSpPr>
            <p:spPr>
              <a:xfrm flipV="1">
                <a:off x="508329" y="822824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Down Arrow 264"/>
              <p:cNvSpPr/>
              <p:nvPr/>
            </p:nvSpPr>
            <p:spPr>
              <a:xfrm rot="10800000">
                <a:off x="512409" y="840189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265"/>
              <p:cNvSpPr>
                <a:spLocks noChangeAspect="1"/>
              </p:cNvSpPr>
              <p:nvPr/>
            </p:nvSpPr>
            <p:spPr>
              <a:xfrm rot="10800000">
                <a:off x="497170" y="946371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9" name="Straight Connector 256"/>
            <p:cNvCxnSpPr/>
            <p:nvPr/>
          </p:nvCxnSpPr>
          <p:spPr>
            <a:xfrm flipV="1">
              <a:off x="855308" y="988330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257"/>
            <p:cNvGrpSpPr/>
            <p:nvPr/>
          </p:nvGrpSpPr>
          <p:grpSpPr>
            <a:xfrm>
              <a:off x="1038188" y="756738"/>
              <a:ext cx="457200" cy="457200"/>
              <a:chOff x="1038188" y="756738"/>
              <a:chExt cx="457200" cy="457200"/>
            </a:xfrm>
          </p:grpSpPr>
          <p:sp>
            <p:nvSpPr>
              <p:cNvPr id="101" name="Oval 258"/>
              <p:cNvSpPr>
                <a:spLocks noChangeAspect="1"/>
              </p:cNvSpPr>
              <p:nvPr/>
            </p:nvSpPr>
            <p:spPr>
              <a:xfrm>
                <a:off x="1038188" y="756738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02" name="Straight Arrow Connector 259"/>
              <p:cNvCxnSpPr>
                <a:stCxn id="104" idx="7"/>
              </p:cNvCxnSpPr>
              <p:nvPr/>
            </p:nvCxnSpPr>
            <p:spPr>
              <a:xfrm flipV="1">
                <a:off x="1293727" y="823693"/>
                <a:ext cx="134706" cy="1347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Down Arrow 260"/>
              <p:cNvSpPr/>
              <p:nvPr/>
            </p:nvSpPr>
            <p:spPr>
              <a:xfrm>
                <a:off x="1243928" y="100103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261"/>
              <p:cNvSpPr>
                <a:spLocks noChangeAspect="1"/>
              </p:cNvSpPr>
              <p:nvPr/>
            </p:nvSpPr>
            <p:spPr>
              <a:xfrm>
                <a:off x="1228689" y="947239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9" name="Group 266"/>
          <p:cNvGrpSpPr>
            <a:grpSpLocks noChangeAspect="1"/>
          </p:cNvGrpSpPr>
          <p:nvPr/>
        </p:nvGrpSpPr>
        <p:grpSpPr>
          <a:xfrm>
            <a:off x="1405841" y="3018908"/>
            <a:ext cx="703313" cy="503231"/>
            <a:chOff x="306668" y="1362469"/>
            <a:chExt cx="1188720" cy="850548"/>
          </a:xfrm>
        </p:grpSpPr>
        <p:grpSp>
          <p:nvGrpSpPr>
            <p:cNvPr id="110" name="Group 267"/>
            <p:cNvGrpSpPr/>
            <p:nvPr/>
          </p:nvGrpSpPr>
          <p:grpSpPr>
            <a:xfrm>
              <a:off x="306668" y="1362469"/>
              <a:ext cx="457200" cy="653874"/>
              <a:chOff x="306668" y="1362469"/>
              <a:chExt cx="457200" cy="653874"/>
            </a:xfrm>
          </p:grpSpPr>
          <p:sp>
            <p:nvSpPr>
              <p:cNvPr id="117" name="Down Arrow 274"/>
              <p:cNvSpPr/>
              <p:nvPr/>
            </p:nvSpPr>
            <p:spPr>
              <a:xfrm rot="10800000" flipH="1">
                <a:off x="488831" y="1362469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275"/>
              <p:cNvSpPr>
                <a:spLocks noChangeAspect="1"/>
              </p:cNvSpPr>
              <p:nvPr/>
            </p:nvSpPr>
            <p:spPr>
              <a:xfrm>
                <a:off x="306668" y="1559143"/>
                <a:ext cx="457200" cy="457200"/>
              </a:xfrm>
              <a:prstGeom prst="ellipse">
                <a:avLst/>
              </a:prstGeom>
              <a:solidFill>
                <a:srgbClr val="FFBDBF"/>
              </a:solidFill>
              <a:ln w="15875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19" name="Straight Arrow Connector 276"/>
              <p:cNvCxnSpPr>
                <a:stCxn id="120" idx="7"/>
                <a:endCxn id="118" idx="7"/>
              </p:cNvCxnSpPr>
              <p:nvPr/>
            </p:nvCxnSpPr>
            <p:spPr>
              <a:xfrm flipV="1">
                <a:off x="562207" y="1626098"/>
                <a:ext cx="134706" cy="1347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Oval 277"/>
              <p:cNvSpPr>
                <a:spLocks noChangeAspect="1"/>
              </p:cNvSpPr>
              <p:nvPr/>
            </p:nvSpPr>
            <p:spPr>
              <a:xfrm>
                <a:off x="497169" y="174964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1" name="Straight Connector 268"/>
            <p:cNvCxnSpPr/>
            <p:nvPr/>
          </p:nvCxnSpPr>
          <p:spPr>
            <a:xfrm flipV="1">
              <a:off x="855308" y="1787744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269"/>
            <p:cNvGrpSpPr/>
            <p:nvPr/>
          </p:nvGrpSpPr>
          <p:grpSpPr>
            <a:xfrm>
              <a:off x="1038188" y="1559143"/>
              <a:ext cx="457200" cy="653874"/>
              <a:chOff x="1038188" y="1559143"/>
              <a:chExt cx="457200" cy="653874"/>
            </a:xfrm>
          </p:grpSpPr>
          <p:sp>
            <p:nvSpPr>
              <p:cNvPr id="113" name="Down Arrow 270"/>
              <p:cNvSpPr/>
              <p:nvPr/>
            </p:nvSpPr>
            <p:spPr>
              <a:xfrm flipH="1">
                <a:off x="1220353" y="195052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271"/>
              <p:cNvSpPr>
                <a:spLocks noChangeAspect="1"/>
              </p:cNvSpPr>
              <p:nvPr/>
            </p:nvSpPr>
            <p:spPr>
              <a:xfrm>
                <a:off x="1038188" y="1559143"/>
                <a:ext cx="457200" cy="457200"/>
              </a:xfrm>
              <a:prstGeom prst="ellipse">
                <a:avLst/>
              </a:prstGeom>
              <a:solidFill>
                <a:srgbClr val="FFBDBF"/>
              </a:solidFill>
              <a:ln w="15875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15" name="Straight Arrow Connector 272"/>
              <p:cNvCxnSpPr>
                <a:stCxn id="116" idx="7"/>
              </p:cNvCxnSpPr>
              <p:nvPr/>
            </p:nvCxnSpPr>
            <p:spPr>
              <a:xfrm flipV="1">
                <a:off x="1239849" y="162609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Oval 273"/>
              <p:cNvSpPr>
                <a:spLocks noChangeAspect="1"/>
              </p:cNvSpPr>
              <p:nvPr/>
            </p:nvSpPr>
            <p:spPr>
              <a:xfrm rot="10800000">
                <a:off x="1228690" y="174964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1" name="Прямоугольник 120"/>
          <p:cNvSpPr/>
          <p:nvPr/>
        </p:nvSpPr>
        <p:spPr>
          <a:xfrm>
            <a:off x="238919" y="4817776"/>
            <a:ext cx="8820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800" b="1" baseline="-2500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dirty="0" smtClean="0"/>
              <a:t>-- density of partons in non-polarized nucleon;</a:t>
            </a:r>
          </a:p>
          <a:p>
            <a:pPr>
              <a:lnSpc>
                <a:spcPct val="100000"/>
              </a:lnSpc>
            </a:pPr>
            <a:r>
              <a:rPr lang="en-US" sz="1800" b="1" dirty="0" smtClean="0">
                <a:solidFill>
                  <a:srgbClr val="00B050"/>
                </a:solidFill>
              </a:rPr>
              <a:t>g</a:t>
            </a:r>
            <a:r>
              <a:rPr lang="en-US" sz="1800" b="1" baseline="-25000" dirty="0" smtClean="0">
                <a:solidFill>
                  <a:srgbClr val="00B050"/>
                </a:solidFill>
              </a:rPr>
              <a:t>1</a:t>
            </a:r>
            <a:r>
              <a:rPr lang="en-US" sz="1800" b="1" dirty="0" smtClean="0"/>
              <a:t> </a:t>
            </a:r>
            <a:r>
              <a:rPr lang="en-US" sz="1800" dirty="0" smtClean="0"/>
              <a:t>-- helicity, longitudinal polarization of quarks in longitudinally polarized nucleon</a:t>
            </a:r>
            <a:r>
              <a:rPr lang="en-US" sz="1800" dirty="0" smtClean="0"/>
              <a:t>;</a:t>
            </a:r>
          </a:p>
          <a:p>
            <a:pPr>
              <a:lnSpc>
                <a:spcPct val="100000"/>
              </a:lnSpc>
            </a:pPr>
            <a:r>
              <a:rPr lang="en-US" sz="1800" b="1" dirty="0" smtClean="0">
                <a:solidFill>
                  <a:srgbClr val="7030A0"/>
                </a:solidFill>
              </a:rPr>
              <a:t>h</a:t>
            </a:r>
            <a:r>
              <a:rPr lang="en-US" sz="1800" b="1" baseline="-25000" dirty="0" smtClean="0">
                <a:solidFill>
                  <a:srgbClr val="7030A0"/>
                </a:solidFill>
              </a:rPr>
              <a:t>┴</a:t>
            </a:r>
            <a:r>
              <a:rPr lang="en-US" sz="1800" dirty="0" smtClean="0"/>
              <a:t>  -- Boer-Mulders, transversely polarized quarks in non-polarized nucleon;</a:t>
            </a:r>
            <a:endParaRPr lang="en-US" sz="1800" dirty="0" smtClean="0"/>
          </a:p>
          <a:p>
            <a:pPr>
              <a:lnSpc>
                <a:spcPct val="10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f</a:t>
            </a:r>
            <a:r>
              <a:rPr lang="en-US" sz="1800" b="1" baseline="30000" dirty="0" smtClean="0">
                <a:solidFill>
                  <a:srgbClr val="FF0000"/>
                </a:solidFill>
              </a:rPr>
              <a:t>┴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1T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- Sivers, correlation between the transverse polarization of the nucleon (transverse spin) and the transverse momentum of non-polarized quarks; </a:t>
            </a:r>
            <a:r>
              <a:rPr lang="en-US" sz="1800" dirty="0" smtClean="0"/>
              <a:t>etc</a:t>
            </a:r>
            <a:r>
              <a:rPr lang="en-US" sz="1800" dirty="0" smtClean="0"/>
              <a:t>…</a:t>
            </a:r>
            <a:endParaRPr lang="ru-RU" sz="1800" dirty="0"/>
          </a:p>
        </p:txBody>
      </p:sp>
      <p:sp>
        <p:nvSpPr>
          <p:cNvPr id="122" name="Прямоугольник 121"/>
          <p:cNvSpPr/>
          <p:nvPr/>
        </p:nvSpPr>
        <p:spPr>
          <a:xfrm>
            <a:off x="4572000" y="1700808"/>
            <a:ext cx="4392488" cy="22502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 smtClean="0"/>
              <a:t>3 PDFs are needed to describe nucleon structure in collinear approximation</a:t>
            </a:r>
          </a:p>
          <a:p>
            <a:endParaRPr lang="en-US" sz="2400" dirty="0" smtClean="0"/>
          </a:p>
          <a:p>
            <a:r>
              <a:rPr lang="en-US" sz="1800" dirty="0" smtClean="0"/>
              <a:t>8 PDFs are needed if we want to take into account intrinsic transverse momentum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of quarks </a:t>
            </a:r>
            <a:endParaRPr lang="ru-RU" sz="1800" dirty="0"/>
          </a:p>
        </p:txBody>
      </p:sp>
      <p:sp>
        <p:nvSpPr>
          <p:cNvPr id="123" name="Прямоугольник 122"/>
          <p:cNvSpPr/>
          <p:nvPr/>
        </p:nvSpPr>
        <p:spPr>
          <a:xfrm>
            <a:off x="4556071" y="1179247"/>
            <a:ext cx="4392488" cy="405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 smtClean="0"/>
              <a:t>PDFs describe different properties: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68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3203849" y="87910"/>
            <a:ext cx="2664295" cy="540025"/>
          </a:xfrm>
          <a:prstGeom prst="rect">
            <a:avLst/>
          </a:prstGeom>
          <a:solidFill>
            <a:srgbClr val="F6A20A"/>
          </a:solidFill>
          <a:ln>
            <a:noFill/>
          </a:ln>
          <a:effectLst/>
          <a:extLst/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</a:rPr>
              <a:t>Physical probes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53887" y="779322"/>
            <a:ext cx="7682795" cy="53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914400" lvl="1" indent="-4572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Inclusive and exclusive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Drell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-Yan pair production;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Direct photons;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ClrTx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ClrTx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endParaRPr lang="en-US" altLang="en-US" sz="1800" b="1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PDFs by J/ψ production;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02779"/>
            <a:ext cx="4298039" cy="120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4844"/>
            <a:ext cx="1440160" cy="128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4160064" cy="90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5203" y="5085184"/>
            <a:ext cx="5259946" cy="123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5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5909"/>
            <a:ext cx="565785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2915816" y="102334"/>
            <a:ext cx="3027537" cy="383054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Drell</a:t>
            </a:r>
            <a:r>
              <a:rPr lang="en-US" sz="2400" dirty="0" smtClean="0"/>
              <a:t>-Yan process</a:t>
            </a:r>
            <a:endParaRPr lang="ru-RU" sz="2400" dirty="0" smtClean="0"/>
          </a:p>
        </p:txBody>
      </p:sp>
      <p:sp>
        <p:nvSpPr>
          <p:cNvPr id="125" name="Содержимое 2"/>
          <p:cNvSpPr>
            <a:spLocks noGrp="1"/>
          </p:cNvSpPr>
          <p:nvPr>
            <p:ph sz="quarter" idx="1"/>
          </p:nvPr>
        </p:nvSpPr>
        <p:spPr>
          <a:xfrm>
            <a:off x="4499992" y="836712"/>
            <a:ext cx="4401864" cy="12241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6350" indent="-6350">
              <a:buNone/>
            </a:pPr>
            <a:r>
              <a:rPr lang="en-US" dirty="0" smtClean="0"/>
              <a:t>A quark-antiquark pair creates a lepton (</a:t>
            </a:r>
            <a:r>
              <a:rPr lang="en-US" i="1" dirty="0" smtClean="0"/>
              <a:t>e</a:t>
            </a:r>
            <a:r>
              <a:rPr lang="en-US" dirty="0" smtClean="0"/>
              <a:t>/</a:t>
            </a:r>
            <a:r>
              <a:rPr lang="el-GR" sz="2400" i="1" dirty="0" smtClean="0">
                <a:latin typeface="Georgia"/>
              </a:rPr>
              <a:t>μ</a:t>
            </a:r>
            <a:r>
              <a:rPr lang="en-US" dirty="0" smtClean="0"/>
              <a:t>) pair trough a virtual photon </a:t>
            </a:r>
            <a:endParaRPr lang="en-US" baseline="30000" dirty="0" smtClean="0"/>
          </a:p>
        </p:txBody>
      </p:sp>
      <p:pic>
        <p:nvPicPr>
          <p:cNvPr id="126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8552" y="3621167"/>
            <a:ext cx="3995936" cy="268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9" name="Содержимое 2"/>
          <p:cNvSpPr txBox="1">
            <a:spLocks/>
          </p:cNvSpPr>
          <p:nvPr/>
        </p:nvSpPr>
        <p:spPr bwMode="auto">
          <a:xfrm>
            <a:off x="107504" y="5411108"/>
            <a:ext cx="4427984" cy="1008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350" marR="0" lvl="0" indent="-63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</a:rPr>
              <a:t>We can use this “virtual photon microscope” to look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</a:rPr>
              <a:t> into nucleons and obtain access to </a:t>
            </a:r>
            <a:r>
              <a:rPr lang="en-US" sz="2000" dirty="0" smtClean="0"/>
              <a:t>PDFs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</a:rPr>
              <a:t>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492896"/>
            <a:ext cx="3393752" cy="48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14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252116"/>
            <a:ext cx="2987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10" descr="Nuclotron_tunnel_2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30" y="4227763"/>
            <a:ext cx="3056370" cy="231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7"/>
          <p:cNvSpPr>
            <a:spLocks/>
          </p:cNvSpPr>
          <p:nvPr/>
        </p:nvSpPr>
        <p:spPr bwMode="auto">
          <a:xfrm>
            <a:off x="3190875" y="1408113"/>
            <a:ext cx="2968625" cy="14859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>
                <a:solidFill>
                  <a:srgbClr val="FFFF0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the </a:t>
            </a:r>
            <a:r>
              <a:rPr lang="en-US" sz="1800" b="1" dirty="0" smtClean="0">
                <a:solidFill>
                  <a:srgbClr val="FFFF0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first </a:t>
            </a:r>
            <a:r>
              <a:rPr lang="en-US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superconducting</a:t>
            </a:r>
            <a:r>
              <a:rPr lang="ru-RU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 </a:t>
            </a:r>
            <a:endParaRPr lang="en-US" sz="1800" b="1" dirty="0">
              <a:solidFill>
                <a:srgbClr val="FFFFFF"/>
              </a:solidFill>
              <a:latin typeface="Comic Sans MS" charset="0"/>
              <a:ea typeface="ＭＳ Ｐゴシック" pitchFamily="34" charset="-128"/>
              <a:sym typeface="Times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a</a:t>
            </a:r>
            <a:r>
              <a:rPr lang="en-US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ccelerator of </a:t>
            </a:r>
            <a:r>
              <a:rPr lang="en-US" sz="1800" b="1" dirty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heavy </a:t>
            </a:r>
            <a:r>
              <a:rPr lang="en-US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ions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b</a:t>
            </a:r>
            <a:r>
              <a:rPr lang="en-US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ased on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err="1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Dubna</a:t>
            </a:r>
            <a:r>
              <a:rPr lang="en-US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 type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SC magnets </a:t>
            </a:r>
            <a:endParaRPr lang="ru-RU" sz="1800" b="1" dirty="0">
              <a:solidFill>
                <a:srgbClr val="FFFFFF"/>
              </a:solidFill>
              <a:latin typeface="Comic Sans MS" charset="0"/>
              <a:ea typeface="ＭＳ Ｐゴシック" pitchFamily="34" charset="-128"/>
              <a:sym typeface="Times" charset="0"/>
            </a:endParaRPr>
          </a:p>
        </p:txBody>
      </p:sp>
      <p:sp>
        <p:nvSpPr>
          <p:cNvPr id="117767" name="Rectangle 8"/>
          <p:cNvSpPr>
            <a:spLocks noChangeArrowheads="1"/>
          </p:cNvSpPr>
          <p:nvPr/>
        </p:nvSpPr>
        <p:spPr bwMode="auto">
          <a:xfrm>
            <a:off x="50800" y="622300"/>
            <a:ext cx="3048000" cy="708025"/>
          </a:xfrm>
          <a:prstGeom prst="rect">
            <a:avLst/>
          </a:prstGeom>
          <a:gradFill rotWithShape="1">
            <a:gsLst>
              <a:gs pos="0">
                <a:srgbClr val="F0FFFF"/>
              </a:gs>
              <a:gs pos="64999">
                <a:srgbClr val="DDFEFF"/>
              </a:gs>
              <a:gs pos="100000">
                <a:srgbClr val="CFFFFF"/>
              </a:gs>
            </a:gsLst>
            <a:lin ang="5400000" scaled="1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3333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1957</a:t>
            </a:r>
            <a:r>
              <a:rPr lang="en-US" sz="2000" b="1" dirty="0">
                <a:solidFill>
                  <a:srgbClr val="3333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  </a:t>
            </a:r>
            <a:r>
              <a:rPr lang="ru-RU" sz="2000" b="1" dirty="0">
                <a:solidFill>
                  <a:srgbClr val="3333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 </a:t>
            </a:r>
            <a:endParaRPr lang="en-US" sz="2000" b="1" dirty="0">
              <a:solidFill>
                <a:srgbClr val="333399"/>
              </a:solidFill>
              <a:latin typeface="Helvetica" charset="0"/>
              <a:ea typeface="ＭＳ Ｐゴシック" pitchFamily="34" charset="-128"/>
              <a:sym typeface="Helvetica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b="1" dirty="0" err="1">
                <a:solidFill>
                  <a:srgbClr val="3333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Synchrophasotron</a:t>
            </a:r>
            <a:endParaRPr lang="ru-RU" sz="2000" b="1" dirty="0">
              <a:solidFill>
                <a:srgbClr val="333399"/>
              </a:solidFill>
              <a:latin typeface="Helvetica" charset="0"/>
              <a:ea typeface="ＭＳ Ｐゴシック" pitchFamily="34" charset="-128"/>
              <a:sym typeface="Helvetica" charset="0"/>
            </a:endParaRPr>
          </a:p>
        </p:txBody>
      </p:sp>
      <p:sp>
        <p:nvSpPr>
          <p:cNvPr id="117769" name="Rectangle 8"/>
          <p:cNvSpPr>
            <a:spLocks noChangeArrowheads="1"/>
          </p:cNvSpPr>
          <p:nvPr/>
        </p:nvSpPr>
        <p:spPr bwMode="auto">
          <a:xfrm>
            <a:off x="3187700" y="628650"/>
            <a:ext cx="2895600" cy="711200"/>
          </a:xfrm>
          <a:prstGeom prst="rect">
            <a:avLst/>
          </a:prstGeom>
          <a:gradFill rotWithShape="1">
            <a:gsLst>
              <a:gs pos="0">
                <a:srgbClr val="F0FFFF"/>
              </a:gs>
              <a:gs pos="64999">
                <a:srgbClr val="DDFEFF"/>
              </a:gs>
              <a:gs pos="100000">
                <a:srgbClr val="CFFFFF"/>
              </a:gs>
            </a:gsLst>
            <a:lin ang="5400000" scaled="1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0000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1993</a:t>
            </a:r>
            <a:r>
              <a:rPr lang="en-US" sz="2000" b="1" dirty="0">
                <a:solidFill>
                  <a:srgbClr val="0000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 </a:t>
            </a:r>
            <a:endParaRPr lang="ru-RU" sz="2000" b="1" dirty="0">
              <a:solidFill>
                <a:srgbClr val="000099"/>
              </a:solidFill>
              <a:latin typeface="Helvetica" charset="0"/>
              <a:ea typeface="ＭＳ Ｐゴシック" pitchFamily="34" charset="-128"/>
              <a:sym typeface="Helvetica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b="1" dirty="0" err="1">
                <a:solidFill>
                  <a:srgbClr val="3333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Nuclotron</a:t>
            </a:r>
            <a:r>
              <a:rPr lang="ru-RU" sz="2000" b="1" dirty="0">
                <a:solidFill>
                  <a:srgbClr val="3333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 </a:t>
            </a:r>
          </a:p>
        </p:txBody>
      </p:sp>
      <p:sp>
        <p:nvSpPr>
          <p:cNvPr id="18440" name="Rectangle 7"/>
          <p:cNvSpPr>
            <a:spLocks/>
          </p:cNvSpPr>
          <p:nvPr/>
        </p:nvSpPr>
        <p:spPr bwMode="auto">
          <a:xfrm>
            <a:off x="13482" y="1330325"/>
            <a:ext cx="3128962" cy="2327275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10 </a:t>
            </a:r>
            <a:r>
              <a:rPr lang="en-US" sz="1800" b="1" dirty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GeV</a:t>
            </a:r>
            <a:r>
              <a:rPr lang="ru-RU" sz="1800" b="1" dirty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proton synchrotron </a:t>
            </a:r>
            <a:r>
              <a:rPr lang="en-US" sz="1800" b="1" dirty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– </a:t>
            </a:r>
            <a:r>
              <a:rPr lang="en-US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then the </a:t>
            </a:r>
            <a:r>
              <a:rPr lang="en-US" sz="1800" b="1" dirty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world leader in </a:t>
            </a:r>
            <a:r>
              <a:rPr lang="en-US" sz="1800" b="1" dirty="0" smtClean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         energy</a:t>
            </a:r>
            <a:endParaRPr lang="ru-RU" sz="1800" b="1" dirty="0">
              <a:solidFill>
                <a:srgbClr val="FFFFFF"/>
              </a:solidFill>
              <a:latin typeface="Comic Sans MS" charset="0"/>
              <a:ea typeface="ＭＳ Ｐゴシック" pitchFamily="34" charset="-128"/>
              <a:sym typeface="Times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ru-RU" sz="1800" b="1" dirty="0">
                <a:solidFill>
                  <a:srgbClr val="FFFFFF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i="1" dirty="0">
                <a:solidFill>
                  <a:srgbClr val="FFFF0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 S</a:t>
            </a:r>
            <a:r>
              <a:rPr lang="en-US" sz="1800" b="1" i="1" dirty="0" smtClean="0">
                <a:solidFill>
                  <a:srgbClr val="FFFF0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tart </a:t>
            </a:r>
            <a:r>
              <a:rPr lang="en-US" sz="1800" b="1" i="1" dirty="0">
                <a:solidFill>
                  <a:srgbClr val="FFFF0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up </a:t>
            </a:r>
            <a:r>
              <a:rPr lang="en-US" sz="1800" b="1" i="1" dirty="0" smtClean="0">
                <a:solidFill>
                  <a:srgbClr val="FFFF0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of the </a:t>
            </a:r>
            <a:endParaRPr lang="en-US" sz="1800" b="1" i="1" dirty="0">
              <a:solidFill>
                <a:srgbClr val="FFFF00"/>
              </a:solidFill>
              <a:latin typeface="Comic Sans MS" charset="0"/>
              <a:ea typeface="ＭＳ Ｐゴシック" pitchFamily="34" charset="-128"/>
              <a:sym typeface="Times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i="1" dirty="0">
                <a:solidFill>
                  <a:srgbClr val="FFFF0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 high energy era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ru-RU" sz="1800" b="1" i="1" dirty="0">
              <a:solidFill>
                <a:srgbClr val="FFFF00"/>
              </a:solidFill>
              <a:latin typeface="Comic Sans MS" charset="0"/>
              <a:ea typeface="ＭＳ Ｐゴシック" pitchFamily="34" charset="-128"/>
              <a:sym typeface="Times" charset="0"/>
            </a:endParaRPr>
          </a:p>
        </p:txBody>
      </p:sp>
      <p:pic>
        <p:nvPicPr>
          <p:cNvPr id="18441" name="Picture 3" descr="photo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997198"/>
            <a:ext cx="1108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50800" y="3670300"/>
            <a:ext cx="3022600" cy="892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 dirty="0" err="1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V.I.Veksler</a:t>
            </a:r>
            <a:r>
              <a:rPr lang="ru-RU" sz="1800" b="1" dirty="0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–</a:t>
            </a:r>
            <a:r>
              <a:rPr lang="en-US" sz="1600" b="1" dirty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1600" b="1" dirty="0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discovery </a:t>
            </a:r>
            <a:r>
              <a:rPr lang="en-US" sz="1600" b="1" dirty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of</a:t>
            </a:r>
            <a:endParaRPr lang="ru-RU" sz="1600" b="1" dirty="0">
              <a:solidFill>
                <a:srgbClr val="003366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600" b="1" i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the Phase </a:t>
            </a:r>
            <a:r>
              <a:rPr lang="en-US" sz="1600" b="1" i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Stability Principle</a:t>
            </a:r>
            <a:endParaRPr lang="ru-RU" sz="1600" b="1" i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600" b="1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                                         (</a:t>
            </a:r>
            <a:r>
              <a:rPr lang="en-US" sz="1600" b="1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1944</a:t>
            </a:r>
            <a:r>
              <a:rPr lang="en-US" sz="1600" b="1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)   </a:t>
            </a:r>
            <a:endParaRPr lang="en-US" sz="1600" b="1" i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119485" y="2957423"/>
            <a:ext cx="296382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 dirty="0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A.M. </a:t>
            </a:r>
            <a:r>
              <a:rPr lang="en-US" sz="1800" b="1" dirty="0" err="1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Baldin</a:t>
            </a:r>
            <a:endParaRPr lang="en-US" sz="1800" b="1" dirty="0">
              <a:solidFill>
                <a:srgbClr val="003366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 dirty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–  </a:t>
            </a:r>
            <a:r>
              <a:rPr lang="en-US" sz="1800" b="1" dirty="0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1800" b="1" dirty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pioneer </a:t>
            </a:r>
            <a:endParaRPr lang="en-US" sz="1800" b="1" dirty="0" smtClean="0">
              <a:solidFill>
                <a:srgbClr val="003366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 dirty="0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of </a:t>
            </a:r>
            <a:r>
              <a:rPr lang="en-US" sz="1800" b="1" dirty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relativistic </a:t>
            </a:r>
            <a:endParaRPr lang="en-US" sz="1800" b="1" dirty="0" smtClean="0">
              <a:solidFill>
                <a:srgbClr val="003366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 dirty="0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nuclear physics</a:t>
            </a:r>
            <a:endParaRPr lang="en-US" sz="1800" b="1" dirty="0">
              <a:solidFill>
                <a:srgbClr val="003366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184900" y="4038600"/>
            <a:ext cx="28067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 dirty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S</a:t>
            </a:r>
            <a:r>
              <a:rPr lang="en-US" sz="1800" b="1" dirty="0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tudy </a:t>
            </a:r>
            <a:r>
              <a:rPr lang="en-US" sz="1800" b="1" dirty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of nuclear matter </a:t>
            </a:r>
            <a:r>
              <a:rPr lang="en-US" sz="1800" b="1" dirty="0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under extreme conditions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 dirty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a</a:t>
            </a:r>
            <a:r>
              <a:rPr lang="en-US" sz="1800" b="1" dirty="0" smtClean="0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nd spin physics</a:t>
            </a:r>
            <a:endParaRPr lang="en-US" sz="1800" b="1" dirty="0">
              <a:solidFill>
                <a:srgbClr val="003366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17776" name="Rectangle 8"/>
          <p:cNvSpPr>
            <a:spLocks noChangeArrowheads="1"/>
          </p:cNvSpPr>
          <p:nvPr/>
        </p:nvSpPr>
        <p:spPr bwMode="auto">
          <a:xfrm>
            <a:off x="6194425" y="636588"/>
            <a:ext cx="2847975" cy="711200"/>
          </a:xfrm>
          <a:prstGeom prst="rect">
            <a:avLst/>
          </a:prstGeom>
          <a:gradFill rotWithShape="1">
            <a:gsLst>
              <a:gs pos="0">
                <a:srgbClr val="F0FFFF"/>
              </a:gs>
              <a:gs pos="64999">
                <a:srgbClr val="DDFEFF"/>
              </a:gs>
              <a:gs pos="100000">
                <a:srgbClr val="CFFFFF"/>
              </a:gs>
            </a:gsLst>
            <a:lin ang="5400000" scaled="1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3333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20</a:t>
            </a:r>
            <a:r>
              <a:rPr lang="ru-RU" sz="2000" b="1">
                <a:solidFill>
                  <a:srgbClr val="3333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1</a:t>
            </a:r>
            <a:r>
              <a:rPr lang="en-US" sz="2000" b="1">
                <a:solidFill>
                  <a:srgbClr val="3333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9 </a:t>
            </a:r>
            <a:endParaRPr lang="ru-RU" sz="2000" b="1">
              <a:solidFill>
                <a:srgbClr val="333399"/>
              </a:solidFill>
              <a:latin typeface="Helvetica" charset="0"/>
              <a:ea typeface="ＭＳ Ｐゴシック" pitchFamily="34" charset="-128"/>
              <a:sym typeface="Helvetica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333399"/>
                </a:solidFill>
                <a:latin typeface="Helvetica" charset="0"/>
                <a:ea typeface="ＭＳ Ｐゴシック" pitchFamily="34" charset="-128"/>
                <a:sym typeface="Helvetica" charset="0"/>
              </a:rPr>
              <a:t> NICA</a:t>
            </a:r>
            <a:endParaRPr lang="ru-RU" sz="2000" b="1">
              <a:solidFill>
                <a:srgbClr val="333399"/>
              </a:solidFill>
              <a:latin typeface="Helvetica" charset="0"/>
              <a:ea typeface="ＭＳ Ｐゴシック" pitchFamily="34" charset="-128"/>
              <a:sym typeface="Helvetica" charset="0"/>
            </a:endParaRPr>
          </a:p>
        </p:txBody>
      </p:sp>
      <p:sp>
        <p:nvSpPr>
          <p:cNvPr id="18447" name="Rectangle 7"/>
          <p:cNvSpPr>
            <a:spLocks/>
          </p:cNvSpPr>
          <p:nvPr/>
        </p:nvSpPr>
        <p:spPr bwMode="auto">
          <a:xfrm>
            <a:off x="6223000" y="1408113"/>
            <a:ext cx="2835275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 Superconducting </a:t>
            </a:r>
            <a:endParaRPr lang="en-US" sz="1800" b="1" dirty="0">
              <a:solidFill>
                <a:srgbClr val="000090"/>
              </a:solidFill>
              <a:latin typeface="Comic Sans MS" charset="0"/>
              <a:ea typeface="ＭＳ Ｐゴシック" pitchFamily="34" charset="-128"/>
              <a:sym typeface="Times" charset="0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>
                <a:solidFill>
                  <a:srgbClr val="00009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collider of </a:t>
            </a:r>
            <a:r>
              <a:rPr lang="en-US" sz="1800" b="1" dirty="0">
                <a:solidFill>
                  <a:srgbClr val="000090"/>
                </a:solidFill>
                <a:latin typeface="Comic Sans MS" charset="0"/>
                <a:ea typeface="ＭＳ Ｐゴシック" pitchFamily="34" charset="-128"/>
                <a:sym typeface="Times" charset="0"/>
              </a:rPr>
              <a:t>heavy ions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ru-RU" sz="1800" b="1" dirty="0">
              <a:solidFill>
                <a:srgbClr val="000090"/>
              </a:solidFill>
              <a:latin typeface="Comic Sans MS" charset="0"/>
              <a:ea typeface="ＭＳ Ｐゴシック" pitchFamily="34" charset="-128"/>
              <a:sym typeface="Times" charset="0"/>
            </a:endParaRPr>
          </a:p>
        </p:txBody>
      </p:sp>
      <p:pic>
        <p:nvPicPr>
          <p:cNvPr id="18453" name="Picture 1029"/>
          <p:cNvPicPr>
            <a:picLocks noChangeAspect="1" noChangeArrowheads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69" y="2010267"/>
            <a:ext cx="124618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71" y="77591"/>
            <a:ext cx="7426254" cy="495587"/>
          </a:xfrm>
          <a:solidFill>
            <a:srgbClr val="FFC000">
              <a:alpha val="86000"/>
            </a:srgbClr>
          </a:solidFill>
        </p:spPr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b="1" i="1" dirty="0">
                <a:solidFill>
                  <a:srgbClr val="7030A0"/>
                </a:solidFill>
                <a:latin typeface="Comic Sans MS" charset="0"/>
                <a:ea typeface="ＭＳ Ｐゴシック" pitchFamily="34" charset="-128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ea typeface="ＭＳ Ｐゴシック" pitchFamily="34" charset="-128"/>
              </a:rPr>
              <a:t>From </a:t>
            </a:r>
            <a:r>
              <a:rPr lang="en-US" sz="2400" b="1" dirty="0">
                <a:solidFill>
                  <a:srgbClr val="7030A0"/>
                </a:solidFill>
                <a:ea typeface="ＭＳ Ｐゴシック" pitchFamily="34" charset="-128"/>
              </a:rPr>
              <a:t>the </a:t>
            </a:r>
            <a:r>
              <a:rPr lang="en-US" sz="2400" b="1" dirty="0" err="1">
                <a:solidFill>
                  <a:srgbClr val="7030A0"/>
                </a:solidFill>
                <a:ea typeface="ＭＳ Ｐゴシック" pitchFamily="34" charset="-128"/>
              </a:rPr>
              <a:t>Synchrophasotron</a:t>
            </a:r>
            <a:r>
              <a:rPr lang="en-US" sz="2400" b="1" dirty="0">
                <a:solidFill>
                  <a:srgbClr val="7030A0"/>
                </a:solidFill>
                <a:ea typeface="ＭＳ Ｐゴシック" pitchFamily="34" charset="-128"/>
              </a:rPr>
              <a:t> to the NICA c</a:t>
            </a:r>
            <a:r>
              <a:rPr lang="en-US" sz="2400" b="1" dirty="0" smtClean="0">
                <a:solidFill>
                  <a:srgbClr val="7030A0"/>
                </a:solidFill>
                <a:ea typeface="ＭＳ Ｐゴシック" pitchFamily="34" charset="-128"/>
              </a:rPr>
              <a:t>ollider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32" name="Содержимое 3" descr="NICA_GSPI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6170613" y="2471569"/>
            <a:ext cx="3020828" cy="1344781"/>
          </a:xfr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439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17238"/>
            <a:ext cx="5862852" cy="383054"/>
          </a:xfrm>
        </p:spPr>
        <p:txBody>
          <a:bodyPr/>
          <a:lstStyle/>
          <a:p>
            <a:r>
              <a:rPr lang="en-US" sz="2400" dirty="0" smtClean="0"/>
              <a:t>Asymmetries in DY pair production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1" y="865914"/>
            <a:ext cx="5510246" cy="2471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9987" y="5925616"/>
            <a:ext cx="1499128" cy="443968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s= 400 GeV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3" y="3457436"/>
            <a:ext cx="5439916" cy="234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8184" y="1537221"/>
            <a:ext cx="954107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Sivers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8183" y="4437112"/>
            <a:ext cx="1904945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Boer-Mulders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46796" y="3188053"/>
            <a:ext cx="1749540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J.C.Collins</a:t>
            </a:r>
            <a:r>
              <a:rPr lang="en-US" sz="1200" i="1" dirty="0" smtClean="0"/>
              <a:t> et al., PRD73 </a:t>
            </a:r>
          </a:p>
          <a:p>
            <a:r>
              <a:rPr lang="en-US" sz="1200" i="1" dirty="0" smtClean="0"/>
              <a:t>(2006)014021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613312"/>
            <a:ext cx="1165704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6148" y="645128"/>
            <a:ext cx="1269899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15 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2FD73-5953-4B18-8CA3-F5D7AD4C4C84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01.09.2019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4496" y="745939"/>
                <a:ext cx="4606902" cy="2469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COMPASS-2015 data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4.3 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&lt;8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&gt;0.4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0.18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𝑇𝑎𝑟𝑔𝑒𝑡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73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≈1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08864×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(18 weeks, 126 days)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96" y="745939"/>
                <a:ext cx="4606902" cy="2469522"/>
              </a:xfrm>
              <a:prstGeom prst="rect">
                <a:avLst/>
              </a:prstGeom>
              <a:blipFill>
                <a:blip r:embed="rId2"/>
                <a:stretch>
                  <a:fillRect l="-1984" t="-1975" r="-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4496" y="3323958"/>
                <a:ext cx="3629199" cy="1353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9.0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𝑏𝑒𝑎𝑚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1,2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6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96" y="3323958"/>
                <a:ext cx="3629199" cy="1353512"/>
              </a:xfrm>
              <a:prstGeom prst="rect">
                <a:avLst/>
              </a:prstGeom>
              <a:blipFill>
                <a:blip r:embed="rId3"/>
                <a:stretch>
                  <a:fillRect l="-2521" t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7487" y="4571984"/>
                <a:ext cx="2715936" cy="950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cm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ru-RU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(16.5 weeks)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[4−9]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  <m:r>
                      <a:rPr kumimoji="0" lang="ru-RU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nb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87" y="4571984"/>
                <a:ext cx="2715936" cy="950517"/>
              </a:xfrm>
              <a:prstGeom prst="rect">
                <a:avLst/>
              </a:prstGeom>
              <a:blipFill>
                <a:blip r:embed="rId4"/>
                <a:stretch>
                  <a:fillRect l="-1345" t="-3846" r="-1570" b="-4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067175" y="293846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6414922" y="880714"/>
                <a:ext cx="2428550" cy="964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33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2 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.3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922" y="880714"/>
                <a:ext cx="2428550" cy="964110"/>
              </a:xfrm>
              <a:prstGeom prst="rect">
                <a:avLst/>
              </a:prstGeom>
              <a:blipFill>
                <a:blip r:embed="rId5"/>
                <a:stretch>
                  <a:fillRect l="-1504" t="-1258" b="-44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16216" y="2276872"/>
                <a:ext cx="1715406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𝑫𝒀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35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276872"/>
                <a:ext cx="1715406" cy="375552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30224" y="4565616"/>
                <a:ext cx="1893339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𝑫𝒀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88.8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224" y="4565616"/>
                <a:ext cx="1893339" cy="375552"/>
              </a:xfrm>
              <a:prstGeom prst="rect">
                <a:avLst/>
              </a:prstGeom>
              <a:blipFill>
                <a:blip r:embed="rId7"/>
                <a:stretch>
                  <a:fillRect t="-8065" b="-24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10867" y="4571836"/>
                <a:ext cx="1965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𝐿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867" y="4571836"/>
                <a:ext cx="1965987" cy="369332"/>
              </a:xfrm>
              <a:prstGeom prst="rect">
                <a:avLst/>
              </a:prstGeom>
              <a:blipFill>
                <a:blip r:embed="rId8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/>
          <p:cNvCxnSpPr/>
          <p:nvPr/>
        </p:nvCxnSpPr>
        <p:spPr>
          <a:xfrm>
            <a:off x="107504" y="3076961"/>
            <a:ext cx="8974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593466" y="486701"/>
            <a:ext cx="16321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PRL 119 (2017) 112002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6414922" y="3389912"/>
                <a:ext cx="2428550" cy="964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8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922" y="3389912"/>
                <a:ext cx="2428550" cy="964110"/>
              </a:xfrm>
              <a:prstGeom prst="rect">
                <a:avLst/>
              </a:prstGeom>
              <a:blipFill>
                <a:blip r:embed="rId9"/>
                <a:stretch>
                  <a:fillRect l="-1504" t="-1266" b="-5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93693" y="5646677"/>
                <a:ext cx="1881028" cy="57227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𝑑𝐴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693" y="5646677"/>
                <a:ext cx="1881028" cy="5722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Заголовок 5"/>
          <p:cNvSpPr txBox="1">
            <a:spLocks/>
          </p:cNvSpPr>
          <p:nvPr/>
        </p:nvSpPr>
        <p:spPr bwMode="auto">
          <a:xfrm>
            <a:off x="1691680" y="51616"/>
            <a:ext cx="6064661" cy="446982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800" kern="0" dirty="0" smtClean="0"/>
              <a:t>Kinematical ranges and statistics</a:t>
            </a:r>
            <a:endParaRPr lang="ru-RU" sz="2800" kern="0" dirty="0"/>
          </a:p>
        </p:txBody>
      </p:sp>
    </p:spTree>
    <p:extLst>
      <p:ext uri="{BB962C8B-B14F-4D97-AF65-F5344CB8AC3E}">
        <p14:creationId xmlns:p14="http://schemas.microsoft.com/office/powerpoint/2010/main" val="28501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254AF-B8A7-4B8C-A0B3-1A56CFC406BC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01.09.2019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0" y="496863"/>
            <a:ext cx="8369570" cy="29791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496" y="476672"/>
            <a:ext cx="110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COMPASS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2870" y="3516688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53647"/>
            <a:ext cx="3332351" cy="27556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016"/>
            <a:ext cx="3332351" cy="2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61370" y="138679"/>
            <a:ext cx="4145718" cy="556434"/>
          </a:xfrm>
        </p:spPr>
        <p:txBody>
          <a:bodyPr>
            <a:normAutofit/>
          </a:bodyPr>
          <a:lstStyle/>
          <a:p>
            <a:r>
              <a:rPr lang="en-US" sz="2700" dirty="0" err="1" smtClean="0"/>
              <a:t>Unpolarised</a:t>
            </a:r>
            <a:r>
              <a:rPr lang="en-US" sz="2700" dirty="0" smtClean="0"/>
              <a:t> </a:t>
            </a:r>
            <a:r>
              <a:rPr lang="en-US" sz="2700" dirty="0" err="1" smtClean="0"/>
              <a:t>Drell</a:t>
            </a:r>
            <a:r>
              <a:rPr lang="en-US" sz="2700" dirty="0" smtClean="0"/>
              <a:t>-Yan </a:t>
            </a:r>
            <a:endParaRPr lang="en-US" sz="27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June 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Artem Ivanov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4313" y="5326010"/>
            <a:ext cx="1838739" cy="34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65104" y="4135654"/>
            <a:ext cx="488784" cy="774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19213" y="859934"/>
          <a:ext cx="79502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" name="Equation" r:id="rId3" imgW="5092560" imgH="660240" progId="Equation.DSMT4">
                  <p:embed/>
                </p:oleObj>
              </mc:Choice>
              <mc:Fallback>
                <p:oleObj name="Equation" r:id="rId3" imgW="5092560" imgH="6602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13" y="859934"/>
                        <a:ext cx="795020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4724" y="2215174"/>
                <a:ext cx="4206088" cy="280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“Naïve” 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Drell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-Yan model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Collinear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 0) LO 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pQCD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no rad. processes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Intrinsic transverse motion +</a:t>
                </a:r>
                <a:r>
                  <a:rPr kumimoji="0" 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QCD effects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Experimentally observed 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ν </a:t>
                </a:r>
                <a:endPara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and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violation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of 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LT-relation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24" y="2215174"/>
                <a:ext cx="4206088" cy="2800767"/>
              </a:xfrm>
              <a:prstGeom prst="rect">
                <a:avLst/>
              </a:prstGeom>
              <a:blipFill>
                <a:blip r:embed="rId5"/>
                <a:stretch>
                  <a:fillRect l="-870" t="-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03933"/>
              </p:ext>
            </p:extLst>
          </p:nvPr>
        </p:nvGraphicFramePr>
        <p:xfrm>
          <a:off x="1110766" y="2847748"/>
          <a:ext cx="1367335" cy="28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Equation" r:id="rId6" imgW="990360" imgH="203040" progId="Equation.DSMT4">
                  <p:embed/>
                </p:oleObj>
              </mc:Choice>
              <mc:Fallback>
                <p:oleObj name="Equation" r:id="rId6" imgW="990360" imgH="203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0766" y="2847748"/>
                        <a:ext cx="1367335" cy="28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697482"/>
              </p:ext>
            </p:extLst>
          </p:nvPr>
        </p:nvGraphicFramePr>
        <p:xfrm>
          <a:off x="254098" y="3628053"/>
          <a:ext cx="3917752" cy="272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" name="Equation" r:id="rId8" imgW="2920680" imgH="203040" progId="Equation.DSMT4">
                  <p:embed/>
                </p:oleObj>
              </mc:Choice>
              <mc:Fallback>
                <p:oleObj name="Equation" r:id="rId8" imgW="2920680" imgH="203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98" y="3628053"/>
                        <a:ext cx="3917752" cy="272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840790"/>
              </p:ext>
            </p:extLst>
          </p:nvPr>
        </p:nvGraphicFramePr>
        <p:xfrm>
          <a:off x="1228468" y="4675687"/>
          <a:ext cx="1657334" cy="28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" name="Equation" r:id="rId10" imgW="1193760" imgH="203040" progId="Equation.DSMT4">
                  <p:embed/>
                </p:oleObj>
              </mc:Choice>
              <mc:Fallback>
                <p:oleObj name="Equation" r:id="rId10" imgW="1193760" imgH="20304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468" y="4675687"/>
                        <a:ext cx="1657334" cy="282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309080"/>
              </p:ext>
            </p:extLst>
          </p:nvPr>
        </p:nvGraphicFramePr>
        <p:xfrm>
          <a:off x="5911147" y="2307887"/>
          <a:ext cx="1941473" cy="40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" name="Equation" r:id="rId12" imgW="1218960" imgH="253800" progId="Equation.DSMT4">
                  <p:embed/>
                </p:oleObj>
              </mc:Choice>
              <mc:Fallback>
                <p:oleObj name="Equation" r:id="rId12" imgW="1218960" imgH="2538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1147" y="2307887"/>
                        <a:ext cx="1941473" cy="403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850707" y="1871964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Boer-Mulder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59161" y="1844824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Boer-Mulder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0662" y="2875757"/>
            <a:ext cx="4832852" cy="3389058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4644008" y="1333710"/>
            <a:ext cx="1080120" cy="11259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0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60816" y="48238"/>
            <a:ext cx="4337556" cy="556434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NA10  vs SPD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254AF-B8A7-4B8C-A0B3-1A56CFC406BC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01.09.2019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" y="661640"/>
            <a:ext cx="5578171" cy="1988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16" y="2370803"/>
            <a:ext cx="5578168" cy="1988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" y="4008651"/>
            <a:ext cx="5578168" cy="19882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99792" y="6105753"/>
                <a:ext cx="159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SPD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0.02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6105753"/>
                <a:ext cx="1596912" cy="369332"/>
              </a:xfrm>
              <a:prstGeom prst="rect">
                <a:avLst/>
              </a:prstGeom>
              <a:blipFill>
                <a:blip r:embed="rId5"/>
                <a:stretch>
                  <a:fillRect l="-3435" t="-10000" r="-229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93188" y="6122271"/>
                <a:ext cx="3961773" cy="40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𝑏𝑒𝑎𝑚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1,2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=1.0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SPD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0.008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188" y="6122271"/>
                <a:ext cx="3961773" cy="402354"/>
              </a:xfrm>
              <a:prstGeom prst="rect">
                <a:avLst/>
              </a:prstGeom>
              <a:blipFill>
                <a:blip r:embed="rId6"/>
                <a:stretch>
                  <a:fillRect l="-1231" t="-1515" r="-46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699792" y="588806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6 bins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835696" y="198982"/>
            <a:ext cx="5654228" cy="357229"/>
          </a:xfrm>
        </p:spPr>
        <p:txBody>
          <a:bodyPr/>
          <a:lstStyle/>
          <a:p>
            <a:pPr eaLnBrk="1" hangingPunct="1"/>
            <a:r>
              <a:rPr lang="en-US" sz="2400" b="1" dirty="0" smtClean="0"/>
              <a:t>Prompt (direct) photon production</a:t>
            </a:r>
            <a:endParaRPr lang="ru-RU" sz="2400" b="1" dirty="0" smtClean="0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67" y="1650982"/>
            <a:ext cx="339780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10502" y="755993"/>
            <a:ext cx="179247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n-lt"/>
                <a:cs typeface="+mn-cs"/>
              </a:rPr>
              <a:t>Gluon Compton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+mn-lt"/>
                <a:cs typeface="+mn-cs"/>
              </a:rPr>
              <a:t>scattering</a:t>
            </a:r>
            <a:endParaRPr lang="ru-RU" sz="16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59668" y="764704"/>
            <a:ext cx="182774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n-lt"/>
                <a:cs typeface="+mn-cs"/>
              </a:rPr>
              <a:t>Quark-</a:t>
            </a:r>
            <a:r>
              <a:rPr lang="en-US" sz="1600" b="1" dirty="0" err="1">
                <a:solidFill>
                  <a:schemeClr val="tx2"/>
                </a:solidFill>
                <a:latin typeface="+mn-lt"/>
                <a:cs typeface="+mn-cs"/>
              </a:rPr>
              <a:t>antiquark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+mn-lt"/>
                <a:cs typeface="+mn-cs"/>
              </a:rPr>
              <a:t>annihilation</a:t>
            </a:r>
            <a:endParaRPr lang="ru-RU" sz="16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8" name="Gluon Compton scattering - access to gluon content of proton"/>
          <p:cNvSpPr txBox="1"/>
          <p:nvPr/>
        </p:nvSpPr>
        <p:spPr>
          <a:xfrm>
            <a:off x="4427984" y="836712"/>
            <a:ext cx="4320480" cy="814270"/>
          </a:xfrm>
          <a:prstGeom prst="rect">
            <a:avLst/>
          </a:prstGeom>
          <a:ln>
            <a:headEnd/>
            <a:tailE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6350" indent="-6350" eaLnBrk="0" hangingPunct="0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US" sz="20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The gluon Compton scattering mechanism dominates…</a:t>
            </a:r>
            <a:endParaRPr lang="en-US" sz="20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3672" y="4283749"/>
            <a:ext cx="4536504" cy="1228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ym typeface="Helvetica"/>
              </a:rPr>
              <a:t>…so we can obtain access to the contribution of gluon to spin of the nucleon.</a:t>
            </a:r>
          </a:p>
        </p:txBody>
      </p:sp>
      <p:pic>
        <p:nvPicPr>
          <p:cNvPr id="19" name="Section_sqrts.pdf" descr="Section_sqrts.pdf"/>
          <p:cNvPicPr>
            <a:picLocks noChangeAspect="1"/>
          </p:cNvPicPr>
          <p:nvPr/>
        </p:nvPicPr>
        <p:blipFill>
          <a:blip r:embed="rId3" cstate="print">
            <a:extLst/>
          </a:blip>
          <a:srcRect l="3094" r="3175"/>
          <a:stretch>
            <a:fillRect/>
          </a:stretch>
        </p:blipFill>
        <p:spPr>
          <a:xfrm>
            <a:off x="4706297" y="3063373"/>
            <a:ext cx="4285270" cy="309634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0" name="Rectangle"/>
          <p:cNvSpPr/>
          <p:nvPr/>
        </p:nvSpPr>
        <p:spPr>
          <a:xfrm>
            <a:off x="5004048" y="3356992"/>
            <a:ext cx="504056" cy="2509106"/>
          </a:xfrm>
          <a:prstGeom prst="rect">
            <a:avLst/>
          </a:prstGeom>
          <a:solidFill>
            <a:srgbClr val="FFA57D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21" name="NICA"/>
          <p:cNvSpPr/>
          <p:nvPr/>
        </p:nvSpPr>
        <p:spPr>
          <a:xfrm>
            <a:off x="5118090" y="3645024"/>
            <a:ext cx="606038" cy="310214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 b="1" dirty="0"/>
              <a:t>NICA</a:t>
            </a:r>
          </a:p>
        </p:txBody>
      </p:sp>
      <p:sp>
        <p:nvSpPr>
          <p:cNvPr id="22" name="Rectangle"/>
          <p:cNvSpPr/>
          <p:nvPr/>
        </p:nvSpPr>
        <p:spPr>
          <a:xfrm>
            <a:off x="6516216" y="3356992"/>
            <a:ext cx="504056" cy="2509106"/>
          </a:xfrm>
          <a:prstGeom prst="rect">
            <a:avLst/>
          </a:prstGeom>
          <a:solidFill>
            <a:srgbClr val="669C35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23" name="RHIC"/>
          <p:cNvSpPr/>
          <p:nvPr/>
        </p:nvSpPr>
        <p:spPr>
          <a:xfrm>
            <a:off x="6848932" y="4149080"/>
            <a:ext cx="675396" cy="310214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 b="1" dirty="0"/>
              <a:t>RHIC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485885" y="1899406"/>
            <a:ext cx="2520280" cy="1008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q </a:t>
            </a:r>
            <a:r>
              <a:rPr lang="en-US" dirty="0" err="1" smtClean="0"/>
              <a:t>g→q</a:t>
            </a:r>
            <a:r>
              <a:rPr lang="en-US" dirty="0" smtClean="0"/>
              <a:t> </a:t>
            </a:r>
            <a:r>
              <a:rPr lang="el-GR" dirty="0" smtClean="0"/>
              <a:t>γ </a:t>
            </a:r>
            <a:r>
              <a:rPr lang="el-GR" b="1" dirty="0" smtClean="0">
                <a:solidFill>
                  <a:srgbClr val="C00000"/>
                </a:solidFill>
              </a:rPr>
              <a:t>85% 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q </a:t>
            </a:r>
            <a:r>
              <a:rPr lang="en-US" dirty="0" err="1" smtClean="0"/>
              <a:t>q</a:t>
            </a:r>
            <a:r>
              <a:rPr lang="en-US" sz="1800" dirty="0" err="1" smtClean="0"/>
              <a:t>bar</a:t>
            </a:r>
            <a:r>
              <a:rPr lang="en-US" dirty="0" err="1" smtClean="0"/>
              <a:t>→g</a:t>
            </a:r>
            <a:r>
              <a:rPr lang="en-US" dirty="0" smtClean="0"/>
              <a:t> </a:t>
            </a:r>
            <a:r>
              <a:rPr lang="el-GR" dirty="0" smtClean="0"/>
              <a:t>γ </a:t>
            </a:r>
            <a:r>
              <a:rPr lang="el-GR" b="1" dirty="0" smtClean="0">
                <a:solidFill>
                  <a:srgbClr val="C00000"/>
                </a:solidFill>
              </a:rPr>
              <a:t>15%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luon Compton scattering - access to gluon content of proton"/>
          <p:cNvSpPr txBox="1"/>
          <p:nvPr/>
        </p:nvSpPr>
        <p:spPr>
          <a:xfrm>
            <a:off x="768488" y="614111"/>
            <a:ext cx="8325876" cy="34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Compton scattering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of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ransverse beam polarization: access to the Sivers function for gluons…"/>
          <p:cNvSpPr txBox="1"/>
          <p:nvPr/>
        </p:nvSpPr>
        <p:spPr>
          <a:xfrm>
            <a:off x="785220" y="1618356"/>
            <a:ext cx="6125459" cy="262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 dirty="0"/>
              <a:t>Transverse beam polarization: access to the Sivers function for gluons</a:t>
            </a:r>
          </a:p>
          <a:p>
            <a:endParaRPr sz="1687" dirty="0"/>
          </a:p>
          <a:p>
            <a:endParaRPr sz="1687" dirty="0"/>
          </a:p>
          <a:p>
            <a:endParaRPr sz="1687" dirty="0"/>
          </a:p>
          <a:p>
            <a:endParaRPr sz="1687" dirty="0"/>
          </a:p>
          <a:p>
            <a:endParaRPr sz="1687" dirty="0"/>
          </a:p>
          <a:p>
            <a:r>
              <a:rPr sz="1687" dirty="0"/>
              <a:t> Longitudinal beam polarization: access to gluon polarization ∆g/g</a:t>
            </a:r>
          </a:p>
          <a:p>
            <a:endParaRPr sz="1687" dirty="0"/>
          </a:p>
        </p:txBody>
      </p:sp>
      <p:pic>
        <p:nvPicPr>
          <p:cNvPr id="129" name="Screen Shot 2013-07-01 at 12.29.32 PM.PNG" descr="Screen Shot 2013-07-01 at 12.29.3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600" y="4378724"/>
            <a:ext cx="5884665" cy="1049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 Shot 2013-07-02 at 12.45.26 PM.PNG" descr="Screen Shot 2013-07-02 at 12.45.2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0679" y="4308102"/>
            <a:ext cx="1616274" cy="104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reen Shot 2013-07-01 at 1.22.42 PM.PNG" descr="Screen Shot 2013-07-01 at 1.22.4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229" y="2060401"/>
            <a:ext cx="7974212" cy="13584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ounded Rectangle"/>
          <p:cNvSpPr/>
          <p:nvPr/>
        </p:nvSpPr>
        <p:spPr>
          <a:xfrm>
            <a:off x="7172175" y="2204864"/>
            <a:ext cx="1410266" cy="393284"/>
          </a:xfrm>
          <a:prstGeom prst="roundRect">
            <a:avLst>
              <a:gd name="adj" fmla="val 37500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33" name="Rounded Rectangle"/>
          <p:cNvSpPr/>
          <p:nvPr/>
        </p:nvSpPr>
        <p:spPr>
          <a:xfrm>
            <a:off x="1979712" y="4437112"/>
            <a:ext cx="1022126" cy="845343"/>
          </a:xfrm>
          <a:prstGeom prst="roundRect">
            <a:avLst>
              <a:gd name="adj" fmla="val 15845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707903" y="121879"/>
            <a:ext cx="3009625" cy="383054"/>
          </a:xfrm>
        </p:spPr>
        <p:txBody>
          <a:bodyPr/>
          <a:lstStyle/>
          <a:p>
            <a:r>
              <a:rPr lang="en-US" sz="2400" b="1" dirty="0" smtClean="0"/>
              <a:t>Prompt photons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5938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4784"/>
            <a:ext cx="8807563" cy="43924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984776" cy="933910"/>
          </a:xfrm>
        </p:spPr>
        <p:txBody>
          <a:bodyPr/>
          <a:lstStyle/>
          <a:p>
            <a:r>
              <a:rPr lang="en-US" sz="2800" dirty="0" smtClean="0"/>
              <a:t>Expected asymmetries in prompt photon production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56792"/>
            <a:ext cx="1737941" cy="395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548" y="1700808"/>
            <a:ext cx="2137817" cy="3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004284" y="69004"/>
            <a:ext cx="4676617" cy="417358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Charmonium (J/</a:t>
            </a:r>
            <a:r>
              <a:rPr lang="el-GR" sz="2400" dirty="0" smtClean="0">
                <a:sym typeface="Symbol" panose="05050102010706020507" pitchFamily="18" charset="2"/>
              </a:rPr>
              <a:t></a:t>
            </a:r>
            <a:r>
              <a:rPr lang="en-US" sz="2400" dirty="0" smtClean="0"/>
              <a:t>) production</a:t>
            </a:r>
            <a:endParaRPr lang="ru-RU" sz="2400" dirty="0" smtClean="0"/>
          </a:p>
        </p:txBody>
      </p:sp>
      <p:sp>
        <p:nvSpPr>
          <p:cNvPr id="17419" name="TextBox 11"/>
          <p:cNvSpPr txBox="1">
            <a:spLocks noChangeArrowheads="1"/>
          </p:cNvSpPr>
          <p:nvPr/>
        </p:nvSpPr>
        <p:spPr bwMode="auto">
          <a:xfrm>
            <a:off x="3203848" y="671724"/>
            <a:ext cx="5400600" cy="11977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Applicability of the method is limited due the lack of understanding J/ψ production mechanism.</a:t>
            </a:r>
            <a:endParaRPr lang="en-US" sz="2000" dirty="0"/>
          </a:p>
        </p:txBody>
      </p:sp>
      <p:pic>
        <p:nvPicPr>
          <p:cNvPr id="18434" name="Picture 2" descr="https://upload.wikimedia.org/wikipedia/commons/thumb/c/cd/Quark_structure_charmonium.svg/525px-Quark_structure_charmonium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447" y="1600387"/>
            <a:ext cx="2768377" cy="2768377"/>
          </a:xfrm>
          <a:prstGeom prst="rect">
            <a:avLst/>
          </a:prstGeom>
          <a:noFill/>
        </p:spPr>
      </p:pic>
      <p:sp>
        <p:nvSpPr>
          <p:cNvPr id="14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5117207"/>
            <a:ext cx="4896544" cy="75815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6350" indent="-6350">
              <a:buNone/>
            </a:pPr>
            <a:r>
              <a:rPr lang="en-US" dirty="0" smtClean="0"/>
              <a:t>Studying of J/</a:t>
            </a:r>
            <a:r>
              <a:rPr lang="el-GR" dirty="0" smtClean="0">
                <a:latin typeface="Georgia"/>
              </a:rPr>
              <a:t>Ψ</a:t>
            </a:r>
            <a:r>
              <a:rPr lang="en-US" dirty="0" smtClean="0">
                <a:latin typeface="Georgia"/>
              </a:rPr>
              <a:t> production gives us access to the gluon PDFs. </a:t>
            </a:r>
            <a:endParaRPr lang="en-US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1207591" y="1053762"/>
            <a:ext cx="792088" cy="5466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 dirty="0" smtClean="0"/>
              <a:t>J/</a:t>
            </a:r>
            <a:r>
              <a:rPr lang="el-GR" b="1" i="1" dirty="0" smtClean="0"/>
              <a:t>Ψ</a:t>
            </a:r>
            <a:endParaRPr lang="ru-RU" b="1" i="1" dirty="0"/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203848" y="1879288"/>
            <a:ext cx="5472608" cy="11977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Proton-proton collisions at SPD provide ideal opportunity for verification of theoretical approaches to J/ψ production.</a:t>
            </a:r>
            <a:endParaRPr lang="en-US" sz="2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4879" y="3717032"/>
            <a:ext cx="23336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6774879" y="3303139"/>
            <a:ext cx="208823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Quark annihilation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7236506" y="4932263"/>
            <a:ext cx="1655763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1600" dirty="0"/>
              <a:t>Gluon fusion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6084168" y="4038993"/>
            <a:ext cx="563231" cy="13681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wrap="square">
            <a:spAutoFit/>
          </a:bodyPr>
          <a:lstStyle/>
          <a:p>
            <a:pPr algn="ctr"/>
            <a:r>
              <a:rPr lang="en-US" sz="2000" dirty="0" smtClean="0"/>
              <a:t>NRQCD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21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5"/>
          <p:cNvSpPr>
            <a:spLocks noGrp="1" noChangeArrowheads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FFFF00"/>
              </a:buClr>
              <a:buFont typeface="Copperplate Gothic Bold" panose="020E0705020206020404" pitchFamily="34" charset="0"/>
              <a:buNone/>
            </a:pPr>
            <a:r>
              <a:rPr lang="en-GB" altLang="en-US" sz="1400" dirty="0" smtClean="0">
                <a:solidFill>
                  <a:srgbClr val="3333CC"/>
                </a:solidFill>
                <a:latin typeface="Copperplate Gothic Bold" panose="020E0705020206020404" pitchFamily="34" charset="0"/>
              </a:rPr>
              <a:t> </a:t>
            </a:r>
            <a:endParaRPr lang="en-GB" altLang="en-US" sz="1400" dirty="0">
              <a:solidFill>
                <a:srgbClr val="3333CC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8" name="Text Box 1051"/>
          <p:cNvSpPr txBox="1">
            <a:spLocks noChangeArrowheads="1"/>
          </p:cNvSpPr>
          <p:nvPr/>
        </p:nvSpPr>
        <p:spPr bwMode="auto">
          <a:xfrm>
            <a:off x="1362457" y="177789"/>
            <a:ext cx="6408230" cy="584647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Asymmetries in 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ru-RU" sz="28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igh</a:t>
            </a:r>
            <a:r>
              <a:rPr lang="ru-RU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ru-RU" sz="2800" baseline="-250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aseline="-250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hadron production</a:t>
            </a:r>
            <a:endParaRPr lang="en-US" sz="2800" b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1543" name="Рисунок 8" descr="boy-p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8" t="14656" b="58158"/>
          <a:stretch/>
        </p:blipFill>
        <p:spPr bwMode="auto">
          <a:xfrm>
            <a:off x="6007608" y="1124141"/>
            <a:ext cx="2750630" cy="143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47" y="4086309"/>
            <a:ext cx="5545137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695539" y="933771"/>
            <a:ext cx="2125158" cy="296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950" y="1444311"/>
            <a:ext cx="3400678" cy="428894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Diquark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cs typeface="Times New Roman" panose="02020603050405020304" pitchFamily="18" charset="0"/>
              </a:rPr>
              <a:t>properties;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Confinement laws;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Nature of the huge spin </a:t>
            </a:r>
            <a:r>
              <a:rPr lang="en-US" sz="2000" dirty="0" smtClean="0">
                <a:cs typeface="Times New Roman" panose="02020603050405020304" pitchFamily="18" charset="0"/>
              </a:rPr>
              <a:t>effects;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Deuteron </a:t>
            </a:r>
            <a:r>
              <a:rPr lang="en-US" sz="2000" dirty="0">
                <a:cs typeface="Times New Roman" panose="02020603050405020304" pitchFamily="18" charset="0"/>
              </a:rPr>
              <a:t>spin </a:t>
            </a:r>
            <a:r>
              <a:rPr lang="en-US" sz="2000" dirty="0" smtClean="0">
                <a:cs typeface="Times New Roman" panose="02020603050405020304" pitchFamily="18" charset="0"/>
              </a:rPr>
              <a:t>structure;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cs typeface="Times New Roman" panose="02020603050405020304" pitchFamily="18" charset="0"/>
              </a:rPr>
              <a:t>roperties </a:t>
            </a:r>
            <a:r>
              <a:rPr lang="en-US" sz="2000" dirty="0">
                <a:cs typeface="Times New Roman" panose="02020603050405020304" pitchFamily="18" charset="0"/>
              </a:rPr>
              <a:t>of the </a:t>
            </a:r>
            <a:r>
              <a:rPr lang="en-US" sz="2000" dirty="0" smtClean="0">
                <a:cs typeface="Times New Roman" panose="02020603050405020304" pitchFamily="18" charset="0"/>
              </a:rPr>
              <a:t>bare </a:t>
            </a:r>
            <a:r>
              <a:rPr lang="en-US" sz="2000" dirty="0">
                <a:cs typeface="Times New Roman" panose="02020603050405020304" pitchFamily="18" charset="0"/>
              </a:rPr>
              <a:t>N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- and </a:t>
            </a:r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NK-i</a:t>
            </a:r>
            <a:r>
              <a:rPr lang="en-US" sz="2000" dirty="0" smtClean="0">
                <a:cs typeface="Times New Roman" panose="02020603050405020304" pitchFamily="18" charset="0"/>
              </a:rPr>
              <a:t>nteractions</a:t>
            </a:r>
            <a:r>
              <a:rPr lang="en-US" sz="2000" dirty="0">
                <a:cs typeface="Times New Roman" panose="02020603050405020304" pitchFamily="18" charset="0"/>
              </a:rPr>
              <a:t>;</a:t>
            </a: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Nature </a:t>
            </a:r>
            <a:r>
              <a:rPr lang="en-US" sz="2000" dirty="0">
                <a:cs typeface="Times New Roman" panose="02020603050405020304" pitchFamily="18" charset="0"/>
              </a:rPr>
              <a:t>and properties of </a:t>
            </a:r>
            <a:r>
              <a:rPr lang="en-US" sz="2000" dirty="0" smtClean="0">
                <a:cs typeface="Times New Roman" panose="02020603050405020304" pitchFamily="18" charset="0"/>
              </a:rPr>
              <a:t> the cold super dense baryonic matter (</a:t>
            </a:r>
            <a:r>
              <a:rPr lang="en-US" sz="2000" dirty="0" err="1" smtClean="0">
                <a:cs typeface="Times New Roman" panose="02020603050405020304" pitchFamily="18" charset="0"/>
              </a:rPr>
              <a:t>CsDBM</a:t>
            </a:r>
            <a:r>
              <a:rPr lang="en-US" sz="2000" dirty="0" smtClean="0">
                <a:cs typeface="Times New Roman" panose="02020603050405020304" pitchFamily="18" charset="0"/>
              </a:rPr>
              <a:t>) (</a:t>
            </a:r>
            <a:r>
              <a:rPr lang="en-US" sz="2000" dirty="0" err="1">
                <a:cs typeface="Times New Roman" panose="02020603050405020304" pitchFamily="18" charset="0"/>
              </a:rPr>
              <a:t>pA</a:t>
            </a:r>
            <a:r>
              <a:rPr lang="en-US" sz="2000" dirty="0">
                <a:cs typeface="Times New Roman" panose="02020603050405020304" pitchFamily="18" charset="0"/>
              </a:rPr>
              <a:t> and AA</a:t>
            </a:r>
            <a:r>
              <a:rPr lang="en-US" sz="2000" dirty="0" smtClean="0">
                <a:cs typeface="Times New Roman" panose="02020603050405020304" pitchFamily="18" charset="0"/>
              </a:rPr>
              <a:t>);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</a:t>
            </a:r>
            <a:r>
              <a:rPr lang="en-US" sz="2000" dirty="0" err="1" smtClean="0">
                <a:cs typeface="Times New Roman" panose="02020603050405020304" pitchFamily="18" charset="0"/>
              </a:rPr>
              <a:t>ilepton</a:t>
            </a:r>
            <a:r>
              <a:rPr lang="en-US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production puzzle </a:t>
            </a:r>
            <a:r>
              <a:rPr lang="en-US" sz="2000" dirty="0" smtClean="0">
                <a:cs typeface="Times New Roman" panose="02020603050405020304" pitchFamily="18" charset="0"/>
              </a:rPr>
              <a:t>in np-interaction.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84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 txBox="1">
            <a:spLocks noChangeArrowheads="1"/>
          </p:cNvSpPr>
          <p:nvPr/>
        </p:nvSpPr>
        <p:spPr bwMode="auto">
          <a:xfrm>
            <a:off x="491108" y="1450145"/>
            <a:ext cx="8305800" cy="1954123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SzTx/>
              <a:buFont typeface="Times" charset="0"/>
              <a:buNone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Main targets of  </a:t>
            </a: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the NICA project</a:t>
            </a:r>
            <a:r>
              <a:rPr lang="ru-RU" altLang="ja-JP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:</a:t>
            </a:r>
            <a:endParaRPr lang="en-US" altLang="ja-JP" b="1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>
                <a:solidFill>
                  <a:srgbClr val="FFFFFF"/>
                </a:solidFill>
                <a:ea typeface="ＭＳ Ｐゴシック" pitchFamily="34" charset="-128"/>
              </a:rPr>
              <a:t>	</a:t>
            </a:r>
            <a:r>
              <a:rPr lang="ru-RU">
                <a:solidFill>
                  <a:srgbClr val="FFFFFF"/>
                </a:solidFill>
                <a:ea typeface="ＭＳ Ｐゴシック" pitchFamily="34" charset="-128"/>
              </a:rPr>
              <a:t>- </a:t>
            </a:r>
            <a:r>
              <a:rPr lang="en-US" b="1" i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study of hot and  dense baryonic matter</a:t>
            </a:r>
          </a:p>
          <a:p>
            <a:pPr marL="342900" indent="-342900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i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	</a:t>
            </a:r>
            <a:r>
              <a:rPr lang="en-US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- </a:t>
            </a: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investigation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of nucleon spin structure, </a:t>
            </a:r>
          </a:p>
          <a:p>
            <a:pPr marL="342900" indent="-342900" algn="r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polarization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phenomena</a:t>
            </a:r>
          </a:p>
          <a:p>
            <a:pPr marL="342900" indent="-342900" algn="r" defTabSz="914400" eaLnBrk="1" hangingPunct="1">
              <a:lnSpc>
                <a:spcPct val="10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endParaRPr lang="en-US" i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1115616" y="228601"/>
            <a:ext cx="7056784" cy="120032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NICA </a:t>
            </a:r>
            <a:r>
              <a:rPr lang="en-US" b="1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b="1" i="1" dirty="0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</a:t>
            </a:r>
            <a:r>
              <a:rPr lang="en-US" b="1" i="1" dirty="0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uclotron</a:t>
            </a:r>
            <a:r>
              <a:rPr lang="en-US" b="1" i="1" dirty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based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</a:t>
            </a:r>
            <a:r>
              <a:rPr lang="en-US" b="1" i="1" dirty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on </a:t>
            </a:r>
            <a:r>
              <a:rPr lang="en-US" b="1" i="1" dirty="0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</a:t>
            </a:r>
            <a:r>
              <a:rPr lang="en-US" b="1" i="1" dirty="0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olider</a:t>
            </a:r>
            <a:r>
              <a:rPr lang="en-US" b="1" i="1" dirty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</a:t>
            </a:r>
            <a:r>
              <a:rPr lang="en-US" b="1" i="1" dirty="0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b="1" i="1" dirty="0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cility</a:t>
            </a:r>
            <a:r>
              <a:rPr lang="en-US" b="1" i="1" dirty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 the </a:t>
            </a:r>
            <a:r>
              <a:rPr lang="en-US" b="1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flagship project in </a:t>
            </a:r>
            <a:r>
              <a:rPr lang="en-US" b="1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energy physics </a:t>
            </a:r>
            <a:endParaRPr lang="en-US" b="1" i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of </a:t>
            </a:r>
            <a:r>
              <a:rPr lang="en-US" b="1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the Joint </a:t>
            </a:r>
            <a:r>
              <a:rPr lang="en-US" b="1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Institute for Nuclear </a:t>
            </a:r>
            <a:r>
              <a:rPr lang="en-US" b="1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Research</a:t>
            </a:r>
            <a:endParaRPr lang="en-US" b="1" i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076270"/>
              </p:ext>
            </p:extLst>
          </p:nvPr>
        </p:nvGraphicFramePr>
        <p:xfrm>
          <a:off x="1475656" y="3474949"/>
          <a:ext cx="5976664" cy="3194413"/>
        </p:xfrm>
        <a:graphic>
          <a:graphicData uri="http://schemas.openxmlformats.org/drawingml/2006/table">
            <a:tbl>
              <a:tblPr/>
              <a:tblGrid>
                <a:gridCol w="4521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503.04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heavy ions</a:t>
                      </a:r>
                      <a:endParaRPr lang="en-US" sz="2000" b="1" i="1">
                        <a:solidFill>
                          <a:srgbClr val="000090"/>
                        </a:solidFill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 energy range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:  </a:t>
                      </a:r>
                      <a:r>
                        <a:rPr lang="ru-RU" sz="2000" i="1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lang="en-US" sz="2000" i="1" baseline="-25000" smtClean="0">
                          <a:solidFill>
                            <a:srgbClr val="000090"/>
                          </a:solidFill>
                        </a:rPr>
                        <a:t>NN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,</a:t>
                      </a:r>
                      <a:r>
                        <a:rPr lang="en-US" sz="2000" i="1" baseline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2000" i="1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4 - 11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09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/p, 10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211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polarized particles</a:t>
                      </a:r>
                      <a:endParaRPr kumimoji="0" 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max. </a:t>
                      </a:r>
                      <a:r>
                        <a:rPr lang="ru-RU" sz="2000" i="1" dirty="0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dirty="0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for polarized 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lang="en-US" sz="2000" baseline="-25000" dirty="0" smtClean="0">
                          <a:solidFill>
                            <a:srgbClr val="161645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  <a:sym typeface="SymbolPS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GeV</a:t>
                      </a: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2000" b="1" i="0" u="none" strike="noStrike" cap="none" normalizeH="0" baseline="5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113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219" y="615699"/>
            <a:ext cx="4814072" cy="174659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144867" y="332656"/>
            <a:ext cx="3168352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kern="0" dirty="0" smtClean="0"/>
              <a:t>Exclusive DY</a:t>
            </a:r>
            <a:endParaRPr lang="en-US" kern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04863"/>
            <a:ext cx="6401856" cy="46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5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66" y="143632"/>
            <a:ext cx="6624277" cy="909104"/>
          </a:xfrm>
        </p:spPr>
        <p:txBody>
          <a:bodyPr/>
          <a:lstStyle/>
          <a:p>
            <a:r>
              <a:rPr lang="en-US" sz="2800" dirty="0" smtClean="0"/>
              <a:t>GPD through vector meson exclusive production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0" y="1856617"/>
            <a:ext cx="4474050" cy="3881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" r="71389" b="-42641"/>
          <a:stretch/>
        </p:blipFill>
        <p:spPr>
          <a:xfrm>
            <a:off x="258491" y="5545208"/>
            <a:ext cx="2369293" cy="40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4784"/>
            <a:ext cx="3945222" cy="4121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642" t="8827"/>
          <a:stretch/>
        </p:blipFill>
        <p:spPr>
          <a:xfrm>
            <a:off x="223584" y="5916214"/>
            <a:ext cx="5169358" cy="258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1988840"/>
            <a:ext cx="1872208" cy="387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176" y="1677313"/>
            <a:ext cx="2331087" cy="50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p+p</a:t>
            </a:r>
            <a:r>
              <a:rPr lang="en-US" i="1" dirty="0" smtClean="0"/>
              <a:t> → </a:t>
            </a:r>
            <a:r>
              <a:rPr lang="en-US" i="1" dirty="0" err="1" smtClean="0"/>
              <a:t>p+p+VM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06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" y="908720"/>
            <a:ext cx="9030960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3891633" cy="549903"/>
          </a:xfrm>
          <a:solidFill>
            <a:srgbClr val="F6A20A">
              <a:alpha val="86000"/>
            </a:srgbClr>
          </a:solidFill>
        </p:spPr>
        <p:txBody>
          <a:bodyPr>
            <a:normAutofit/>
          </a:bodyPr>
          <a:lstStyle/>
          <a:p>
            <a:r>
              <a:rPr lang="en-US" sz="2400" b="1" dirty="0" smtClean="0"/>
              <a:t>Minimum biased events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623" y="996588"/>
            <a:ext cx="8135938" cy="14401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PYTHIA 6,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pp</a:t>
            </a:r>
            <a:r>
              <a:rPr lang="en-US" dirty="0" smtClean="0"/>
              <a:t> = 26 GeV; 4 MHz event rate</a:t>
            </a:r>
          </a:p>
          <a:p>
            <a:r>
              <a:rPr lang="en-US" dirty="0" smtClean="0"/>
              <a:t>Average charged particle multiplicity ≈ 7.8</a:t>
            </a:r>
          </a:p>
          <a:p>
            <a:r>
              <a:rPr lang="en-US" dirty="0" smtClean="0"/>
              <a:t>Average neutral particle multiplicity </a:t>
            </a:r>
            <a:r>
              <a:rPr lang="en-US" dirty="0"/>
              <a:t>≈ </a:t>
            </a:r>
            <a:r>
              <a:rPr lang="en-US" dirty="0" smtClean="0"/>
              <a:t>6.5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6541"/>
            <a:ext cx="3707904" cy="3056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65304"/>
            <a:ext cx="1346587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rom A. </a:t>
            </a:r>
            <a:r>
              <a:rPr lang="en-US" sz="1400" dirty="0" err="1" smtClean="0"/>
              <a:t>Guskov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343656"/>
            <a:ext cx="3240360" cy="2621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78" y="4095912"/>
            <a:ext cx="3351238" cy="276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832" y="1177016"/>
            <a:ext cx="2634588" cy="2519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07469" y="3517809"/>
            <a:ext cx="352982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√s</a:t>
            </a:r>
          </a:p>
        </p:txBody>
      </p:sp>
    </p:spTree>
    <p:extLst>
      <p:ext uri="{BB962C8B-B14F-4D97-AF65-F5344CB8AC3E}">
        <p14:creationId xmlns:p14="http://schemas.microsoft.com/office/powerpoint/2010/main" val="30148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6" descr="hall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87686"/>
            <a:ext cx="35004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9" y="963699"/>
            <a:ext cx="2956397" cy="146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658467"/>
            <a:ext cx="9144000" cy="388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spcBef>
                <a:spcPts val="8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close to 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4</a:t>
            </a:r>
            <a:r>
              <a:rPr lang="el-GR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π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geometrical acceptance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(~50 µm) and fast vertex detector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(~100 µm) and fast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tracker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particle ID capabilities;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efficient muon range system,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electromagnetic calorimeter,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low material budget over the track paths,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trigger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and DAQ system able to cope with event rates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at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luminosity of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10</a:t>
            </a:r>
            <a:r>
              <a:rPr lang="ru-RU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32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000" b="0" err="1">
                <a:solidFill>
                  <a:srgbClr val="002060"/>
                </a:solidFill>
                <a:latin typeface="Calibri" panose="020F0502020204030204" pitchFamily="34" charset="0"/>
              </a:rPr>
              <a:t>cm.s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r>
              <a:rPr lang="en-US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-1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modularity and easy access to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the detector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elements, that makes possible further reconfiguration and upgrade of the facility.</a:t>
            </a:r>
          </a:p>
        </p:txBody>
      </p:sp>
      <p:sp>
        <p:nvSpPr>
          <p:cNvPr id="7" name="Text Box 1051"/>
          <p:cNvSpPr txBox="1">
            <a:spLocks noChangeArrowheads="1"/>
          </p:cNvSpPr>
          <p:nvPr/>
        </p:nvSpPr>
        <p:spPr bwMode="auto">
          <a:xfrm>
            <a:off x="2267744" y="115813"/>
            <a:ext cx="3600400" cy="461665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equirements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for the SPD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4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3747617" cy="510781"/>
          </a:xfrm>
        </p:spPr>
        <p:txBody>
          <a:bodyPr/>
          <a:lstStyle/>
          <a:p>
            <a:r>
              <a:rPr lang="en-US" b="1" dirty="0" smtClean="0"/>
              <a:t>General view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t="2961" r="9941" b="2277"/>
          <a:stretch/>
        </p:blipFill>
        <p:spPr>
          <a:xfrm>
            <a:off x="3347864" y="836712"/>
            <a:ext cx="5400600" cy="4608512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9401" y="2420888"/>
            <a:ext cx="3410471" cy="2592288"/>
          </a:xfrm>
          <a:prstGeom prst="rect">
            <a:avLst/>
          </a:prstGeom>
        </p:spPr>
        <p:txBody>
          <a:bodyPr/>
          <a:lstStyle>
            <a:lvl1pPr marL="341313" indent="-341313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•"/>
              <a:defRPr sz="2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–"/>
              <a:defRPr sz="2000">
                <a:solidFill>
                  <a:srgbClr val="000000"/>
                </a:solidFill>
                <a:latin typeface="+mj-lt"/>
              </a:defRPr>
            </a:lvl2pPr>
            <a:lvl3pPr marL="1143000" indent="-228600" algn="l" defTabSz="457200" rtl="0" eaLnBrk="0" fontAlgn="base" hangingPunct="0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•"/>
              <a:defRPr sz="2000">
                <a:solidFill>
                  <a:srgbClr val="000000"/>
                </a:solidFill>
                <a:latin typeface="+mj-lt"/>
              </a:defRPr>
            </a:lvl3pPr>
            <a:lvl4pPr marL="16002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–"/>
              <a:defRPr sz="2000">
                <a:solidFill>
                  <a:srgbClr val="000000"/>
                </a:solidFill>
                <a:latin typeface="+mj-lt"/>
              </a:defRPr>
            </a:lvl4pPr>
            <a:lvl5pPr marL="20574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j-lt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kern="0" dirty="0" smtClean="0"/>
              <a:t>Length: 9.2 m;</a:t>
            </a:r>
          </a:p>
          <a:p>
            <a:pPr eaLnBrk="1" hangingPunct="1"/>
            <a:r>
              <a:rPr lang="en-US" sz="2000" kern="0" dirty="0" smtClean="0"/>
              <a:t>Diameter: 6.8 m;</a:t>
            </a:r>
          </a:p>
          <a:p>
            <a:pPr eaLnBrk="1" hangingPunct="1"/>
            <a:r>
              <a:rPr lang="en-US" sz="2000" kern="0" dirty="0" smtClean="0"/>
              <a:t>Mass: 1800 t;</a:t>
            </a:r>
          </a:p>
          <a:p>
            <a:pPr eaLnBrk="1" hangingPunct="1"/>
            <a:r>
              <a:rPr lang="en-US" sz="2000" kern="0" dirty="0" smtClean="0"/>
              <a:t>Consists of three modules;</a:t>
            </a:r>
          </a:p>
          <a:p>
            <a:pPr eaLnBrk="1" hangingPunct="1"/>
            <a:r>
              <a:rPr lang="en-US" sz="2000" kern="0" dirty="0" smtClean="0"/>
              <a:t>Easy way to 	rearrange.</a:t>
            </a:r>
          </a:p>
        </p:txBody>
      </p:sp>
    </p:spTree>
    <p:extLst>
      <p:ext uri="{BB962C8B-B14F-4D97-AF65-F5344CB8AC3E}">
        <p14:creationId xmlns:p14="http://schemas.microsoft.com/office/powerpoint/2010/main" val="37810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251673" cy="510781"/>
          </a:xfrm>
        </p:spPr>
        <p:txBody>
          <a:bodyPr/>
          <a:lstStyle/>
          <a:p>
            <a:r>
              <a:rPr lang="en-US" b="1" dirty="0" smtClean="0"/>
              <a:t>Dimensions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1035" r="8263" b="24394"/>
          <a:stretch/>
        </p:blipFill>
        <p:spPr>
          <a:xfrm>
            <a:off x="323528" y="1124744"/>
            <a:ext cx="8653375" cy="48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76468"/>
            <a:ext cx="4680520" cy="459998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sz="2800" b="1" dirty="0" smtClean="0">
                <a:cs typeface="Calibri" panose="020F0502020204030204" pitchFamily="34" charset="0"/>
              </a:rPr>
              <a:t>Hybrid magnetic system</a:t>
            </a:r>
            <a:endParaRPr lang="en-US" sz="2800" b="1" dirty="0"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21088"/>
            <a:ext cx="3715697" cy="233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861048"/>
            <a:ext cx="4814506" cy="281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710496"/>
            <a:ext cx="5037120" cy="3150552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3" t="-258" r="-855" b="258"/>
          <a:stretch/>
        </p:blipFill>
        <p:spPr bwMode="auto">
          <a:xfrm>
            <a:off x="5619920" y="710496"/>
            <a:ext cx="3084165" cy="27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6296" y="1195663"/>
            <a:ext cx="173957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s</a:t>
            </a:r>
            <a:r>
              <a:rPr lang="en-US" sz="1200" dirty="0" smtClean="0"/>
              <a:t>tainless steel tube</a:t>
            </a:r>
          </a:p>
          <a:p>
            <a:pPr>
              <a:lnSpc>
                <a:spcPct val="100000"/>
              </a:lnSpc>
            </a:pPr>
            <a:endParaRPr lang="en-US" sz="8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insulation epoxy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layer, 0.3 mm</a:t>
            </a:r>
          </a:p>
          <a:p>
            <a:pPr>
              <a:lnSpc>
                <a:spcPct val="100000"/>
              </a:lnSpc>
            </a:pPr>
            <a:endParaRPr lang="en-US" sz="400" dirty="0" smtClean="0"/>
          </a:p>
          <a:p>
            <a:pPr>
              <a:lnSpc>
                <a:spcPct val="100000"/>
              </a:lnSpc>
            </a:pPr>
            <a:r>
              <a:rPr lang="en-US" sz="1200" dirty="0"/>
              <a:t>c</a:t>
            </a:r>
            <a:r>
              <a:rPr lang="en-US" sz="1200" dirty="0" smtClean="0"/>
              <a:t>opper shield</a:t>
            </a:r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multilayer thermal shield</a:t>
            </a:r>
          </a:p>
          <a:p>
            <a:pPr>
              <a:lnSpc>
                <a:spcPct val="100000"/>
              </a:lnSpc>
            </a:pPr>
            <a:endParaRPr lang="en-US" sz="600" dirty="0" smtClean="0"/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outer cover,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1mm </a:t>
            </a:r>
            <a:r>
              <a:rPr lang="en-US" sz="1200" dirty="0" err="1" smtClean="0"/>
              <a:t>stailess</a:t>
            </a:r>
            <a:r>
              <a:rPr lang="en-US" sz="1200" dirty="0" smtClean="0"/>
              <a:t> steel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03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619672" y="130886"/>
            <a:ext cx="5979865" cy="44698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Vertex detector (Inner tracker)</a:t>
            </a:r>
            <a:endParaRPr lang="ru-RU" sz="2800" dirty="0" smtClean="0"/>
          </a:p>
        </p:txBody>
      </p:sp>
      <p:sp>
        <p:nvSpPr>
          <p:cNvPr id="26627" name="Содержимое 2"/>
          <p:cNvSpPr>
            <a:spLocks noGrp="1"/>
          </p:cNvSpPr>
          <p:nvPr>
            <p:ph sz="quarter" idx="1"/>
          </p:nvPr>
        </p:nvSpPr>
        <p:spPr>
          <a:xfrm>
            <a:off x="250626" y="3501008"/>
            <a:ext cx="4897438" cy="287992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Silicon vertex detector around the beam pipe;</a:t>
            </a:r>
          </a:p>
          <a:p>
            <a:pPr eaLnBrk="1" hangingPunct="1"/>
            <a:r>
              <a:rPr lang="en-US" sz="2000" dirty="0" smtClean="0"/>
              <a:t>Several layers of double ­sided silicon strips and MAPS;</a:t>
            </a:r>
          </a:p>
          <a:p>
            <a:pPr eaLnBrk="1" hangingPunct="1"/>
            <a:r>
              <a:rPr lang="en-US" sz="2000" dirty="0" smtClean="0"/>
              <a:t>Optimized number of layers </a:t>
            </a:r>
            <a:r>
              <a:rPr lang="en-US" sz="2000" dirty="0" err="1" smtClean="0"/>
              <a:t>w.r.t</a:t>
            </a:r>
            <a:r>
              <a:rPr lang="en-US" sz="2000" dirty="0" smtClean="0"/>
              <a:t>. material budget;</a:t>
            </a:r>
          </a:p>
          <a:p>
            <a:pPr eaLnBrk="1" hangingPunct="1"/>
            <a:r>
              <a:rPr lang="en-US" sz="2000" dirty="0" smtClean="0"/>
              <a:t>Goal: few tens of µm resolution for the  vertex reconstruction.</a:t>
            </a:r>
          </a:p>
        </p:txBody>
      </p:sp>
      <p:pic>
        <p:nvPicPr>
          <p:cNvPr id="26631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764704"/>
            <a:ext cx="3969261" cy="208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356992"/>
            <a:ext cx="2667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220072" y="980728"/>
            <a:ext cx="3816424" cy="19851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350" lvl="0" indent="-6350" eaLnBrk="0" hangingPunct="0"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r>
              <a:rPr lang="en-US" sz="2000" dirty="0" smtClean="0">
                <a:solidFill>
                  <a:schemeClr val="dk1"/>
                </a:solidFill>
              </a:rPr>
              <a:t>Charged particle creates electron/hole pairs, which migrates to electrodes creating signal in the nearest strips</a:t>
            </a:r>
            <a:endParaRPr lang="ru-RU"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836712"/>
            <a:ext cx="2012451" cy="2478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501008"/>
            <a:ext cx="3144127" cy="3038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700808"/>
            <a:ext cx="4289934" cy="46947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5605" y="663360"/>
            <a:ext cx="4065087" cy="95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Six particles from the vertex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Vertex detector with 5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7" name="Group 63"/>
          <p:cNvGrpSpPr>
            <a:grpSpLocks/>
          </p:cNvGrpSpPr>
          <p:nvPr/>
        </p:nvGrpSpPr>
        <p:grpSpPr bwMode="auto">
          <a:xfrm>
            <a:off x="8516938" y="-333375"/>
            <a:ext cx="123825" cy="1487488"/>
            <a:chOff x="3189" y="1642"/>
            <a:chExt cx="78" cy="937"/>
          </a:xfrm>
        </p:grpSpPr>
        <p:sp>
          <p:nvSpPr>
            <p:cNvPr id="36925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926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36868" name="Номер слайда 1"/>
          <p:cNvSpPr txBox="1">
            <a:spLocks/>
          </p:cNvSpPr>
          <p:nvPr/>
        </p:nvSpPr>
        <p:spPr bwMode="auto">
          <a:xfrm>
            <a:off x="6502400" y="5975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endParaRPr lang="ru-RU" altLang="ru-RU" sz="12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6869" name="Group 63"/>
          <p:cNvGrpSpPr>
            <a:grpSpLocks/>
          </p:cNvGrpSpPr>
          <p:nvPr/>
        </p:nvGrpSpPr>
        <p:grpSpPr bwMode="auto">
          <a:xfrm>
            <a:off x="2581275" y="-203200"/>
            <a:ext cx="123825" cy="1487488"/>
            <a:chOff x="3189" y="1642"/>
            <a:chExt cx="78" cy="937"/>
          </a:xfrm>
        </p:grpSpPr>
        <p:sp>
          <p:nvSpPr>
            <p:cNvPr id="36923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924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36871" name="Group 2"/>
          <p:cNvGrpSpPr>
            <a:grpSpLocks/>
          </p:cNvGrpSpPr>
          <p:nvPr/>
        </p:nvGrpSpPr>
        <p:grpSpPr bwMode="auto">
          <a:xfrm>
            <a:off x="708025" y="3641725"/>
            <a:ext cx="2884488" cy="2405063"/>
            <a:chOff x="381" y="1900"/>
            <a:chExt cx="1817" cy="1515"/>
          </a:xfrm>
        </p:grpSpPr>
        <p:sp>
          <p:nvSpPr>
            <p:cNvPr id="36917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altLang="ru-RU" sz="1800" baseline="300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918" name="Text Box 63"/>
            <p:cNvSpPr txBox="1">
              <a:spLocks noChangeArrowheads="1"/>
            </p:cNvSpPr>
            <p:nvPr/>
          </p:nvSpPr>
          <p:spPr bwMode="auto">
            <a:xfrm>
              <a:off x="381" y="2181"/>
              <a:ext cx="1817" cy="10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b="1" u="sng" dirty="0">
                  <a:solidFill>
                    <a:srgbClr val="000090"/>
                  </a:solidFill>
                  <a:ea typeface="ＭＳ Ｐゴシック" pitchFamily="34" charset="-128"/>
                </a:rPr>
                <a:t>Nuclotron (45 Tm)</a:t>
              </a: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 altLang="ru-RU" sz="1600" i="1" dirty="0" smtClean="0">
                <a:solidFill>
                  <a:srgbClr val="000090"/>
                </a:solidFill>
                <a:ea typeface="ＭＳ Ｐゴシック" pitchFamily="34" charset="-128"/>
              </a:endParaRP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</a:rPr>
                <a:t>injection  </a:t>
              </a:r>
              <a:r>
                <a:rPr lang="en-US" altLang="ru-RU" sz="1600" i="1" dirty="0">
                  <a:solidFill>
                    <a:srgbClr val="000090"/>
                  </a:solidFill>
                  <a:ea typeface="ＭＳ Ｐゴシック" pitchFamily="34" charset="-128"/>
                </a:rPr>
                <a:t>bunch </a:t>
              </a: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  <a:sym typeface="Symbol"/>
                </a:rPr>
                <a:t>~ </a:t>
              </a: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  <a:sym typeface="Apple Chancery"/>
                </a:rPr>
                <a:t>2</a:t>
              </a: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</a:rPr>
                <a:t>×10</a:t>
              </a:r>
              <a:r>
                <a:rPr lang="en-US" altLang="ru-RU" sz="1600" i="1" baseline="30000" dirty="0" smtClean="0">
                  <a:solidFill>
                    <a:srgbClr val="000090"/>
                  </a:solidFill>
                  <a:ea typeface="ＭＳ Ｐゴシック" pitchFamily="34" charset="-128"/>
                </a:rPr>
                <a:t>9</a:t>
              </a: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</a:rPr>
                <a:t> ions</a:t>
              </a:r>
              <a:endParaRPr lang="en-US" altLang="ru-RU" sz="1600" i="1" dirty="0">
                <a:solidFill>
                  <a:srgbClr val="000090"/>
                </a:solidFill>
                <a:ea typeface="ＭＳ Ｐゴシック" pitchFamily="34" charset="-128"/>
              </a:endParaRP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i="1" dirty="0">
                  <a:solidFill>
                    <a:srgbClr val="000090"/>
                  </a:solidFill>
                  <a:ea typeface="ＭＳ Ｐゴシック" pitchFamily="34" charset="-128"/>
                </a:rPr>
                <a:t>acceleration up to </a:t>
              </a: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b="1" i="1" dirty="0">
                  <a:solidFill>
                    <a:srgbClr val="000090"/>
                  </a:solidFill>
                  <a:ea typeface="ＭＳ Ｐゴシック" pitchFamily="34" charset="-128"/>
                </a:rPr>
                <a:t>1 - 4.5 GeV/</a:t>
              </a:r>
              <a:r>
                <a:rPr lang="en-US" altLang="ru-RU" sz="1600" b="1" i="1" dirty="0" smtClean="0">
                  <a:solidFill>
                    <a:srgbClr val="000090"/>
                  </a:solidFill>
                  <a:ea typeface="ＭＳ Ｐゴシック" pitchFamily="34" charset="-128"/>
                </a:rPr>
                <a:t>u</a:t>
              </a:r>
              <a:endParaRPr lang="ru-RU" altLang="ru-RU" sz="1600" b="1" i="1" dirty="0">
                <a:solidFill>
                  <a:srgbClr val="000090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6872" name="Group 5"/>
          <p:cNvGrpSpPr>
            <a:grpSpLocks/>
          </p:cNvGrpSpPr>
          <p:nvPr/>
        </p:nvGrpSpPr>
        <p:grpSpPr bwMode="auto">
          <a:xfrm>
            <a:off x="4310063" y="1077913"/>
            <a:ext cx="4580448" cy="622300"/>
            <a:chOff x="2624" y="685"/>
            <a:chExt cx="2870" cy="392"/>
          </a:xfrm>
        </p:grpSpPr>
        <p:sp>
          <p:nvSpPr>
            <p:cNvPr id="36913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b="1" dirty="0" err="1">
                  <a:solidFill>
                    <a:srgbClr val="000090"/>
                  </a:solidFill>
                  <a:ea typeface="ＭＳ Ｐゴシック" pitchFamily="34" charset="-128"/>
                </a:rPr>
                <a:t>Linac</a:t>
              </a:r>
              <a:r>
                <a:rPr lang="en-US" altLang="ru-RU" sz="1600" b="1" dirty="0">
                  <a:solidFill>
                    <a:srgbClr val="000090"/>
                  </a:solidFill>
                  <a:ea typeface="ＭＳ Ｐゴシック" pitchFamily="34" charset="-128"/>
                </a:rPr>
                <a:t> LU</a:t>
              </a:r>
              <a:r>
                <a:rPr lang="ru-RU" altLang="ru-RU" sz="1600" b="1" dirty="0">
                  <a:solidFill>
                    <a:srgbClr val="000090"/>
                  </a:solidFill>
                  <a:ea typeface="ＭＳ Ｐゴシック" pitchFamily="34" charset="-128"/>
                </a:rPr>
                <a:t>-20</a:t>
              </a:r>
            </a:p>
          </p:txBody>
        </p:sp>
        <p:sp>
          <p:nvSpPr>
            <p:cNvPr id="36914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726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000090"/>
                  </a:solidFill>
                  <a:ea typeface="ＭＳ Ｐゴシック" pitchFamily="34" charset="-128"/>
                </a:rPr>
                <a:t>Ion sources</a:t>
              </a:r>
              <a:endParaRPr lang="ru-RU" altLang="ru-RU" sz="1600" b="1" dirty="0">
                <a:solidFill>
                  <a:srgbClr val="000090"/>
                </a:solidFill>
                <a:ea typeface="ＭＳ Ｐゴシック" pitchFamily="34" charset="-128"/>
              </a:endParaRPr>
            </a:p>
          </p:txBody>
        </p:sp>
        <p:sp>
          <p:nvSpPr>
            <p:cNvPr id="36915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916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94" name="Group 10"/>
          <p:cNvGrpSpPr>
            <a:grpSpLocks/>
          </p:cNvGrpSpPr>
          <p:nvPr/>
        </p:nvGrpSpPr>
        <p:grpSpPr bwMode="auto">
          <a:xfrm>
            <a:off x="3490913" y="1884363"/>
            <a:ext cx="5311775" cy="2852737"/>
            <a:chOff x="2118" y="1193"/>
            <a:chExt cx="3346" cy="1797"/>
          </a:xfrm>
          <a:solidFill>
            <a:schemeClr val="bg1"/>
          </a:solidFill>
        </p:grpSpPr>
        <p:sp>
          <p:nvSpPr>
            <p:cNvPr id="101" name="Text Box 64"/>
            <p:cNvSpPr txBox="1">
              <a:spLocks noChangeArrowheads="1"/>
            </p:cNvSpPr>
            <p:nvPr/>
          </p:nvSpPr>
          <p:spPr bwMode="auto">
            <a:xfrm>
              <a:off x="3159" y="1193"/>
              <a:ext cx="2305" cy="948"/>
            </a:xfrm>
            <a:prstGeom prst="rect">
              <a:avLst/>
            </a:prstGeom>
            <a:grpFill/>
            <a:ln w="38100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en-US" sz="1800" b="1" u="sng" dirty="0" smtClean="0">
                <a:solidFill>
                  <a:srgbClr val="FF0000"/>
                </a:solidFill>
                <a:ea typeface="ＭＳ Ｐゴシック" pitchFamily="34" charset="-128"/>
              </a:endParaRP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en-US" sz="1800" b="1" u="sng" dirty="0" smtClean="0">
                <a:solidFill>
                  <a:srgbClr val="000090"/>
                </a:solidFill>
                <a:ea typeface="ＭＳ Ｐゴシック" pitchFamily="34" charset="-128"/>
              </a:endParaRP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sz="1800" b="1" u="sng" dirty="0" smtClean="0">
                  <a:solidFill>
                    <a:srgbClr val="000090"/>
                  </a:solidFill>
                  <a:ea typeface="ＭＳ Ｐゴシック" pitchFamily="34" charset="-128"/>
                </a:rPr>
                <a:t>Fixed Target Area</a:t>
              </a:r>
              <a:endParaRPr lang="ru-RU" sz="1600" b="1" dirty="0" smtClean="0">
                <a:solidFill>
                  <a:srgbClr val="000090"/>
                </a:solidFill>
                <a:ea typeface="ＭＳ Ｐゴシック" pitchFamily="34" charset="-128"/>
              </a:endParaRPr>
            </a:p>
          </p:txBody>
        </p:sp>
        <p:sp>
          <p:nvSpPr>
            <p:cNvPr id="95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grpFill/>
            <a:ln w="38100">
              <a:solidFill>
                <a:srgbClr val="00009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grpFill/>
            <a:ln w="38100">
              <a:solidFill>
                <a:srgbClr val="000090"/>
              </a:solidFill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9" name="Line 95"/>
            <p:cNvSpPr>
              <a:spLocks noChangeShapeType="1"/>
            </p:cNvSpPr>
            <p:nvPr/>
          </p:nvSpPr>
          <p:spPr bwMode="auto">
            <a:xfrm flipH="1">
              <a:off x="3338" y="1356"/>
              <a:ext cx="1603" cy="387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0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103" name="Group 17"/>
          <p:cNvGrpSpPr>
            <a:grpSpLocks/>
          </p:cNvGrpSpPr>
          <p:nvPr/>
        </p:nvGrpSpPr>
        <p:grpSpPr bwMode="auto">
          <a:xfrm>
            <a:off x="604838" y="790575"/>
            <a:ext cx="2481263" cy="2406650"/>
            <a:chOff x="308" y="328"/>
            <a:chExt cx="1563" cy="1516"/>
          </a:xfrm>
        </p:grpSpPr>
        <p:sp>
          <p:nvSpPr>
            <p:cNvPr id="36911" name="Oval 79"/>
            <p:cNvSpPr>
              <a:spLocks noChangeArrowheads="1"/>
            </p:cNvSpPr>
            <p:nvPr/>
          </p:nvSpPr>
          <p:spPr bwMode="auto">
            <a:xfrm>
              <a:off x="308" y="328"/>
              <a:ext cx="1556" cy="15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altLang="ru-RU" sz="1800" baseline="300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912" name="Text Box 80"/>
            <p:cNvSpPr txBox="1">
              <a:spLocks noChangeArrowheads="1"/>
            </p:cNvSpPr>
            <p:nvPr/>
          </p:nvSpPr>
          <p:spPr bwMode="auto">
            <a:xfrm>
              <a:off x="319" y="585"/>
              <a:ext cx="1552" cy="9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b="1" u="sng" dirty="0">
                  <a:solidFill>
                    <a:srgbClr val="000090"/>
                  </a:solidFill>
                  <a:ea typeface="ＭＳ Ｐゴシック" pitchFamily="34" charset="-128"/>
                </a:rPr>
                <a:t>Booster (25 Tm</a:t>
              </a:r>
              <a:r>
                <a:rPr lang="en-US" altLang="ru-RU" sz="1600" b="1" u="sng" dirty="0" smtClean="0">
                  <a:solidFill>
                    <a:srgbClr val="000090"/>
                  </a:solidFill>
                  <a:ea typeface="ＭＳ Ｐゴシック" pitchFamily="34" charset="-128"/>
                </a:rPr>
                <a:t>)</a:t>
              </a: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 altLang="ru-RU" sz="1600" b="1" u="sng" dirty="0">
                <a:solidFill>
                  <a:srgbClr val="000090"/>
                </a:solidFill>
                <a:ea typeface="ＭＳ Ｐゴシック" pitchFamily="34" charset="-128"/>
              </a:endParaRP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</a:rPr>
                <a:t>storage of</a:t>
              </a: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</a:rPr>
                <a:t> </a:t>
              </a:r>
              <a:r>
                <a:rPr lang="en-US" altLang="ru-RU" sz="1600" i="1" dirty="0">
                  <a:solidFill>
                    <a:srgbClr val="000090"/>
                  </a:solidFill>
                  <a:ea typeface="ＭＳ Ｐゴシック" pitchFamily="34" charset="-128"/>
                </a:rPr>
                <a:t>(</a:t>
              </a:r>
              <a:r>
                <a:rPr lang="ru-RU" altLang="ru-RU" sz="1600" i="1" dirty="0">
                  <a:solidFill>
                    <a:srgbClr val="000090"/>
                  </a:solidFill>
                  <a:ea typeface="ＭＳ Ｐゴシック" pitchFamily="34" charset="-128"/>
                </a:rPr>
                <a:t>2</a:t>
              </a:r>
              <a:r>
                <a:rPr lang="en-US" altLang="ru-RU" sz="1600" i="1" dirty="0">
                  <a:solidFill>
                    <a:srgbClr val="000090"/>
                  </a:solidFill>
                  <a:ea typeface="ＭＳ Ｐゴシック" pitchFamily="34" charset="-128"/>
                </a:rPr>
                <a:t> </a:t>
              </a: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  <a:sym typeface="Symbol"/>
                </a:rPr>
                <a:t></a:t>
              </a: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</a:rPr>
                <a:t> </a:t>
              </a:r>
              <a:r>
                <a:rPr lang="en-US" altLang="ru-RU" sz="1600" i="1" dirty="0">
                  <a:solidFill>
                    <a:srgbClr val="000090"/>
                  </a:solidFill>
                  <a:ea typeface="ＭＳ Ｐゴシック" pitchFamily="34" charset="-128"/>
                </a:rPr>
                <a:t>4)×10</a:t>
              </a:r>
              <a:r>
                <a:rPr lang="en-US" altLang="ru-RU" sz="1600" i="1" baseline="30000" dirty="0">
                  <a:solidFill>
                    <a:srgbClr val="000090"/>
                  </a:solidFill>
                  <a:ea typeface="ＭＳ Ｐゴシック" pitchFamily="34" charset="-128"/>
                </a:rPr>
                <a:t>9</a:t>
              </a:r>
              <a:r>
                <a:rPr lang="en-US" altLang="ru-RU" sz="1600" i="1" dirty="0">
                  <a:solidFill>
                    <a:srgbClr val="000090"/>
                  </a:solidFill>
                  <a:ea typeface="ＭＳ Ｐゴシック" pitchFamily="34" charset="-128"/>
                </a:rPr>
                <a:t> </a:t>
              </a: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</a:rPr>
                <a:t>ions, </a:t>
              </a: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i="1" dirty="0" smtClean="0">
                  <a:solidFill>
                    <a:srgbClr val="000090"/>
                  </a:solidFill>
                  <a:ea typeface="ＭＳ Ｐゴシック" pitchFamily="34" charset="-128"/>
                </a:rPr>
                <a:t>acceleration </a:t>
              </a:r>
              <a:endParaRPr lang="en-US" altLang="ru-RU" sz="1600" i="1" dirty="0">
                <a:solidFill>
                  <a:srgbClr val="000090"/>
                </a:solidFill>
                <a:ea typeface="ＭＳ Ｐゴシック" pitchFamily="34" charset="-128"/>
              </a:endParaRPr>
            </a:p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i="1" dirty="0">
                  <a:solidFill>
                    <a:srgbClr val="000090"/>
                  </a:solidFill>
                  <a:ea typeface="ＭＳ Ｐゴシック" pitchFamily="34" charset="-128"/>
                </a:rPr>
                <a:t>up to 600 MeV/u</a:t>
              </a:r>
              <a:endParaRPr lang="ru-RU" altLang="ru-RU" sz="1600" i="1" dirty="0">
                <a:solidFill>
                  <a:srgbClr val="00009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106" name="Line 89"/>
          <p:cNvSpPr>
            <a:spLocks noChangeShapeType="1"/>
          </p:cNvSpPr>
          <p:nvPr/>
        </p:nvSpPr>
        <p:spPr bwMode="auto">
          <a:xfrm flipH="1">
            <a:off x="608013" y="2049463"/>
            <a:ext cx="4762" cy="1295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ru-RU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7" name="Line 89"/>
          <p:cNvSpPr>
            <a:spLocks noChangeShapeType="1"/>
          </p:cNvSpPr>
          <p:nvPr/>
        </p:nvSpPr>
        <p:spPr bwMode="auto">
          <a:xfrm>
            <a:off x="614363" y="3511550"/>
            <a:ext cx="261937" cy="17145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ru-RU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108" name="Group 22"/>
          <p:cNvGrpSpPr>
            <a:grpSpLocks/>
          </p:cNvGrpSpPr>
          <p:nvPr/>
        </p:nvGrpSpPr>
        <p:grpSpPr bwMode="auto">
          <a:xfrm>
            <a:off x="3330575" y="4418013"/>
            <a:ext cx="1439863" cy="1243012"/>
            <a:chOff x="2017" y="2789"/>
            <a:chExt cx="907" cy="783"/>
          </a:xfrm>
        </p:grpSpPr>
        <p:sp>
          <p:nvSpPr>
            <p:cNvPr id="36908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909" name="Arc 93"/>
            <p:cNvSpPr>
              <a:spLocks/>
            </p:cNvSpPr>
            <p:nvPr/>
          </p:nvSpPr>
          <p:spPr bwMode="auto">
            <a:xfrm rot="4986537" flipH="1">
              <a:off x="2480" y="3118"/>
              <a:ext cx="331" cy="557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910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113" name="Group 26"/>
          <p:cNvGrpSpPr>
            <a:grpSpLocks/>
          </p:cNvGrpSpPr>
          <p:nvPr/>
        </p:nvGrpSpPr>
        <p:grpSpPr bwMode="auto">
          <a:xfrm>
            <a:off x="4506913" y="4403725"/>
            <a:ext cx="4340225" cy="1339850"/>
            <a:chOff x="2758" y="2780"/>
            <a:chExt cx="2734" cy="844"/>
          </a:xfrm>
        </p:grpSpPr>
        <p:grpSp>
          <p:nvGrpSpPr>
            <p:cNvPr id="36899" name="Group 27"/>
            <p:cNvGrpSpPr>
              <a:grpSpLocks/>
            </p:cNvGrpSpPr>
            <p:nvPr/>
          </p:nvGrpSpPr>
          <p:grpSpPr bwMode="auto">
            <a:xfrm>
              <a:off x="2758" y="2780"/>
              <a:ext cx="2734" cy="844"/>
              <a:chOff x="2758" y="2780"/>
              <a:chExt cx="2734" cy="844"/>
            </a:xfrm>
          </p:grpSpPr>
          <p:sp>
            <p:nvSpPr>
              <p:cNvPr id="36901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ru-RU" altLang="ru-RU" sz="1800" baseline="300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902" name="Oval 70"/>
              <p:cNvSpPr>
                <a:spLocks noChangeArrowheads="1"/>
              </p:cNvSpPr>
              <p:nvPr/>
            </p:nvSpPr>
            <p:spPr bwMode="auto">
              <a:xfrm>
                <a:off x="4632" y="2781"/>
                <a:ext cx="860" cy="84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ru-RU" altLang="ru-RU" sz="1800" baseline="300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903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ru-RU" altLang="ru-RU" sz="1800" baseline="300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904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860" cy="83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ru-RU" altLang="ru-RU" sz="1800" baseline="300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905" name="Rectangle 74"/>
              <p:cNvSpPr>
                <a:spLocks noChangeArrowheads="1"/>
              </p:cNvSpPr>
              <p:nvPr/>
            </p:nvSpPr>
            <p:spPr bwMode="auto">
              <a:xfrm>
                <a:off x="3268" y="2788"/>
                <a:ext cx="1723" cy="8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ru-RU" altLang="ru-RU" sz="1800" baseline="300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906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noFill/>
              <a:ln w="38100">
                <a:solidFill>
                  <a:srgbClr val="6666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ru-RU" sz="18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907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noFill/>
              <a:ln w="38100">
                <a:solidFill>
                  <a:srgbClr val="6666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ru-RU" sz="18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36900" name="Text Box 77"/>
            <p:cNvSpPr txBox="1">
              <a:spLocks noChangeArrowheads="1"/>
            </p:cNvSpPr>
            <p:nvPr/>
          </p:nvSpPr>
          <p:spPr bwMode="auto">
            <a:xfrm>
              <a:off x="3079" y="2861"/>
              <a:ext cx="2096" cy="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800" b="1" dirty="0">
                  <a:solidFill>
                    <a:srgbClr val="000090"/>
                  </a:solidFill>
                  <a:ea typeface="ＭＳ Ｐゴシック" pitchFamily="34" charset="-128"/>
                </a:rPr>
                <a:t>Two </a:t>
              </a:r>
              <a:r>
                <a:rPr lang="en-US" altLang="ru-RU" sz="1800" b="1" dirty="0" smtClean="0">
                  <a:solidFill>
                    <a:srgbClr val="000090"/>
                  </a:solidFill>
                  <a:ea typeface="ＭＳ Ｐゴシック" pitchFamily="34" charset="-128"/>
                </a:rPr>
                <a:t>SC collider </a:t>
              </a:r>
              <a:r>
                <a:rPr lang="en-US" altLang="ru-RU" sz="1800" b="1" dirty="0">
                  <a:solidFill>
                    <a:srgbClr val="000090"/>
                  </a:solidFill>
                  <a:ea typeface="ＭＳ Ｐゴシック" pitchFamily="34" charset="-128"/>
                </a:rPr>
                <a:t>rings</a:t>
              </a:r>
            </a:p>
          </p:txBody>
        </p:sp>
      </p:grpSp>
      <p:grpSp>
        <p:nvGrpSpPr>
          <p:cNvPr id="123" name="Group 36"/>
          <p:cNvGrpSpPr>
            <a:grpSpLocks/>
          </p:cNvGrpSpPr>
          <p:nvPr/>
        </p:nvGrpSpPr>
        <p:grpSpPr bwMode="auto">
          <a:xfrm>
            <a:off x="1920875" y="558800"/>
            <a:ext cx="6969125" cy="417513"/>
            <a:chOff x="1129" y="358"/>
            <a:chExt cx="4390" cy="263"/>
          </a:xfrm>
        </p:grpSpPr>
        <p:sp>
          <p:nvSpPr>
            <p:cNvPr id="36895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b="1" dirty="0" err="1">
                  <a:solidFill>
                    <a:srgbClr val="000090"/>
                  </a:solidFill>
                  <a:ea typeface="ＭＳ Ｐゴシック" pitchFamily="34" charset="-128"/>
                </a:rPr>
                <a:t>Linac</a:t>
              </a:r>
              <a:r>
                <a:rPr lang="en-US" altLang="ru-RU" sz="1600" b="1" dirty="0">
                  <a:solidFill>
                    <a:srgbClr val="000090"/>
                  </a:solidFill>
                  <a:ea typeface="ＭＳ Ｐゴシック" pitchFamily="34" charset="-128"/>
                </a:rPr>
                <a:t> </a:t>
              </a:r>
              <a:r>
                <a:rPr lang="en-US" altLang="ru-RU" sz="1600" b="1" dirty="0" err="1">
                  <a:solidFill>
                    <a:srgbClr val="000090"/>
                  </a:solidFill>
                  <a:ea typeface="ＭＳ Ｐゴシック" pitchFamily="34" charset="-128"/>
                </a:rPr>
                <a:t>HILac</a:t>
              </a:r>
              <a:endParaRPr lang="ru-RU" altLang="ru-RU" sz="1600" b="1" dirty="0">
                <a:solidFill>
                  <a:srgbClr val="000090"/>
                </a:solidFill>
                <a:ea typeface="ＭＳ Ｐゴシック" pitchFamily="34" charset="-128"/>
              </a:endParaRPr>
            </a:p>
          </p:txBody>
        </p:sp>
        <p:sp>
          <p:nvSpPr>
            <p:cNvPr id="36896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758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000090"/>
                  </a:solidFill>
                  <a:ea typeface="ＭＳ Ｐゴシック" pitchFamily="34" charset="-128"/>
                </a:rPr>
                <a:t>KRION</a:t>
              </a:r>
              <a:endParaRPr lang="ru-RU" altLang="ru-RU" sz="1600" b="1" dirty="0">
                <a:solidFill>
                  <a:srgbClr val="000090"/>
                </a:solidFill>
                <a:ea typeface="ＭＳ Ｐゴシック" pitchFamily="34" charset="-128"/>
              </a:endParaRPr>
            </a:p>
          </p:txBody>
        </p:sp>
        <p:sp>
          <p:nvSpPr>
            <p:cNvPr id="36897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898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28" name="AutoShape 42"/>
          <p:cNvSpPr>
            <a:spLocks noChangeArrowheads="1"/>
          </p:cNvSpPr>
          <p:nvPr/>
        </p:nvSpPr>
        <p:spPr bwMode="auto">
          <a:xfrm>
            <a:off x="6530975" y="5618163"/>
            <a:ext cx="266700" cy="254000"/>
          </a:xfrm>
          <a:prstGeom prst="irregularSeal1">
            <a:avLst/>
          </a:prstGeom>
          <a:solidFill>
            <a:srgbClr val="FF66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9" name="Text Box 66"/>
          <p:cNvSpPr txBox="1">
            <a:spLocks noChangeArrowheads="1"/>
          </p:cNvSpPr>
          <p:nvPr/>
        </p:nvSpPr>
        <p:spPr bwMode="auto">
          <a:xfrm>
            <a:off x="6386513" y="3978275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ru-RU" sz="1600" b="1">
                <a:solidFill>
                  <a:srgbClr val="000066"/>
                </a:solidFill>
                <a:ea typeface="ＭＳ Ｐゴシック" pitchFamily="34" charset="-128"/>
              </a:rPr>
              <a:t>IP-2</a:t>
            </a:r>
            <a:endParaRPr lang="ru-RU" altLang="ru-RU" sz="1600" b="1">
              <a:solidFill>
                <a:srgbClr val="000066"/>
              </a:solidFill>
              <a:ea typeface="ＭＳ Ｐゴシック" pitchFamily="34" charset="-128"/>
            </a:endParaRPr>
          </a:p>
        </p:txBody>
      </p:sp>
      <p:sp>
        <p:nvSpPr>
          <p:cNvPr id="130" name="AutoShape 44"/>
          <p:cNvSpPr>
            <a:spLocks noChangeArrowheads="1"/>
          </p:cNvSpPr>
          <p:nvPr/>
        </p:nvSpPr>
        <p:spPr bwMode="auto">
          <a:xfrm>
            <a:off x="6534150" y="4281488"/>
            <a:ext cx="266700" cy="254000"/>
          </a:xfrm>
          <a:prstGeom prst="irregularSeal1">
            <a:avLst/>
          </a:prstGeom>
          <a:solidFill>
            <a:srgbClr val="FF66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1" name="Text Box 66"/>
          <p:cNvSpPr txBox="1">
            <a:spLocks noChangeArrowheads="1"/>
          </p:cNvSpPr>
          <p:nvPr/>
        </p:nvSpPr>
        <p:spPr bwMode="auto">
          <a:xfrm>
            <a:off x="5246688" y="4921250"/>
            <a:ext cx="29559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ru-RU" sz="1600" i="1" dirty="0">
                <a:solidFill>
                  <a:srgbClr val="000090"/>
                </a:solidFill>
                <a:ea typeface="ＭＳ Ｐゴシック" pitchFamily="34" charset="-128"/>
              </a:rPr>
              <a:t>~ 2 x 22 injection cycles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ru-RU" sz="1600" i="1" dirty="0">
                <a:solidFill>
                  <a:srgbClr val="000090"/>
                </a:solidFill>
                <a:ea typeface="ＭＳ Ｐゴシック" pitchFamily="34" charset="-128"/>
              </a:rPr>
              <a:t>    22 bunches per ring</a:t>
            </a:r>
            <a:endParaRPr lang="ru-RU" altLang="ru-RU" sz="1600" i="1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36894" name="Rectangle 7"/>
          <p:cNvSpPr>
            <a:spLocks noChangeArrowheads="1"/>
          </p:cNvSpPr>
          <p:nvPr/>
        </p:nvSpPr>
        <p:spPr bwMode="auto">
          <a:xfrm>
            <a:off x="1920875" y="26169"/>
            <a:ext cx="5094287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ru-RU" sz="2000" b="1" dirty="0" smtClean="0">
                <a:solidFill>
                  <a:srgbClr val="000066"/>
                </a:solidFill>
                <a:latin typeface="Arial" pitchFamily="34" charset="0"/>
                <a:ea typeface="ＭＳ Ｐゴシック" pitchFamily="34" charset="-128"/>
                <a:sym typeface="Apple Chancery"/>
              </a:rPr>
              <a:t>Structure </a:t>
            </a:r>
            <a:r>
              <a:rPr kumimoji="1" lang="en-US" altLang="ru-RU" sz="2000" b="1" dirty="0">
                <a:solidFill>
                  <a:srgbClr val="000066"/>
                </a:solidFill>
                <a:latin typeface="Arial" pitchFamily="34" charset="0"/>
                <a:ea typeface="ＭＳ Ｐゴシック" pitchFamily="34" charset="-128"/>
                <a:sym typeface="Apple Chancery"/>
              </a:rPr>
              <a:t>and Operation </a:t>
            </a:r>
            <a:r>
              <a:rPr kumimoji="1" lang="en-US" altLang="ru-RU" sz="2000" b="1" dirty="0" smtClean="0">
                <a:solidFill>
                  <a:srgbClr val="000066"/>
                </a:solidFill>
                <a:latin typeface="Arial" pitchFamily="34" charset="0"/>
                <a:ea typeface="ＭＳ Ｐゴシック" pitchFamily="34" charset="-128"/>
                <a:sym typeface="Apple Chancery"/>
              </a:rPr>
              <a:t>Regimes</a:t>
            </a:r>
            <a:endParaRPr kumimoji="1" lang="en-US" altLang="ru-RU" sz="2000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  <a:sym typeface="Apple Chancery"/>
            </a:endParaRPr>
          </a:p>
        </p:txBody>
      </p:sp>
      <p:grpSp>
        <p:nvGrpSpPr>
          <p:cNvPr id="36885" name="Group 55"/>
          <p:cNvGrpSpPr>
            <a:grpSpLocks/>
          </p:cNvGrpSpPr>
          <p:nvPr/>
        </p:nvGrpSpPr>
        <p:grpSpPr bwMode="auto">
          <a:xfrm>
            <a:off x="2725738" y="1409700"/>
            <a:ext cx="1582737" cy="2449513"/>
            <a:chOff x="1749" y="1128"/>
            <a:chExt cx="997" cy="1543"/>
          </a:xfrm>
        </p:grpSpPr>
        <p:sp>
          <p:nvSpPr>
            <p:cNvPr id="36890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891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892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42" name="Text Box 66"/>
          <p:cNvSpPr txBox="1">
            <a:spLocks noChangeArrowheads="1"/>
          </p:cNvSpPr>
          <p:nvPr/>
        </p:nvSpPr>
        <p:spPr bwMode="auto">
          <a:xfrm>
            <a:off x="6373813" y="5789613"/>
            <a:ext cx="620712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ru-RU" sz="1600" b="1">
                <a:solidFill>
                  <a:srgbClr val="000066"/>
                </a:solidFill>
                <a:ea typeface="ＭＳ Ｐゴシック" pitchFamily="34" charset="-128"/>
              </a:rPr>
              <a:t>IP-1</a:t>
            </a:r>
            <a:endParaRPr lang="ru-RU" altLang="ru-RU" sz="1600" b="1">
              <a:solidFill>
                <a:srgbClr val="000066"/>
              </a:solidFill>
              <a:ea typeface="ＭＳ Ｐゴシック" pitchFamily="34" charset="-128"/>
            </a:endParaRPr>
          </a:p>
        </p:txBody>
      </p:sp>
      <p:grpSp>
        <p:nvGrpSpPr>
          <p:cNvPr id="139" name="Group 59"/>
          <p:cNvGrpSpPr>
            <a:grpSpLocks/>
          </p:cNvGrpSpPr>
          <p:nvPr/>
        </p:nvGrpSpPr>
        <p:grpSpPr bwMode="auto">
          <a:xfrm>
            <a:off x="407988" y="3221038"/>
            <a:ext cx="4519467" cy="409575"/>
            <a:chOff x="176" y="2035"/>
            <a:chExt cx="2358" cy="258"/>
          </a:xfrm>
        </p:grpSpPr>
        <p:sp>
          <p:nvSpPr>
            <p:cNvPr id="36888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96" y="2012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ru-RU" altLang="ru-RU" sz="1800" baseline="300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889" name="Text Box 97"/>
            <p:cNvSpPr txBox="1">
              <a:spLocks noChangeArrowheads="1"/>
            </p:cNvSpPr>
            <p:nvPr/>
          </p:nvSpPr>
          <p:spPr bwMode="auto">
            <a:xfrm>
              <a:off x="512" y="2035"/>
              <a:ext cx="2022" cy="25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ru-RU" sz="1600" b="1" dirty="0">
                  <a:solidFill>
                    <a:srgbClr val="000066"/>
                  </a:solidFill>
                  <a:ea typeface="ＭＳ Ｐゴシック" pitchFamily="34" charset="-128"/>
                </a:rPr>
                <a:t>Stripping (</a:t>
              </a:r>
              <a:r>
                <a:rPr lang="en-US" altLang="ru-RU" sz="1600" b="1" dirty="0">
                  <a:solidFill>
                    <a:srgbClr val="FF0000"/>
                  </a:solidFill>
                  <a:ea typeface="ＭＳ Ｐゴシック" pitchFamily="34" charset="-128"/>
                </a:rPr>
                <a:t>80%</a:t>
              </a:r>
              <a:r>
                <a:rPr lang="en-US" altLang="ru-RU" sz="1600" b="1" dirty="0">
                  <a:solidFill>
                    <a:srgbClr val="000066"/>
                  </a:solidFill>
                  <a:ea typeface="ＭＳ Ｐゴシック" pitchFamily="34" charset="-128"/>
                </a:rPr>
                <a:t>) </a:t>
              </a:r>
              <a:r>
                <a:rPr lang="en-US" altLang="ru-RU" sz="1600" b="1" baseline="30000" dirty="0">
                  <a:solidFill>
                    <a:srgbClr val="000066"/>
                  </a:solidFill>
                  <a:ea typeface="ＭＳ Ｐゴシック" pitchFamily="34" charset="-128"/>
                </a:rPr>
                <a:t>197</a:t>
              </a:r>
              <a:r>
                <a:rPr lang="en-US" altLang="ru-RU" sz="1600" b="1" dirty="0">
                  <a:solidFill>
                    <a:srgbClr val="000066"/>
                  </a:solidFill>
                  <a:ea typeface="ＭＳ Ｐゴシック" pitchFamily="34" charset="-128"/>
                </a:rPr>
                <a:t>Au</a:t>
              </a:r>
              <a:r>
                <a:rPr lang="en-US" altLang="ru-RU" sz="1600" b="1" baseline="30000" dirty="0">
                  <a:solidFill>
                    <a:srgbClr val="000066"/>
                  </a:solidFill>
                  <a:ea typeface="ＭＳ Ｐゴシック" pitchFamily="34" charset="-128"/>
                </a:rPr>
                <a:t>31+ </a:t>
              </a:r>
              <a:r>
                <a:rPr lang="en-US" altLang="ru-RU" sz="1600" b="1" dirty="0">
                  <a:solidFill>
                    <a:srgbClr val="000066"/>
                  </a:solidFill>
                  <a:ea typeface="ＭＳ Ｐゴシック" pitchFamily="34" charset="-128"/>
                  <a:sym typeface="MS PGothic" pitchFamily="34" charset="-128"/>
                </a:rPr>
                <a:t>=&gt; </a:t>
              </a:r>
              <a:r>
                <a:rPr lang="en-US" altLang="ru-RU" sz="1600" b="1" baseline="30000" dirty="0">
                  <a:solidFill>
                    <a:srgbClr val="FF0000"/>
                  </a:solidFill>
                  <a:ea typeface="ＭＳ Ｐゴシック" pitchFamily="34" charset="-128"/>
                </a:rPr>
                <a:t>197</a:t>
              </a:r>
              <a:r>
                <a:rPr lang="en-US" altLang="ru-RU" sz="1600" b="1" dirty="0">
                  <a:solidFill>
                    <a:srgbClr val="FF0000"/>
                  </a:solidFill>
                  <a:ea typeface="ＭＳ Ｐゴシック" pitchFamily="34" charset="-128"/>
                </a:rPr>
                <a:t>Au</a:t>
              </a:r>
              <a:r>
                <a:rPr lang="en-US" altLang="ru-RU" sz="1600" b="1" baseline="30000" dirty="0">
                  <a:solidFill>
                    <a:srgbClr val="FF0000"/>
                  </a:solidFill>
                  <a:ea typeface="ＭＳ Ｐゴシック" pitchFamily="34" charset="-128"/>
                </a:rPr>
                <a:t>79+</a:t>
              </a:r>
              <a:endParaRPr lang="ru-RU" altLang="ru-RU" sz="1600" b="1" dirty="0">
                <a:solidFill>
                  <a:srgbClr val="FF0000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654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1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65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28" grpId="0" animBg="1"/>
      <p:bldP spid="128" grpId="1" animBg="1"/>
      <p:bldP spid="130" grpId="0" animBg="1"/>
      <p:bldP spid="130" grpId="1" animBg="1"/>
      <p:bldP spid="1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635896" y="116723"/>
            <a:ext cx="3675609" cy="44698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Central tracker</a:t>
            </a:r>
            <a:endParaRPr lang="ru-RU" sz="2800" dirty="0" smtClean="0"/>
          </a:p>
        </p:txBody>
      </p:sp>
      <p:sp>
        <p:nvSpPr>
          <p:cNvPr id="27651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769965"/>
            <a:ext cx="5041900" cy="1584176"/>
          </a:xfrm>
        </p:spPr>
        <p:txBody>
          <a:bodyPr/>
          <a:lstStyle/>
          <a:p>
            <a:pPr eaLnBrk="1" hangingPunct="1"/>
            <a:r>
              <a:rPr lang="en-US" sz="1600" dirty="0" smtClean="0"/>
              <a:t>Minimum material on the particle tracks (X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~ 0.1);</a:t>
            </a:r>
          </a:p>
          <a:p>
            <a:pPr eaLnBrk="1" hangingPunct="1"/>
            <a:r>
              <a:rPr lang="en-US" sz="1600" dirty="0" smtClean="0"/>
              <a:t>Time (~ 100 ns) and spatial resolution (~100 </a:t>
            </a:r>
            <a:r>
              <a:rPr lang="en-US" sz="1600" dirty="0" err="1" smtClean="0"/>
              <a:t>μm</a:t>
            </a:r>
            <a:r>
              <a:rPr lang="en-US" sz="1600" dirty="0" smtClean="0"/>
              <a:t>);</a:t>
            </a:r>
          </a:p>
          <a:p>
            <a:pPr eaLnBrk="1" hangingPunct="1"/>
            <a:r>
              <a:rPr lang="en-US" sz="1600" dirty="0" smtClean="0"/>
              <a:t>Expected particle rates  (DAQ rates) ~ MHz;</a:t>
            </a:r>
          </a:p>
          <a:p>
            <a:pPr eaLnBrk="1" hangingPunct="1"/>
            <a:r>
              <a:rPr lang="en-US" sz="1600" dirty="0" smtClean="0"/>
              <a:t>Technology developed also in JINR, production workshops available </a:t>
            </a:r>
          </a:p>
          <a:p>
            <a:pPr eaLnBrk="1" hangingPunct="1"/>
            <a:endParaRPr lang="ru-RU" sz="1600" dirty="0" smtClean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764704"/>
            <a:ext cx="36861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566" t="23908" r="566" b="4369"/>
          <a:stretch/>
        </p:blipFill>
        <p:spPr>
          <a:xfrm>
            <a:off x="72962" y="2500414"/>
            <a:ext cx="5169406" cy="261211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733933"/>
            <a:ext cx="5688632" cy="275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5736" y="109008"/>
            <a:ext cx="5115769" cy="446982"/>
          </a:xfrm>
        </p:spPr>
        <p:txBody>
          <a:bodyPr/>
          <a:lstStyle/>
          <a:p>
            <a:r>
              <a:rPr lang="en-US" sz="2800" dirty="0" smtClean="0"/>
              <a:t>Momentum resolution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681948" y="566571"/>
            <a:ext cx="2196435" cy="36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Hybrid magnetic system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654" y="4437112"/>
            <a:ext cx="2341252" cy="1650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7732" y="6011655"/>
            <a:ext cx="1693092" cy="670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Pseudo-solenoidal</a:t>
            </a:r>
          </a:p>
          <a:p>
            <a:pPr algn="ctr"/>
            <a:r>
              <a:rPr lang="en-US" sz="1600" dirty="0"/>
              <a:t>o</a:t>
            </a:r>
            <a:r>
              <a:rPr lang="en-US" sz="1600" dirty="0" smtClean="0"/>
              <a:t>r 3↔3</a:t>
            </a:r>
            <a:endParaRPr lang="en-US" sz="1600" dirty="0"/>
          </a:p>
        </p:txBody>
      </p:sp>
      <p:pic>
        <p:nvPicPr>
          <p:cNvPr id="11" name="image9.png"/>
          <p:cNvPicPr/>
          <p:nvPr/>
        </p:nvPicPr>
        <p:blipFill rotWithShape="1">
          <a:blip r:embed="rId3"/>
          <a:srcRect t="6904" r="7739"/>
          <a:stretch/>
        </p:blipFill>
        <p:spPr>
          <a:xfrm>
            <a:off x="1093" y="662817"/>
            <a:ext cx="4752527" cy="2913256"/>
          </a:xfrm>
          <a:prstGeom prst="rect">
            <a:avLst/>
          </a:prstGeom>
          <a:ln/>
        </p:spPr>
      </p:pic>
      <p:pic>
        <p:nvPicPr>
          <p:cNvPr id="12" name="image1.png"/>
          <p:cNvPicPr/>
          <p:nvPr/>
        </p:nvPicPr>
        <p:blipFill rotWithShape="1">
          <a:blip r:embed="rId4"/>
          <a:srcRect t="5240" r="6611"/>
          <a:stretch/>
        </p:blipFill>
        <p:spPr>
          <a:xfrm>
            <a:off x="1093" y="3429000"/>
            <a:ext cx="4824536" cy="3196381"/>
          </a:xfrm>
          <a:prstGeom prst="rect">
            <a:avLst/>
          </a:prstGeom>
          <a:ln/>
        </p:spPr>
      </p:pic>
      <p:sp>
        <p:nvSpPr>
          <p:cNvPr id="13" name="TextBox 12"/>
          <p:cNvSpPr txBox="1"/>
          <p:nvPr/>
        </p:nvSpPr>
        <p:spPr>
          <a:xfrm>
            <a:off x="4753620" y="2721471"/>
            <a:ext cx="2525435" cy="160653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Vertex Det.</a:t>
            </a:r>
            <a:r>
              <a:rPr lang="en-US" sz="1600" dirty="0" smtClean="0"/>
              <a:t>: 5 silicon layers</a:t>
            </a:r>
          </a:p>
          <a:p>
            <a:r>
              <a:rPr lang="en-US" sz="1600" dirty="0" smtClean="0"/>
              <a:t>of 300 </a:t>
            </a:r>
            <a:r>
              <a:rPr lang="el-GR" sz="1600" dirty="0" smtClean="0"/>
              <a:t>μ</a:t>
            </a:r>
            <a:r>
              <a:rPr lang="en-US" sz="1600" dirty="0" smtClean="0"/>
              <a:t>m thickness each;</a:t>
            </a:r>
          </a:p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Barrel TS</a:t>
            </a:r>
            <a:r>
              <a:rPr lang="en-US" sz="1600" dirty="0" smtClean="0"/>
              <a:t>: 8 straw-tube</a:t>
            </a:r>
          </a:p>
          <a:p>
            <a:r>
              <a:rPr lang="en-US" sz="1600" dirty="0"/>
              <a:t>l</a:t>
            </a:r>
            <a:r>
              <a:rPr lang="en-US" sz="1600" dirty="0" smtClean="0"/>
              <a:t>ayers, two planes of </a:t>
            </a:r>
          </a:p>
          <a:p>
            <a:r>
              <a:rPr lang="en-US" sz="1600" dirty="0" smtClean="0"/>
              <a:t>1 cm thickness in each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 t="5152" r="4113" b="3627"/>
          <a:stretch/>
        </p:blipFill>
        <p:spPr>
          <a:xfrm>
            <a:off x="6770918" y="998068"/>
            <a:ext cx="196671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5604" y="3860254"/>
            <a:ext cx="41529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2621658" y="53768"/>
            <a:ext cx="4866565" cy="44698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Electromagnetic calorimeter</a:t>
            </a:r>
            <a:endParaRPr lang="ru-RU" sz="2800" dirty="0" smtClean="0"/>
          </a:p>
        </p:txBody>
      </p:sp>
      <p:pic>
        <p:nvPicPr>
          <p:cNvPr id="28678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3926966"/>
            <a:ext cx="5091453" cy="209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Содержимое 2"/>
          <p:cNvSpPr>
            <a:spLocks noGrp="1"/>
          </p:cNvSpPr>
          <p:nvPr>
            <p:ph sz="quarter" idx="1"/>
          </p:nvPr>
        </p:nvSpPr>
        <p:spPr>
          <a:xfrm>
            <a:off x="42764" y="1042417"/>
            <a:ext cx="5157788" cy="2160339"/>
          </a:xfrm>
        </p:spPr>
        <p:txBody>
          <a:bodyPr/>
          <a:lstStyle/>
          <a:p>
            <a:pPr eaLnBrk="1" hangingPunct="1"/>
            <a:r>
              <a:rPr lang="en-US" sz="1800" dirty="0" smtClean="0"/>
              <a:t>Photon energy range 0.1 - 10 </a:t>
            </a:r>
            <a:r>
              <a:rPr lang="en-US" sz="1800" dirty="0" err="1" smtClean="0"/>
              <a:t>GeV</a:t>
            </a:r>
            <a:r>
              <a:rPr lang="en-US" sz="1800" dirty="0" smtClean="0"/>
              <a:t>;</a:t>
            </a:r>
          </a:p>
          <a:p>
            <a:pPr eaLnBrk="1" hangingPunct="1"/>
            <a:r>
              <a:rPr lang="en-US" sz="1800" dirty="0" smtClean="0"/>
              <a:t>Due to space limitations the total length of the ECAL  module should be less than 50 cm;</a:t>
            </a:r>
          </a:p>
          <a:p>
            <a:pPr eaLnBrk="1" hangingPunct="1"/>
            <a:r>
              <a:rPr lang="en-US" sz="1800" dirty="0" smtClean="0"/>
              <a:t>Required energy resolution &lt;10.0%/√E (</a:t>
            </a:r>
            <a:r>
              <a:rPr lang="en-US" sz="1800" dirty="0" err="1" smtClean="0"/>
              <a:t>GeV</a:t>
            </a:r>
            <a:r>
              <a:rPr lang="en-US" sz="1800" dirty="0" smtClean="0"/>
              <a:t>) and energy threshold below 100 </a:t>
            </a:r>
            <a:r>
              <a:rPr lang="en-US" sz="1800" dirty="0" err="1" smtClean="0"/>
              <a:t>MeV</a:t>
            </a:r>
            <a:r>
              <a:rPr lang="en-US" sz="1800" dirty="0" smtClean="0"/>
              <a:t>;</a:t>
            </a:r>
          </a:p>
          <a:p>
            <a:pPr eaLnBrk="1" hangingPunct="1"/>
            <a:r>
              <a:rPr lang="en-US" sz="1800" dirty="0" smtClean="0"/>
              <a:t>Design ("shashlik") similar of that for KOPIO </a:t>
            </a:r>
            <a:r>
              <a:rPr lang="en-US" sz="1800" dirty="0" err="1" smtClean="0"/>
              <a:t>ECal</a:t>
            </a:r>
            <a:endParaRPr lang="en-US" sz="18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6021288"/>
            <a:ext cx="2648482" cy="4406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smtClean="0"/>
              <a:t>About 6500 modules</a:t>
            </a:r>
            <a:endParaRPr lang="en-US" sz="2000" dirty="0"/>
          </a:p>
        </p:txBody>
      </p:sp>
      <p:pic>
        <p:nvPicPr>
          <p:cNvPr id="8196" name="Picture 4" descr="https://player.slideplayer.com/26/8772129/data/images/img10.jpg"/>
          <p:cNvPicPr>
            <a:picLocks noChangeAspect="1" noChangeArrowheads="1"/>
          </p:cNvPicPr>
          <p:nvPr/>
        </p:nvPicPr>
        <p:blipFill rotWithShape="1">
          <a:blip r:embed="rId5" cstate="print"/>
          <a:srcRect l="4494"/>
          <a:stretch/>
        </p:blipFill>
        <p:spPr bwMode="auto">
          <a:xfrm>
            <a:off x="5364088" y="836713"/>
            <a:ext cx="3779911" cy="252028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372200" y="6011996"/>
            <a:ext cx="1194558" cy="4406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err="1" smtClean="0"/>
              <a:t>Shashlik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901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686897" y="2924944"/>
            <a:ext cx="4429125" cy="331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It should provide good (&gt;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95%)  muon identification for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momenta above 1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GeV. 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2D2DB9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ombination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of responses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from the </a:t>
            </a:r>
            <a:r>
              <a:rPr lang="en-US" altLang="en-US" sz="1600" b="0" dirty="0" err="1" smtClean="0">
                <a:solidFill>
                  <a:srgbClr val="2D2DB9"/>
                </a:solidFill>
                <a:cs typeface="Times New Roman" panose="02020603050405020304" pitchFamily="18" charset="0"/>
              </a:rPr>
              <a:t>ECal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and RS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could give additional lever for rejecting of </a:t>
            </a:r>
            <a:r>
              <a:rPr lang="en-US" altLang="en-US" sz="1600" b="0" dirty="0" err="1">
                <a:solidFill>
                  <a:srgbClr val="2D2DB9"/>
                </a:solidFill>
                <a:cs typeface="Times New Roman" panose="02020603050405020304" pitchFamily="18" charset="0"/>
              </a:rPr>
              <a:t>pions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 and protons  in </a:t>
            </a:r>
            <a:r>
              <a:rPr lang="en-US" altLang="en-US" sz="160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a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wide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energy range.</a:t>
            </a:r>
            <a:r>
              <a:rPr lang="en-US" altLang="en-US" sz="1600" b="0" dirty="0">
                <a:solidFill>
                  <a:srgbClr val="FF0000"/>
                </a:solidFill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2D2DB9"/>
                </a:solidFill>
              </a:rPr>
              <a:t>Th</a:t>
            </a:r>
            <a:r>
              <a:rPr lang="en-US" altLang="en-US" sz="1600" dirty="0" smtClean="0">
                <a:solidFill>
                  <a:srgbClr val="2D2DB9"/>
                </a:solidFill>
              </a:rPr>
              <a:t>e </a:t>
            </a:r>
            <a:r>
              <a:rPr lang="en-US" altLang="en-US" sz="1600" b="0" dirty="0" smtClean="0">
                <a:solidFill>
                  <a:srgbClr val="2D2DB9"/>
                </a:solidFill>
              </a:rPr>
              <a:t>RS  also provides </a:t>
            </a:r>
            <a:r>
              <a:rPr lang="en-US" altLang="en-US" sz="1600" dirty="0" smtClean="0">
                <a:solidFill>
                  <a:srgbClr val="2D2DB9"/>
                </a:solidFill>
              </a:rPr>
              <a:t>additional </a:t>
            </a:r>
            <a:r>
              <a:rPr lang="en-US" altLang="en-US" sz="1600" b="0" dirty="0" smtClean="0">
                <a:solidFill>
                  <a:srgbClr val="2D2DB9"/>
                </a:solidFill>
              </a:rPr>
              <a:t>coordinate measurement.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 b="0" dirty="0">
              <a:solidFill>
                <a:srgbClr val="2D2DB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 smtClean="0">
                <a:solidFill>
                  <a:srgbClr val="2D2DB9"/>
                </a:solidFill>
              </a:rPr>
              <a:t>Our design will follow closely the design of the PANDA experiment range system (at FAIR, GSI) being developed now at the DLNP of JINR</a:t>
            </a:r>
            <a:endParaRPr lang="en-US" altLang="en-US" sz="1400" b="0" dirty="0">
              <a:solidFill>
                <a:srgbClr val="2D2DB9"/>
              </a:solidFill>
            </a:endParaRP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3311860" y="141426"/>
            <a:ext cx="2376264" cy="576184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0" dirty="0">
                <a:solidFill>
                  <a:srgbClr val="002060"/>
                </a:solidFill>
              </a:rPr>
              <a:t>Range </a:t>
            </a:r>
            <a:r>
              <a:rPr lang="en-US" altLang="en-US" sz="2800" b="0" dirty="0" smtClean="0">
                <a:solidFill>
                  <a:srgbClr val="002060"/>
                </a:solidFill>
              </a:rPr>
              <a:t>system </a:t>
            </a:r>
            <a:endParaRPr lang="en-US" altLang="en-US" sz="2800" b="0" dirty="0">
              <a:solidFill>
                <a:srgbClr val="002060"/>
              </a:solidFill>
            </a:endParaRPr>
          </a:p>
        </p:txBody>
      </p:sp>
      <p:pic>
        <p:nvPicPr>
          <p:cNvPr id="337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73025"/>
            <a:ext cx="16287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4414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09" y="717610"/>
            <a:ext cx="6285562" cy="2377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r="8019"/>
          <a:stretch/>
        </p:blipFill>
        <p:spPr>
          <a:xfrm>
            <a:off x="107504" y="3094818"/>
            <a:ext cx="4392488" cy="2774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1293794"/>
            <a:ext cx="7064480" cy="457345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540583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7361" y="476672"/>
            <a:ext cx="2592288" cy="516936"/>
          </a:xfrm>
        </p:spPr>
        <p:txBody>
          <a:bodyPr/>
          <a:lstStyle/>
          <a:p>
            <a:r>
              <a:rPr lang="en-US" dirty="0" smtClean="0"/>
              <a:t>DAQ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844824"/>
            <a:ext cx="8135938" cy="35287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SPD DAQ </a:t>
            </a:r>
            <a:r>
              <a:rPr lang="en-US" dirty="0" smtClean="0"/>
              <a:t>may be </a:t>
            </a:r>
            <a:r>
              <a:rPr lang="en-US" dirty="0"/>
              <a:t>developed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en-US" dirty="0" smtClean="0"/>
              <a:t>upgraded </a:t>
            </a:r>
            <a:r>
              <a:rPr lang="en-US" dirty="0"/>
              <a:t>DAQ of the COMPASS </a:t>
            </a:r>
            <a:r>
              <a:rPr lang="en-US" dirty="0" smtClean="0"/>
              <a:t>experiment</a:t>
            </a:r>
            <a:r>
              <a:rPr lang="en-US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Event rate 3.0 </a:t>
            </a:r>
            <a:r>
              <a:rPr lang="en-US" dirty="0"/>
              <a:t>MHz </a:t>
            </a:r>
            <a:r>
              <a:rPr lang="en-US" dirty="0" smtClean="0"/>
              <a:t>(</a:t>
            </a:r>
            <a:r>
              <a:rPr lang="en-US" dirty="0"/>
              <a:t>at L=10</a:t>
            </a:r>
            <a:r>
              <a:rPr lang="en-US" b="1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 √</a:t>
            </a:r>
            <a:r>
              <a:rPr lang="en-US" dirty="0" smtClean="0"/>
              <a:t>s=27 </a:t>
            </a:r>
            <a:r>
              <a:rPr lang="en-US" dirty="0"/>
              <a:t>GeV</a:t>
            </a:r>
            <a:r>
              <a:rPr lang="en-US" dirty="0" smtClean="0"/>
              <a:t>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Rough preliminary </a:t>
            </a:r>
            <a:r>
              <a:rPr lang="en-US" dirty="0"/>
              <a:t>estimation </a:t>
            </a:r>
            <a:r>
              <a:rPr lang="en-US" dirty="0" smtClean="0"/>
              <a:t>of </a:t>
            </a:r>
            <a:r>
              <a:rPr lang="en-US" dirty="0"/>
              <a:t>the total data flux </a:t>
            </a:r>
            <a:r>
              <a:rPr lang="en-US" dirty="0" smtClean="0"/>
              <a:t>from the </a:t>
            </a:r>
            <a:r>
              <a:rPr lang="en-US" dirty="0"/>
              <a:t>detectors (Si tracker + straw tracker + </a:t>
            </a:r>
            <a:r>
              <a:rPr lang="en-US" dirty="0" smtClean="0"/>
              <a:t>PID </a:t>
            </a:r>
            <a:r>
              <a:rPr lang="en-US" dirty="0"/>
              <a:t>+ </a:t>
            </a:r>
            <a:r>
              <a:rPr lang="en-US" dirty="0" err="1"/>
              <a:t>ECal</a:t>
            </a:r>
            <a:r>
              <a:rPr lang="en-US" dirty="0"/>
              <a:t> + </a:t>
            </a:r>
            <a:r>
              <a:rPr lang="en-US" dirty="0" smtClean="0"/>
              <a:t>Range </a:t>
            </a:r>
            <a:r>
              <a:rPr lang="en-US" dirty="0"/>
              <a:t>system</a:t>
            </a:r>
            <a:r>
              <a:rPr lang="en-US" dirty="0" smtClean="0"/>
              <a:t>): 10-20 </a:t>
            </a:r>
            <a:r>
              <a:rPr lang="en-US" dirty="0" err="1" smtClean="0"/>
              <a:t>GBytes</a:t>
            </a:r>
            <a:r>
              <a:rPr lang="en-US" dirty="0" smtClean="0"/>
              <a:t>/s (no </a:t>
            </a:r>
            <a:r>
              <a:rPr lang="en-US" dirty="0"/>
              <a:t>detailed simulation </a:t>
            </a:r>
            <a:r>
              <a:rPr lang="en-US" dirty="0" smtClean="0"/>
              <a:t>results available yet);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Triggered </a:t>
            </a:r>
            <a:r>
              <a:rPr lang="en-US" dirty="0"/>
              <a:t>or trigger-less </a:t>
            </a:r>
            <a:r>
              <a:rPr lang="en-US" dirty="0" smtClean="0"/>
              <a:t>DAQ: to </a:t>
            </a:r>
            <a:r>
              <a:rPr lang="en-US" dirty="0"/>
              <a:t>be decided.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979865" cy="510781"/>
          </a:xfrm>
        </p:spPr>
        <p:txBody>
          <a:bodyPr/>
          <a:lstStyle/>
          <a:p>
            <a:r>
              <a:rPr lang="en-US" dirty="0" smtClean="0"/>
              <a:t>Software and computing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784887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53799"/>
            <a:ext cx="7667410" cy="6452407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SPD advantages: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measurements </a:t>
            </a:r>
            <a:r>
              <a:rPr lang="en-US" dirty="0"/>
              <a:t>with pp, </a:t>
            </a:r>
            <a:r>
              <a:rPr lang="en-US" dirty="0" err="1"/>
              <a:t>pd</a:t>
            </a:r>
            <a:r>
              <a:rPr lang="en-US" dirty="0"/>
              <a:t> and </a:t>
            </a:r>
            <a:r>
              <a:rPr lang="en-US" dirty="0" err="1"/>
              <a:t>dd</a:t>
            </a:r>
            <a:r>
              <a:rPr lang="en-US" dirty="0"/>
              <a:t> </a:t>
            </a:r>
            <a:r>
              <a:rPr lang="en-US" dirty="0" smtClean="0"/>
              <a:t>beams,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possibility </a:t>
            </a:r>
            <a:r>
              <a:rPr lang="en-US" dirty="0"/>
              <a:t>to perform </a:t>
            </a:r>
            <a:r>
              <a:rPr lang="en-US" dirty="0" smtClean="0"/>
              <a:t>energy scan with small steps,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measurements via muon</a:t>
            </a:r>
          </a:p>
          <a:p>
            <a:r>
              <a:rPr lang="en-US" dirty="0" smtClean="0"/>
              <a:t>and </a:t>
            </a:r>
            <a:r>
              <a:rPr lang="en-US" dirty="0"/>
              <a:t>electron-positron </a:t>
            </a:r>
            <a:r>
              <a:rPr lang="en-US" dirty="0" smtClean="0"/>
              <a:t>pairs,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operations </a:t>
            </a:r>
            <a:r>
              <a:rPr lang="en-US" dirty="0"/>
              <a:t>with </a:t>
            </a:r>
            <a:endParaRPr lang="en-US" dirty="0" smtClean="0"/>
          </a:p>
          <a:p>
            <a:r>
              <a:rPr lang="en-US" dirty="0" smtClean="0"/>
              <a:t>non-polarized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transverse </a:t>
            </a:r>
            <a:r>
              <a:rPr lang="en-US" dirty="0"/>
              <a:t>and </a:t>
            </a:r>
            <a:endParaRPr lang="en-US" dirty="0" smtClean="0"/>
          </a:p>
          <a:p>
            <a:r>
              <a:rPr lang="en-US" dirty="0" smtClean="0"/>
              <a:t>longitudinally </a:t>
            </a:r>
          </a:p>
          <a:p>
            <a:r>
              <a:rPr lang="en-US" dirty="0" smtClean="0"/>
              <a:t>polarized </a:t>
            </a:r>
            <a:r>
              <a:rPr lang="en-US" dirty="0"/>
              <a:t>beams </a:t>
            </a:r>
            <a:endParaRPr lang="en-US" dirty="0" smtClean="0"/>
          </a:p>
          <a:p>
            <a:r>
              <a:rPr lang="en-US" dirty="0" smtClean="0"/>
              <a:t>and their combinations,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ossibility to extract all</a:t>
            </a:r>
          </a:p>
          <a:p>
            <a:r>
              <a:rPr lang="en-US" dirty="0"/>
              <a:t>f</a:t>
            </a:r>
            <a:r>
              <a:rPr lang="en-US" dirty="0" smtClean="0"/>
              <a:t>irst order PDFs in one </a:t>
            </a:r>
          </a:p>
          <a:p>
            <a:r>
              <a:rPr lang="en-US" dirty="0">
                <a:ea typeface="ＭＳ Ｐゴシック" pitchFamily="34" charset="-128"/>
                <a:cs typeface="Times New Roman" panose="02020603050405020304" pitchFamily="18" charset="0"/>
              </a:rPr>
              <a:t>e</a:t>
            </a:r>
            <a:r>
              <a:rPr lang="en-US" dirty="0" smtClean="0">
                <a:ea typeface="ＭＳ Ｐゴシック" pitchFamily="34" charset="-128"/>
                <a:cs typeface="Times New Roman" panose="02020603050405020304" pitchFamily="18" charset="0"/>
              </a:rPr>
              <a:t>xperiment.</a:t>
            </a:r>
            <a:endParaRPr lang="en-US" dirty="0"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779912" y="1772816"/>
          <a:ext cx="5256583" cy="4848829"/>
        </p:xfrm>
        <a:graphic>
          <a:graphicData uri="http://schemas.openxmlformats.org/drawingml/2006/table">
            <a:tbl>
              <a:tblPr firstRow="1" firstCol="1" bandRow="1"/>
              <a:tblGrid>
                <a:gridCol w="2376264">
                  <a:extLst>
                    <a:ext uri="{9D8B030D-6E8A-4147-A177-3AD203B41FA5}">
                      <a16:colId xmlns:a16="http://schemas.microsoft.com/office/drawing/2014/main" val="34307481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23911784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421841116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3558444925"/>
                    </a:ext>
                  </a:extLst>
                </a:gridCol>
              </a:tblGrid>
              <a:tr h="473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HOME INSTITUTE, 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EXPERIMENT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RHIC,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RHIC,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fsPHENIX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NICA,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62063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pp, pA,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 pA,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pp,pd, dd,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dHe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406054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Polarization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0.6-0.8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25230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Luminosity, cm</a:t>
                      </a:r>
                      <a:r>
                        <a:rPr lang="en-US" sz="12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en-US" sz="12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5∙10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(0.8-6)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∙10</a:t>
                      </a:r>
                      <a:r>
                        <a:rPr lang="ru-RU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146873"/>
                  </a:ext>
                </a:extLst>
              </a:tr>
              <a:tr h="434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√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, GeV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160,200, 500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160,200, 500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03123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range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0.3-1.0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0.3-1.0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0.1-0.8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1906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 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GeV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0.5-6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010060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Lepton pairs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µ+µ-, e+e-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96261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of data taking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052106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519455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Transversity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849934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Boer-Mulders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10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Sivers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01836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Predzelosity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13048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Worm-Gear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4804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Flavour separation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93032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Exclusive DY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697726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Deuteron quadrupole structure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514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3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55472"/>
            <a:ext cx="6480720" cy="347788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sz="2000" dirty="0" smtClean="0"/>
              <a:t>Collaborating institutions –  25 so far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05424"/>
            <a:ext cx="8568952" cy="5891928"/>
          </a:xfrm>
        </p:spPr>
        <p:txBody>
          <a:bodyPr>
            <a:normAutofit fontScale="55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sz="1900" b="1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900" b="1" dirty="0" smtClean="0">
                <a:cs typeface="Times New Roman" panose="02020603050405020304" pitchFamily="18" charset="0"/>
              </a:rPr>
              <a:t>National </a:t>
            </a:r>
            <a:r>
              <a:rPr lang="en-GB" sz="1900" b="1" dirty="0">
                <a:cs typeface="Times New Roman" panose="02020603050405020304" pitchFamily="18" charset="0"/>
              </a:rPr>
              <a:t>Science Laboratory, </a:t>
            </a:r>
            <a:r>
              <a:rPr lang="en-GB" sz="1900" b="1" dirty="0" smtClean="0">
                <a:cs typeface="Times New Roman" panose="02020603050405020304" pitchFamily="18" charset="0"/>
              </a:rPr>
              <a:t>Armenia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Institute of Applied Physics of the Belarus Academy of Sciences;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Gomel State Technical University, Belarus;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 smtClean="0">
                <a:solidFill>
                  <a:schemeClr val="accent1">
                    <a:lumMod val="75000"/>
                  </a:schemeClr>
                </a:solidFill>
              </a:rPr>
              <a:t>Institute for Nuclear Problems of 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BSU – Minsk</a:t>
            </a:r>
            <a:r>
              <a:rPr lang="en-US" sz="1900" b="1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en-GB" sz="1900" b="1" dirty="0" smtClean="0"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900" b="1" dirty="0" smtClean="0">
                <a:cs typeface="Times New Roman" panose="02020603050405020304" pitchFamily="18" charset="0"/>
              </a:rPr>
              <a:t>Chilean cluster of universities, Chile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900" b="1" dirty="0" smtClean="0">
                <a:cs typeface="Times New Roman" panose="02020603050405020304" pitchFamily="18" charset="0"/>
              </a:rPr>
              <a:t>Tsinghua University, Tsinghua, China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900" b="1" dirty="0"/>
              <a:t>Instituto Superior de  Tecnologías y Ciencias Aplicadas (</a:t>
            </a:r>
            <a:r>
              <a:rPr lang="es-ES" sz="1900" b="1" dirty="0" err="1"/>
              <a:t>INsTEC</a:t>
            </a:r>
            <a:r>
              <a:rPr lang="es-ES" sz="1900" b="1" dirty="0"/>
              <a:t>), </a:t>
            </a:r>
            <a:r>
              <a:rPr lang="en-US" sz="1900" b="1" dirty="0"/>
              <a:t>Havana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 smtClean="0">
                <a:solidFill>
                  <a:srgbClr val="0070C0"/>
                </a:solidFill>
              </a:rPr>
              <a:t>Charles </a:t>
            </a:r>
            <a:r>
              <a:rPr lang="en-US" sz="1900" b="1" dirty="0">
                <a:solidFill>
                  <a:srgbClr val="0070C0"/>
                </a:solidFill>
              </a:rPr>
              <a:t>University, Prague;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Technical University, Prague  </a:t>
            </a:r>
            <a:endParaRPr lang="en-US" sz="1900" b="1" dirty="0" smtClean="0">
              <a:solidFill>
                <a:srgbClr val="0070C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INFN section of Turin and University of Turin</a:t>
            </a:r>
            <a:r>
              <a:rPr lang="en-US" sz="1900" b="1" dirty="0" smtClean="0">
                <a:solidFill>
                  <a:srgbClr val="0070C0"/>
                </a:solidFill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 smtClean="0">
                <a:solidFill>
                  <a:schemeClr val="tx1"/>
                </a:solidFill>
              </a:rPr>
              <a:t>CEA, </a:t>
            </a:r>
            <a:r>
              <a:rPr lang="en-US" sz="1900" b="1" dirty="0" err="1" smtClean="0">
                <a:solidFill>
                  <a:schemeClr val="tx1"/>
                </a:solidFill>
              </a:rPr>
              <a:t>Saclay</a:t>
            </a:r>
            <a:r>
              <a:rPr lang="en-US" sz="1900" b="1" dirty="0" smtClean="0">
                <a:solidFill>
                  <a:schemeClr val="tx1"/>
                </a:solidFill>
              </a:rPr>
              <a:t>, France;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cs typeface="Times New Roman" panose="02020603050405020304" pitchFamily="18" charset="0"/>
              </a:rPr>
              <a:t>Warsaw University of Technology</a:t>
            </a:r>
            <a:r>
              <a:rPr lang="en-US" sz="1900" b="1" dirty="0" smtClean="0">
                <a:cs typeface="Times New Roman" panose="02020603050405020304" pitchFamily="18" charset="0"/>
              </a:rPr>
              <a:t>;</a:t>
            </a:r>
            <a:endParaRPr lang="en-US" sz="1900" b="1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 smtClean="0">
                <a:solidFill>
                  <a:schemeClr val="accent1">
                    <a:lumMod val="75000"/>
                  </a:schemeClr>
                </a:solidFill>
              </a:rPr>
              <a:t>Tomsk 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Polytechnic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Lebedev Physics Institute of the RAS, Moscow</a:t>
            </a:r>
            <a:r>
              <a:rPr lang="en-US" sz="1900" b="1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en-US" sz="19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Institute for High Energy Physics, </a:t>
            </a:r>
            <a:r>
              <a:rPr lang="en-US" sz="1900" b="1" dirty="0" err="1">
                <a:solidFill>
                  <a:srgbClr val="0070C0"/>
                </a:solidFill>
              </a:rPr>
              <a:t>Protvino</a:t>
            </a:r>
            <a:r>
              <a:rPr lang="en-US" sz="1900" b="1" dirty="0">
                <a:solidFill>
                  <a:srgbClr val="0070C0"/>
                </a:solidFill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Institute of Nuclear Physics of the Moscow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Times New Roman" panose="02020603050405020304" pitchFamily="18" charset="0"/>
              </a:rPr>
              <a:t>Institute for Nuclear Research of the RAS, </a:t>
            </a:r>
            <a:r>
              <a:rPr lang="en-US" sz="1900" b="1" dirty="0" err="1">
                <a:cs typeface="Times New Roman" panose="02020603050405020304" pitchFamily="18" charset="0"/>
              </a:rPr>
              <a:t>T</a:t>
            </a:r>
            <a:r>
              <a:rPr lang="en-US" sz="1900" b="1" dirty="0" err="1" smtClean="0">
                <a:cs typeface="Times New Roman" panose="02020603050405020304" pitchFamily="18" charset="0"/>
              </a:rPr>
              <a:t>roitsk</a:t>
            </a:r>
            <a:r>
              <a:rPr lang="en-US" sz="1900" b="1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 smtClean="0">
                <a:cs typeface="Times New Roman" panose="02020603050405020304" pitchFamily="18" charset="0"/>
              </a:rPr>
              <a:t>Institute for Theoretical and Experimental Physics, Moscow;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Times New Roman" panose="02020603050405020304" pitchFamily="18" charset="0"/>
              </a:rPr>
              <a:t>St. Petersburg Nuclear Physics Institute, </a:t>
            </a:r>
            <a:r>
              <a:rPr lang="en-US" sz="1900" b="1" dirty="0" err="1" smtClean="0">
                <a:cs typeface="Times New Roman" panose="02020603050405020304" pitchFamily="18" charset="0"/>
              </a:rPr>
              <a:t>Gatchina</a:t>
            </a:r>
            <a:r>
              <a:rPr lang="en-US" sz="1900" b="1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Times New Roman" panose="02020603050405020304" pitchFamily="18" charset="0"/>
              </a:rPr>
              <a:t>St. Petersburg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Times New Roman" panose="02020603050405020304" pitchFamily="18" charset="0"/>
              </a:rPr>
              <a:t>St. Petersburg Polytechnic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 smtClean="0">
                <a:cs typeface="Times New Roman" panose="02020603050405020304" pitchFamily="18" charset="0"/>
              </a:rPr>
              <a:t>Samara National Research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900" b="1" dirty="0" smtClean="0">
                <a:cs typeface="Times New Roman" panose="02020603050405020304" pitchFamily="18" charset="0"/>
              </a:rPr>
              <a:t>Belgorod National Research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altLang="en-US" sz="1800" b="1" dirty="0" err="1"/>
              <a:t>Kharkov</a:t>
            </a:r>
            <a:r>
              <a:rPr lang="ru-RU" altLang="en-US" sz="1800" b="1" dirty="0"/>
              <a:t> </a:t>
            </a:r>
            <a:r>
              <a:rPr lang="ru-RU" altLang="en-US" sz="1800" b="1" dirty="0" err="1"/>
              <a:t>National</a:t>
            </a:r>
            <a:r>
              <a:rPr lang="ru-RU" altLang="en-US" sz="1800" b="1" dirty="0"/>
              <a:t> </a:t>
            </a:r>
            <a:r>
              <a:rPr lang="ru-RU" altLang="en-US" sz="1800" b="1" dirty="0" err="1" smtClean="0"/>
              <a:t>University</a:t>
            </a:r>
            <a:r>
              <a:rPr lang="en-US" altLang="en-US" sz="1800" b="1" dirty="0" smtClean="0"/>
              <a:t>, Kiev, Ukraine</a:t>
            </a:r>
            <a:endParaRPr lang="en-GB" sz="1900" b="1" dirty="0" smtClean="0"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sz="1900" b="1" dirty="0" smtClean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819469">
            <a:off x="6060941" y="998641"/>
            <a:ext cx="2728728" cy="1083502"/>
          </a:xfrm>
          <a:prstGeom prst="rect">
            <a:avLst/>
          </a:prstGeom>
          <a:solidFill>
            <a:schemeClr val="accent1">
              <a:lumMod val="60000"/>
              <a:lumOff val="40000"/>
              <a:alpha val="76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Protocols for joint research within the SPD project signed.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 rot="20819469">
            <a:off x="6102608" y="3471664"/>
            <a:ext cx="2761146" cy="773802"/>
          </a:xfrm>
          <a:prstGeom prst="rect">
            <a:avLst/>
          </a:prstGeom>
          <a:solidFill>
            <a:srgbClr val="90FEFE">
              <a:alpha val="75686"/>
            </a:srgbClr>
          </a:solidFill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Bilateral agreements on NICA exist.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 rot="20819469">
            <a:off x="6042427" y="2502651"/>
            <a:ext cx="2835878" cy="402033"/>
          </a:xfrm>
          <a:prstGeom prst="rect">
            <a:avLst/>
          </a:prstGeom>
          <a:noFill/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err="1" smtClean="0"/>
              <a:t>EoI</a:t>
            </a:r>
            <a:r>
              <a:rPr lang="en-US" sz="1800" dirty="0" smtClean="0"/>
              <a:t> letters received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830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362486"/>
            <a:ext cx="5412474" cy="383054"/>
          </a:xfrm>
          <a:solidFill>
            <a:srgbClr val="F6A20A"/>
          </a:solidFill>
        </p:spPr>
        <p:txBody>
          <a:bodyPr/>
          <a:lstStyle/>
          <a:p>
            <a:r>
              <a:rPr lang="en-US" sz="2400" dirty="0" smtClean="0"/>
              <a:t>Start of the SPD project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130" y="1356421"/>
            <a:ext cx="4220430" cy="3108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3924" y="1726324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 smtClean="0">
                <a:solidFill>
                  <a:srgbClr val="C00000"/>
                </a:solidFill>
              </a:rPr>
              <a:t>arXiv</a:t>
            </a:r>
            <a:r>
              <a:rPr lang="en-US" b="1" smtClean="0">
                <a:solidFill>
                  <a:srgbClr val="C00000"/>
                </a:solidFill>
              </a:rPr>
              <a:t>: 1408.3959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97432"/>
            <a:ext cx="4627179" cy="614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Letter of Intent </a:t>
            </a:r>
            <a:r>
              <a:rPr lang="en-US" sz="1600" dirty="0" smtClean="0"/>
              <a:t>presented at </a:t>
            </a:r>
            <a:r>
              <a:rPr lang="en-US" sz="1600" dirty="0"/>
              <a:t>the JINR PAC </a:t>
            </a:r>
            <a:r>
              <a:rPr lang="en-US" sz="1600" dirty="0" smtClean="0"/>
              <a:t>in summer 2014, where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physics program of the experiment was developed</a:t>
            </a:r>
            <a:r>
              <a:rPr lang="ru-RU" sz="1600" dirty="0" smtClean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equirements to NICA polarized beams were formulated;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desired detector characteristics</a:t>
            </a:r>
            <a:r>
              <a:rPr lang="ru-RU" sz="1600" dirty="0" smtClean="0"/>
              <a:t> </a:t>
            </a:r>
            <a:r>
              <a:rPr lang="en-US" sz="1600" dirty="0" smtClean="0"/>
              <a:t>and sketch of the</a:t>
            </a:r>
            <a:r>
              <a:rPr lang="ru-RU" sz="1600" dirty="0" smtClean="0"/>
              <a:t> </a:t>
            </a:r>
            <a:r>
              <a:rPr lang="en-US" sz="1600" dirty="0" smtClean="0"/>
              <a:t>facility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few presentation at international conferences about the physics potential and program of the SPD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Several workshops on spin physics at</a:t>
            </a:r>
            <a:r>
              <a:rPr lang="ru-RU" sz="1600" dirty="0" smtClean="0"/>
              <a:t> </a:t>
            </a:r>
            <a:r>
              <a:rPr lang="en-US" sz="1600" dirty="0" smtClean="0"/>
              <a:t>NICA were organized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NICA-SPIN-2013, </a:t>
            </a:r>
            <a:r>
              <a:rPr lang="ru-RU" sz="1600" dirty="0" smtClean="0"/>
              <a:t>Дубна, 17-19.03.2013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SPIN-Praha-2013, 7-13.07.2013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NICA-SPIN-2014, Praha, 11-16.02.2014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SPIN-Praha-2015, 26-31.07.2015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7030A0"/>
                </a:solidFill>
              </a:rPr>
              <a:t>DSPIN2013, DSPIN2015, DSPIN2017</a:t>
            </a:r>
            <a:endParaRPr lang="ru-RU" sz="1600" b="1" dirty="0" smtClean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572635" y="5877272"/>
            <a:ext cx="4479925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In 2017 </a:t>
            </a:r>
            <a:r>
              <a:rPr lang="en-US" altLang="en-US" sz="1800" smtClean="0"/>
              <a:t>a new </a:t>
            </a:r>
            <a:r>
              <a:rPr lang="en-US" altLang="en-US" sz="1800"/>
              <a:t>stage of the </a:t>
            </a:r>
            <a:r>
              <a:rPr lang="en-US" altLang="en-US" sz="1800" smtClean="0"/>
              <a:t>project </a:t>
            </a:r>
            <a:r>
              <a:rPr lang="en-US" altLang="en-US" sz="1800"/>
              <a:t>started: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From </a:t>
            </a:r>
            <a:r>
              <a:rPr lang="en-US" altLang="en-US" sz="1800" b="1" i="1" err="1" smtClean="0">
                <a:solidFill>
                  <a:schemeClr val="accent2">
                    <a:lumMod val="75000"/>
                  </a:schemeClr>
                </a:solidFill>
              </a:rPr>
              <a:t>LoI</a:t>
            </a:r>
            <a:r>
              <a:rPr lang="en-US" altLang="en-US" sz="1800" b="1" i="1" smtClean="0">
                <a:solidFill>
                  <a:schemeClr val="accent2">
                    <a:lumMod val="75000"/>
                  </a:schemeClr>
                </a:solidFill>
              </a:rPr>
              <a:t> to CDR </a:t>
            </a: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(Conceptual Design Report) </a:t>
            </a:r>
            <a:endParaRPr lang="ru-RU" altLang="en-US" sz="1800" b="1" i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324673" cy="510781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Roadmap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1845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INR project for the SPD design (Jan. 2019);</a:t>
            </a:r>
          </a:p>
          <a:p>
            <a:pPr marL="0" indent="0">
              <a:buNone/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Conceptual and technical design of the Spin Physics Detector (SPD) at the NICA 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collider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up of the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Conceptual Design Report (2019);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Technical Design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Report, including prototyping (2020-2022).</a:t>
            </a:r>
          </a:p>
          <a:p>
            <a:pPr marL="0" indent="0">
              <a:buNone/>
            </a:pPr>
            <a:endParaRPr lang="en-US" sz="28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would take at least three years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2022-2025) and first measurements could be expected as early as close to the end of 2025…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ICA_GSP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81" y="1294495"/>
            <a:ext cx="9058223" cy="4032447"/>
          </a:xfrm>
          <a:solidFill>
            <a:schemeClr val="bg1"/>
          </a:solidFill>
          <a:ln>
            <a:noFill/>
          </a:ln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9512" y="3672500"/>
            <a:ext cx="1796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NUCLOTRON 0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6-4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5 </a:t>
            </a:r>
            <a:r>
              <a:rPr lang="en-US" sz="1800" b="1" err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GeV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/u</a:t>
            </a:r>
            <a:endParaRPr lang="ru-RU" sz="1800" b="1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14500" y="1569065"/>
            <a:ext cx="1157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PS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&amp;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LU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-20 (5MeV/u)</a:t>
            </a:r>
            <a:endParaRPr lang="ru-RU" sz="1400" b="1">
              <a:solidFill>
                <a:srgbClr val="000090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1" name="Pentagon 10"/>
          <p:cNvSpPr/>
          <p:nvPr/>
        </p:nvSpPr>
        <p:spPr bwMode="auto">
          <a:xfrm>
            <a:off x="1126077" y="1879655"/>
            <a:ext cx="404813" cy="93071"/>
          </a:xfrm>
          <a:prstGeom prst="homePlate">
            <a:avLst/>
          </a:prstGeom>
          <a:solidFill>
            <a:srgbClr val="000090"/>
          </a:solidFill>
          <a:ln>
            <a:solidFill>
              <a:srgbClr val="000090"/>
            </a:solidFill>
          </a:ln>
          <a:scene3d>
            <a:camera prst="orthographicFront">
              <a:rot lat="0" lon="0" rev="145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274" y="1506921"/>
            <a:ext cx="2162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h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all for </a:t>
            </a: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fixed target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e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xperiments </a:t>
            </a:r>
          </a:p>
        </p:txBody>
      </p:sp>
      <p:cxnSp>
        <p:nvCxnSpPr>
          <p:cNvPr id="14" name="Straight Arrow Connector 35"/>
          <p:cNvCxnSpPr>
            <a:cxnSpLocks noChangeShapeType="1"/>
          </p:cNvCxnSpPr>
          <p:nvPr/>
        </p:nvCxnSpPr>
        <p:spPr bwMode="auto">
          <a:xfrm flipV="1">
            <a:off x="2476500" y="2040471"/>
            <a:ext cx="876300" cy="520700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scene3d>
            <a:camera prst="orthographicFront">
              <a:rot lat="0" lon="0" rev="20280000"/>
            </a:camera>
            <a:lightRig rig="threePt" dir="t"/>
          </a:scene3d>
        </p:spPr>
      </p:cxnSp>
      <p:cxnSp>
        <p:nvCxnSpPr>
          <p:cNvPr id="6" name="Straight Arrow Connector 5"/>
          <p:cNvCxnSpPr/>
          <p:nvPr/>
        </p:nvCxnSpPr>
        <p:spPr>
          <a:xfrm flipV="1">
            <a:off x="1167740" y="2374615"/>
            <a:ext cx="807816" cy="129788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27"/>
          <p:cNvSpPr>
            <a:spLocks noChangeArrowheads="1"/>
          </p:cNvSpPr>
          <p:nvPr/>
        </p:nvSpPr>
        <p:spPr bwMode="auto">
          <a:xfrm rot="20973158">
            <a:off x="1193127" y="1949306"/>
            <a:ext cx="1633877" cy="42937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scene3d>
            <a:camera prst="orthographicFront">
              <a:rot lat="0" lon="0" rev="21180000"/>
            </a:camera>
            <a:lightRig rig="threePt" dir="t"/>
          </a:scene3d>
        </p:spPr>
        <p:txBody>
          <a:bodyPr wrap="none" anchor="ctr"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054699" y="1157756"/>
            <a:ext cx="2822255" cy="1067632"/>
            <a:chOff x="4572000" y="1097846"/>
            <a:chExt cx="2822255" cy="1067632"/>
          </a:xfrm>
        </p:grpSpPr>
        <p:grpSp>
          <p:nvGrpSpPr>
            <p:cNvPr id="35" name="Group 34"/>
            <p:cNvGrpSpPr/>
            <p:nvPr/>
          </p:nvGrpSpPr>
          <p:grpSpPr>
            <a:xfrm>
              <a:off x="4572000" y="1100666"/>
              <a:ext cx="2383349" cy="1064812"/>
              <a:chOff x="4572000" y="1100666"/>
              <a:chExt cx="2383349" cy="1064812"/>
            </a:xfrm>
          </p:grpSpPr>
          <p:pic>
            <p:nvPicPr>
              <p:cNvPr id="37" name="Picture 12" descr="C:\Users\Yury\Documents\Suzdal\BMN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47923" y="1100666"/>
                <a:ext cx="1707426" cy="1064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8" name="Straight Arrow Connector 37"/>
              <p:cNvCxnSpPr/>
              <p:nvPr/>
            </p:nvCxnSpPr>
            <p:spPr>
              <a:xfrm flipH="1">
                <a:off x="4572000" y="1618544"/>
                <a:ext cx="690034" cy="134056"/>
              </a:xfrm>
              <a:prstGeom prst="straightConnector1">
                <a:avLst/>
              </a:prstGeom>
              <a:ln w="76200" cmpd="sng">
                <a:solidFill>
                  <a:schemeClr val="accent5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375401" y="1097846"/>
              <a:ext cx="1018854" cy="400110"/>
            </a:xfrm>
            <a:prstGeom prst="rect">
              <a:avLst/>
            </a:prstGeom>
            <a:solidFill>
              <a:srgbClr val="DAEDEF"/>
            </a:solidFill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BM@N</a:t>
              </a:r>
              <a:endParaRPr lang="en-US" sz="2000" b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107701" y="3859646"/>
            <a:ext cx="2070905" cy="1389873"/>
            <a:chOff x="2187901" y="4162779"/>
            <a:chExt cx="2320264" cy="1930407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87901" y="4162779"/>
              <a:ext cx="2029631" cy="1930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3753556" y="4219223"/>
              <a:ext cx="754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dirty="0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MPD</a:t>
              </a:r>
              <a:endParaRPr lang="en-US" sz="20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34726" y="165633"/>
            <a:ext cx="3181705" cy="523220"/>
          </a:xfrm>
          <a:prstGeom prst="rect">
            <a:avLst/>
          </a:prstGeom>
          <a:solidFill>
            <a:srgbClr val="F6A20A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The NICA complex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500" y="762000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e</a:t>
            </a:r>
            <a:r>
              <a:rPr lang="en-US" sz="2000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xisting facilities </a:t>
            </a:r>
            <a:endParaRPr lang="en-US" sz="2000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280" y="705939"/>
            <a:ext cx="8416390" cy="4441076"/>
            <a:chOff x="50280" y="705939"/>
            <a:chExt cx="8416390" cy="4441076"/>
          </a:xfrm>
        </p:grpSpPr>
        <p:grpSp>
          <p:nvGrpSpPr>
            <p:cNvPr id="13" name="Group 12"/>
            <p:cNvGrpSpPr/>
            <p:nvPr/>
          </p:nvGrpSpPr>
          <p:grpSpPr>
            <a:xfrm>
              <a:off x="50280" y="1286945"/>
              <a:ext cx="8416390" cy="3860070"/>
              <a:chOff x="50280" y="1286945"/>
              <a:chExt cx="8416390" cy="3860070"/>
            </a:xfrm>
          </p:grpSpPr>
          <p:sp>
            <p:nvSpPr>
              <p:cNvPr id="5" name="Oval 26"/>
              <p:cNvSpPr>
                <a:spLocks noChangeArrowheads="1"/>
              </p:cNvSpPr>
              <p:nvPr/>
            </p:nvSpPr>
            <p:spPr bwMode="auto">
              <a:xfrm rot="20973158">
                <a:off x="1297280" y="1998782"/>
                <a:ext cx="1436872" cy="2476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>
                  <a:rot lat="0" lon="0" rev="2124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2523062" y="2836332"/>
                <a:ext cx="1405459" cy="787396"/>
              </a:xfrm>
              <a:prstGeom prst="arc">
                <a:avLst>
                  <a:gd name="adj1" fmla="val 17528057"/>
                  <a:gd name="adj2" fmla="val 287252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9894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 Box 23"/>
              <p:cNvSpPr txBox="1">
                <a:spLocks noChangeArrowheads="1"/>
              </p:cNvSpPr>
              <p:nvPr/>
            </p:nvSpPr>
            <p:spPr bwMode="auto">
              <a:xfrm>
                <a:off x="1330373" y="1286945"/>
                <a:ext cx="23374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KRION-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6T+ </a:t>
                </a:r>
                <a:r>
                  <a:rPr lang="en-US" sz="1400" b="1" err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HILac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 </a:t>
                </a: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(3MeV/u)</a:t>
                </a:r>
                <a:endParaRPr lang="ru-RU" sz="1400" b="1">
                  <a:solidFill>
                    <a:srgbClr val="000090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50280" y="2712398"/>
                <a:ext cx="1480609" cy="554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Booster 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(600 MeV/u)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2" name="Pentagon 21"/>
              <p:cNvSpPr/>
              <p:nvPr/>
            </p:nvSpPr>
            <p:spPr bwMode="auto">
              <a:xfrm>
                <a:off x="1581455" y="1726543"/>
                <a:ext cx="495332" cy="101596"/>
              </a:xfrm>
              <a:prstGeom prst="homePlate">
                <a:avLst/>
              </a:prstGeom>
              <a:solidFill>
                <a:srgbClr val="FF0000"/>
              </a:solidFill>
              <a:scene3d>
                <a:camera prst="orthographicFront">
                  <a:rot lat="0" lon="0" rev="138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267744" y="2374615"/>
                <a:ext cx="2075656" cy="1484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67744" y="2374615"/>
                <a:ext cx="1516856" cy="9358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Arc 28"/>
              <p:cNvSpPr/>
              <p:nvPr/>
            </p:nvSpPr>
            <p:spPr>
              <a:xfrm>
                <a:off x="6307663" y="3344334"/>
                <a:ext cx="2159007" cy="1032934"/>
              </a:xfrm>
              <a:prstGeom prst="arc">
                <a:avLst>
                  <a:gd name="adj1" fmla="val 19226757"/>
                  <a:gd name="adj2" fmla="val 7917226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597400" y="2548467"/>
                <a:ext cx="3335867" cy="855133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810000" y="3310466"/>
                <a:ext cx="3166533" cy="103293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 38"/>
              <p:cNvSpPr/>
              <p:nvPr/>
            </p:nvSpPr>
            <p:spPr>
              <a:xfrm>
                <a:off x="3454399" y="2506133"/>
                <a:ext cx="1515533" cy="660400"/>
              </a:xfrm>
              <a:prstGeom prst="arc">
                <a:avLst>
                  <a:gd name="adj1" fmla="val 11074613"/>
                  <a:gd name="adj2" fmla="val 19392505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Arrow Connector 67"/>
              <p:cNvCxnSpPr>
                <a:stCxn id="20" idx="0"/>
              </p:cNvCxnSpPr>
              <p:nvPr/>
            </p:nvCxnSpPr>
            <p:spPr>
              <a:xfrm flipV="1">
                <a:off x="790585" y="2277484"/>
                <a:ext cx="990406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4019783" y="3143058"/>
                <a:ext cx="11552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MPD hall</a:t>
                </a:r>
                <a:endParaRPr lang="en-US" sz="20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22491" y="2666030"/>
                <a:ext cx="10522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dirty="0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SPD hall</a:t>
                </a:r>
                <a:endParaRPr lang="en-US" sz="2000" b="1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5269280" y="4777683"/>
                <a:ext cx="1473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18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Collider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394945" y="4447201"/>
                <a:ext cx="581588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4980738" y="705939"/>
              <a:ext cx="2406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i="1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t</a:t>
              </a:r>
              <a:r>
                <a:rPr lang="en-US" sz="2000" b="1" i="1" smtClean="0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o be constructed</a:t>
              </a:r>
              <a:endParaRPr lang="en-US" sz="2000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t="8947" r="11720" b="13640"/>
          <a:stretch/>
        </p:blipFill>
        <p:spPr>
          <a:xfrm>
            <a:off x="6894364" y="1345000"/>
            <a:ext cx="1860562" cy="1370940"/>
          </a:xfrm>
          <a:prstGeom prst="rect">
            <a:avLst/>
          </a:prstGeom>
          <a:solidFill>
            <a:srgbClr val="FFFFFF"/>
          </a:solidFill>
          <a:effectLst/>
        </p:spPr>
      </p:pic>
      <p:sp>
        <p:nvSpPr>
          <p:cNvPr id="44" name="TextBox 43"/>
          <p:cNvSpPr txBox="1"/>
          <p:nvPr/>
        </p:nvSpPr>
        <p:spPr>
          <a:xfrm>
            <a:off x="8062010" y="1304470"/>
            <a:ext cx="713657" cy="400110"/>
          </a:xfrm>
          <a:prstGeom prst="rect">
            <a:avLst/>
          </a:prstGeom>
          <a:solidFill>
            <a:srgbClr val="DAEDEF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endParaRPr lang="en-US" sz="2000" b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8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2848" y="445354"/>
            <a:ext cx="8204200" cy="2677656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/NICA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will provide a unique opportunity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n</a:t>
            </a:r>
            <a:r>
              <a:rPr lang="en-US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ot available at other facilit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ies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to study all of the PDFs in one experiment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and obtain comprehensive information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on the nucleon spin structure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 high statistical level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with minimal systematic uncertainties  </a:t>
            </a:r>
            <a:endParaRPr lang="en-US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28740" name="Picture 4" descr="http://fc01.deviantart.net/fs11/f/2007/119/0/d/Nike_by_jlnevel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1340"/>
            <a:ext cx="3096344" cy="3931543"/>
          </a:xfrm>
          <a:prstGeom prst="rect">
            <a:avLst/>
          </a:prstGeom>
          <a:solidFill>
            <a:schemeClr val="accent3">
              <a:lumMod val="85000"/>
              <a:alpha val="62000"/>
            </a:schemeClr>
          </a:solidFill>
          <a:ln w="19050">
            <a:solidFill>
              <a:srgbClr val="000099"/>
            </a:solidFill>
          </a:ln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6952" y="3107625"/>
            <a:ext cx="419158" cy="4858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9692" y="3259844"/>
            <a:ext cx="5193474" cy="2800767"/>
          </a:xfrm>
          <a:prstGeom prst="rect">
            <a:avLst/>
          </a:prstGeom>
          <a:solidFill>
            <a:srgbClr val="FFC000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You are welcome 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to join the SPD/NICA project!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Web site: 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spd.jinr.ru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.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ea typeface="ＭＳ Ｐゴシック" pitchFamily="34" charset="-128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Contact person: Roumen Tsenov (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tsenov@jinr.ru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)</a:t>
            </a:r>
            <a:endParaRPr lang="en-US" sz="2000" dirty="0">
              <a:solidFill>
                <a:srgbClr val="0000FF"/>
              </a:solidFill>
              <a:latin typeface="Arial" pitchFamily="34" charset="0"/>
              <a:ea typeface="ＭＳ Ｐゴシック" pitchFamily="34" charset="-128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2000" dirty="0">
              <a:solidFill>
                <a:srgbClr val="0000FF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11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3068960"/>
            <a:ext cx="4831160" cy="510781"/>
          </a:xfrm>
        </p:spPr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88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087542" y="260648"/>
            <a:ext cx="6840760" cy="5688632"/>
            <a:chOff x="1394741" y="1057808"/>
            <a:chExt cx="5638800" cy="5541963"/>
          </a:xfrm>
        </p:grpSpPr>
        <p:sp>
          <p:nvSpPr>
            <p:cNvPr id="4" name="TextBox 5"/>
            <p:cNvSpPr txBox="1">
              <a:spLocks noChangeArrowheads="1"/>
            </p:cNvSpPr>
            <p:nvPr/>
          </p:nvSpPr>
          <p:spPr bwMode="auto">
            <a:xfrm>
              <a:off x="3429000" y="3581400"/>
              <a:ext cx="762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FF00"/>
                  </a:solidFill>
                </a:rPr>
                <a:t>NICA</a:t>
              </a:r>
            </a:p>
          </p:txBody>
        </p:sp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741" y="1057808"/>
              <a:ext cx="5638800" cy="554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1159550" y="5949280"/>
            <a:ext cx="6696744" cy="486287"/>
          </a:xfrm>
          <a:prstGeom prst="rect">
            <a:avLst/>
          </a:prstGeom>
          <a:solidFill>
            <a:srgbClr val="000090"/>
          </a:solidFill>
        </p:spPr>
        <p:txBody>
          <a:bodyPr wrap="square" rtlCol="0" anchor="b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i="1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                                          baryonic density  </a:t>
            </a:r>
            <a:r>
              <a:rPr lang="en-US" sz="16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r / r</a:t>
            </a:r>
            <a:r>
              <a:rPr lang="en-US" sz="1600" i="1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0</a:t>
            </a:r>
            <a:endParaRPr lang="en-US" sz="1600" i="1" dirty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pPr>
              <a:lnSpc>
                <a:spcPct val="80000"/>
              </a:lnSpc>
            </a:pPr>
            <a:r>
              <a:rPr lang="en-US" sz="16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            0                                       1                                           r</a:t>
            </a:r>
            <a:r>
              <a:rPr lang="en-US" sz="1600" i="1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0 </a:t>
            </a:r>
            <a:r>
              <a:rPr lang="en-US" sz="16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= 0,16 </a:t>
            </a:r>
            <a:r>
              <a:rPr lang="en-US" sz="1600" i="1" dirty="0" smtClean="0">
                <a:solidFill>
                  <a:schemeClr val="bg1"/>
                </a:solidFill>
                <a:latin typeface="Arial"/>
                <a:cs typeface="Arial"/>
              </a:rPr>
              <a:t>fm</a:t>
            </a:r>
            <a:r>
              <a:rPr lang="en-US" sz="1600" i="1" baseline="30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-3</a:t>
            </a:r>
            <a:endParaRPr lang="en-US" sz="1600" i="1" baseline="30000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721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5979865" cy="510781"/>
          </a:xfrm>
        </p:spPr>
        <p:txBody>
          <a:bodyPr/>
          <a:lstStyle/>
          <a:p>
            <a:r>
              <a:rPr lang="en-US" dirty="0" smtClean="0"/>
              <a:t>Spin and magnetic moment</a:t>
            </a:r>
            <a:endParaRPr lang="en-US" dirty="0"/>
          </a:p>
        </p:txBody>
      </p:sp>
      <p:sp>
        <p:nvSpPr>
          <p:cNvPr id="4" name="AutoShape 4" descr="{\vec  {\mu }}_{{\text{S}}}\ =\ g\ {\frac  {q}{2m}}\ {\vec  {S}}=\gamma {\vec  {S}}"/>
          <p:cNvSpPr>
            <a:spLocks noChangeAspect="1" noChangeArrowheads="1"/>
          </p:cNvSpPr>
          <p:nvPr/>
        </p:nvSpPr>
        <p:spPr bwMode="auto">
          <a:xfrm>
            <a:off x="323528" y="2060848"/>
            <a:ext cx="2760241" cy="27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 descr="Image result for sp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651" y="777644"/>
            <a:ext cx="2208135" cy="252028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0" y="1327826"/>
            <a:ext cx="2611655" cy="2113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42" y="5301208"/>
            <a:ext cx="2197385" cy="92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297924"/>
            <a:ext cx="2281287" cy="1257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23295"/>
            <a:ext cx="3847945" cy="1142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7685" y="4755780"/>
            <a:ext cx="1818126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r>
              <a:rPr lang="en-US" sz="2000" dirty="0" smtClean="0"/>
              <a:t>or the electron: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34182" y="3921393"/>
            <a:ext cx="2462534" cy="50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uclear magneton: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0" y="4417744"/>
            <a:ext cx="2053762" cy="1146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94" y="4426596"/>
            <a:ext cx="2698054" cy="1211254"/>
          </a:xfrm>
          <a:prstGeom prst="rect">
            <a:avLst/>
          </a:prstGeom>
          <a:noFill/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06694" y="5661248"/>
            <a:ext cx="2733458" cy="698012"/>
          </a:xfrm>
          <a:prstGeom prst="rect">
            <a:avLst/>
          </a:prstGeom>
          <a:noFill/>
          <a:ln w="3492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  </a:t>
            </a:r>
            <a:r>
              <a:rPr lang="el-GR" sz="3200" i="1" dirty="0" smtClean="0"/>
              <a:t>μ</a:t>
            </a:r>
            <a:r>
              <a:rPr lang="en-US" sz="3200" baseline="-25000" dirty="0" smtClean="0"/>
              <a:t>d</a:t>
            </a:r>
            <a:r>
              <a:rPr lang="en-US" sz="3200" dirty="0" smtClean="0"/>
              <a:t> = 0.86</a:t>
            </a:r>
            <a:r>
              <a:rPr lang="el-GR" sz="3200" i="1" dirty="0" smtClean="0"/>
              <a:t>μ</a:t>
            </a:r>
            <a:r>
              <a:rPr lang="en-US" sz="3200" baseline="-25000" dirty="0" smtClean="0"/>
              <a:t>N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7780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5783" y="159576"/>
            <a:ext cx="4643794" cy="605128"/>
          </a:xfrm>
        </p:spPr>
        <p:txBody>
          <a:bodyPr/>
          <a:lstStyle/>
          <a:p>
            <a:r>
              <a:rPr lang="en-US" dirty="0" smtClean="0"/>
              <a:t>Nucleon spin structure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5660E18E-7D1E-4DA8-936A-17513F9A97BE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 b="8981"/>
          <a:stretch>
            <a:fillRect/>
          </a:stretch>
        </p:blipFill>
        <p:spPr bwMode="auto">
          <a:xfrm>
            <a:off x="5292080" y="1700808"/>
            <a:ext cx="3379696" cy="437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9"/>
          <p:cNvGraphicFramePr>
            <a:graphicFrameLocks noChangeAspect="1"/>
          </p:cNvGraphicFramePr>
          <p:nvPr>
            <p:extLst/>
          </p:nvPr>
        </p:nvGraphicFramePr>
        <p:xfrm>
          <a:off x="795503" y="1412776"/>
          <a:ext cx="2520280" cy="1395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Equation" r:id="rId4" imgW="711000" imgH="393480" progId="">
                  <p:embed/>
                </p:oleObj>
              </mc:Choice>
              <mc:Fallback>
                <p:oleObj name="Equation" r:id="rId4" imgW="711000" imgH="393480" progId="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503" y="1412776"/>
                        <a:ext cx="2520280" cy="1395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379679" y="2348880"/>
            <a:ext cx="752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quarks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764703"/>
            <a:ext cx="1800200" cy="43410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6350" indent="-6350">
              <a:buNone/>
            </a:pPr>
            <a:r>
              <a:rPr lang="en-US" dirty="0" smtClean="0"/>
              <a:t>Before 1988</a:t>
            </a:r>
            <a:endParaRPr lang="en-US" baseline="30000" dirty="0" smtClean="0"/>
          </a:p>
        </p:txBody>
      </p:sp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337173" y="3019547"/>
            <a:ext cx="49685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quark model says:</a:t>
            </a:r>
            <a:endParaRPr lang="en-US" sz="2600" dirty="0">
              <a:latin typeface="+mn-lt"/>
            </a:endParaRPr>
          </a:p>
          <a:p>
            <a:pPr marR="0" lvl="0" indent="-2730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lang="en-US" sz="2600" dirty="0">
                <a:latin typeface="+mn-lt"/>
              </a:rPr>
              <a:t>t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nucleon spin is carried only by quarks.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9" y="4601668"/>
            <a:ext cx="4800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5660E18E-7D1E-4DA8-936A-17513F9A97BE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323528" y="3645024"/>
            <a:ext cx="505090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PROBLEM:</a:t>
            </a:r>
            <a:r>
              <a:rPr kumimoji="0" lang="en-US" sz="2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According to the experimental data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n-US" sz="2600" noProof="0" dirty="0" smtClean="0">
                <a:latin typeface="+mn-lt"/>
                <a:cs typeface="+mn-cs"/>
              </a:rPr>
              <a:t>only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30% of the nucleon spin is carried by quarks. Where does the rest of the spin come from?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" name="Object 9"/>
          <p:cNvGraphicFramePr>
            <a:graphicFrameLocks noChangeAspect="1"/>
          </p:cNvGraphicFramePr>
          <p:nvPr>
            <p:extLst/>
          </p:nvPr>
        </p:nvGraphicFramePr>
        <p:xfrm>
          <a:off x="827584" y="1484784"/>
          <a:ext cx="2520280" cy="1395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Equation" r:id="rId3" imgW="711000" imgH="393480" progId="">
                  <p:embed/>
                </p:oleObj>
              </mc:Choice>
              <mc:Fallback>
                <p:oleObj name="Equation" r:id="rId3" imgW="711000" imgH="393480" progId="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484784"/>
                        <a:ext cx="2520280" cy="1395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379679" y="2348880"/>
            <a:ext cx="752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quarks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b="8981"/>
          <a:stretch>
            <a:fillRect/>
          </a:stretch>
        </p:blipFill>
        <p:spPr bwMode="auto">
          <a:xfrm>
            <a:off x="5440776" y="994370"/>
            <a:ext cx="3379696" cy="437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3157" y="428250"/>
            <a:ext cx="5009043" cy="37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rompt photon asymmetries: accuracy"/>
          <p:cNvSpPr txBox="1"/>
          <p:nvPr/>
        </p:nvSpPr>
        <p:spPr>
          <a:xfrm>
            <a:off x="1637978" y="59809"/>
            <a:ext cx="6016071" cy="601704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400"/>
            </a:lvl1pPr>
          </a:lstStyle>
          <a:p>
            <a:r>
              <a:rPr lang="en-US" sz="3094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and 3D structure of hadrons</a:t>
            </a:r>
            <a:r>
              <a:rPr sz="3094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1" name="Statistics: 3×107 prompt photons with pT&gt;4 GeV/c per one year of data taking (107 s). It could keep statistical uncertainty of AN and ALL asymmetries measurement below 0.001 level."/>
          <p:cNvSpPr txBox="1"/>
          <p:nvPr/>
        </p:nvSpPr>
        <p:spPr>
          <a:xfrm>
            <a:off x="218100" y="802304"/>
            <a:ext cx="6115721" cy="114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1898" b="1" dirty="0"/>
              <a:t>Spin puzzle:</a:t>
            </a:r>
            <a:r>
              <a:rPr lang="en-US" sz="1898" dirty="0"/>
              <a:t> small contribution of quarks </a:t>
            </a:r>
            <a:r>
              <a:rPr lang="en-US" sz="1898" dirty="0">
                <a:solidFill>
                  <a:srgbClr val="FF0000"/>
                </a:solidFill>
              </a:rPr>
              <a:t>(may be fractional because of density matrix rather than wave function description) </a:t>
            </a:r>
            <a:r>
              <a:rPr lang="en-US" sz="1898" dirty="0"/>
              <a:t>to </a:t>
            </a:r>
            <a:r>
              <a:rPr lang="en-US" sz="1898" dirty="0" smtClean="0"/>
              <a:t>the proton </a:t>
            </a:r>
            <a:r>
              <a:rPr lang="en-US" sz="1898" dirty="0"/>
              <a:t>spin</a:t>
            </a:r>
            <a:endParaRPr sz="1898" dirty="0"/>
          </a:p>
        </p:txBody>
      </p:sp>
      <p:sp>
        <p:nvSpPr>
          <p:cNvPr id="122" name="Main contribution to systematics comes from MC-dependent subtraction of background from decay photons, charged particles etc. The expected total error does not exceed (1-2)×10−2."/>
          <p:cNvSpPr txBox="1"/>
          <p:nvPr/>
        </p:nvSpPr>
        <p:spPr>
          <a:xfrm>
            <a:off x="404355" y="2185674"/>
            <a:ext cx="5399235" cy="1509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1898" dirty="0"/>
              <a:t>The deficit may be due </a:t>
            </a:r>
            <a:r>
              <a:rPr lang="en-US" sz="1898" dirty="0" smtClean="0"/>
              <a:t>to: </a:t>
            </a:r>
            <a:endParaRPr lang="en-US" sz="1898" dirty="0"/>
          </a:p>
          <a:p>
            <a:pPr>
              <a:defRPr sz="2700"/>
            </a:pPr>
            <a:r>
              <a:rPr lang="en-US" sz="1898" dirty="0"/>
              <a:t>1.Gluon average spin </a:t>
            </a:r>
            <a:r>
              <a:rPr lang="el-GR" sz="1898" dirty="0"/>
              <a:t>Δ</a:t>
            </a:r>
            <a:r>
              <a:rPr lang="en-US" sz="1898" dirty="0" smtClean="0"/>
              <a:t>G,  </a:t>
            </a:r>
            <a:r>
              <a:rPr lang="en-US" sz="1898" dirty="0"/>
              <a:t>and </a:t>
            </a:r>
          </a:p>
          <a:p>
            <a:pPr>
              <a:defRPr sz="2700"/>
            </a:pPr>
            <a:r>
              <a:rPr lang="en-US" sz="1898" dirty="0"/>
              <a:t>2.Orbital motion L related </a:t>
            </a:r>
            <a:r>
              <a:rPr lang="en-US" sz="1898" dirty="0">
                <a:solidFill>
                  <a:srgbClr val="FF0000"/>
                </a:solidFill>
              </a:rPr>
              <a:t>to transverse (completing to 3D) structure  of proton </a:t>
            </a:r>
          </a:p>
        </p:txBody>
      </p:sp>
      <p:sp>
        <p:nvSpPr>
          <p:cNvPr id="125" name="Similar accuracy is expected for ALL while the expected asymmetry is between ±0.05"/>
          <p:cNvSpPr txBox="1"/>
          <p:nvPr/>
        </p:nvSpPr>
        <p:spPr>
          <a:xfrm>
            <a:off x="3648390" y="4568280"/>
            <a:ext cx="5399235" cy="43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2000" dirty="0"/>
              <a:t>Main instrument: </a:t>
            </a:r>
            <a:r>
              <a:rPr lang="en-US" sz="2000" dirty="0">
                <a:solidFill>
                  <a:srgbClr val="FF0000"/>
                </a:solidFill>
              </a:rPr>
              <a:t>transverse </a:t>
            </a:r>
            <a:r>
              <a:rPr lang="en-US" sz="2000" dirty="0"/>
              <a:t>spin asymmetries </a:t>
            </a:r>
            <a:endParaRPr sz="2000" dirty="0">
              <a:solidFill>
                <a:schemeClr val="accent5">
                  <a:lumOff val="-29866"/>
                </a:schemeClr>
              </a:solidFill>
            </a:endParaRPr>
          </a:p>
        </p:txBody>
      </p:sp>
      <p:sp>
        <p:nvSpPr>
          <p:cNvPr id="126" name="SPD data for AN and ALL at √s∼20 GeV will be complementary to the expected corresponding results from RHIC (√s∼200 GeV)"/>
          <p:cNvSpPr txBox="1"/>
          <p:nvPr/>
        </p:nvSpPr>
        <p:spPr>
          <a:xfrm>
            <a:off x="3820565" y="5373921"/>
            <a:ext cx="5054884" cy="794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en-US" sz="2000" dirty="0"/>
              <a:t>The simplest transverse asymmetry : left-right; more involved: azimuthal modulations </a:t>
            </a:r>
            <a:endParaRPr sz="2000" dirty="0"/>
          </a:p>
        </p:txBody>
      </p:sp>
      <p:sp>
        <p:nvSpPr>
          <p:cNvPr id="127" name="Signal and different sources of background for prompt photon production"/>
          <p:cNvSpPr txBox="1"/>
          <p:nvPr/>
        </p:nvSpPr>
        <p:spPr>
          <a:xfrm>
            <a:off x="3734195" y="3965019"/>
            <a:ext cx="4627446" cy="4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0000"/>
                </a:solidFill>
              </a:rPr>
              <a:t>All  </a:t>
            </a:r>
            <a:r>
              <a:rPr lang="en-US" sz="2000" dirty="0"/>
              <a:t>ingredients can be explored at SPD!</a:t>
            </a:r>
            <a:endParaRPr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7907" y="774069"/>
            <a:ext cx="2293622" cy="183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9557" y="2893090"/>
            <a:ext cx="3644443" cy="109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636" y="4015444"/>
            <a:ext cx="2012650" cy="164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5710166"/>
            <a:ext cx="1332756" cy="7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7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Снимок экрана от 2018-12-18 11-43-11.png" descr="Снимок экрана от 2018-12-18 11-43-11.png"/>
          <p:cNvPicPr>
            <a:picLocks noChangeAspect="1"/>
          </p:cNvPicPr>
          <p:nvPr/>
        </p:nvPicPr>
        <p:blipFill rotWithShape="1">
          <a:blip r:embed="rId2">
            <a:extLst/>
          </a:blip>
          <a:srcRect r="6978"/>
          <a:stretch/>
        </p:blipFill>
        <p:spPr>
          <a:xfrm>
            <a:off x="5076057" y="530297"/>
            <a:ext cx="3888432" cy="319924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Prompt photon asymmetries: accuracy"/>
          <p:cNvSpPr txBox="1"/>
          <p:nvPr/>
        </p:nvSpPr>
        <p:spPr>
          <a:xfrm>
            <a:off x="2386376" y="137989"/>
            <a:ext cx="4441922" cy="379912"/>
          </a:xfrm>
          <a:prstGeom prst="rect">
            <a:avLst/>
          </a:prstGeom>
          <a:solidFill>
            <a:srgbClr val="F6A20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400"/>
            </a:lvl1pPr>
          </a:lstStyle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Prompt photon asymmetries: accuracy</a:t>
            </a:r>
          </a:p>
        </p:txBody>
      </p:sp>
      <p:sp>
        <p:nvSpPr>
          <p:cNvPr id="121" name="Statistics: 3×107 prompt photons with pT&gt;4 GeV/c per one year of data taking (107 s). It could keep statistical uncertainty of AN and ALL asymmetries measurement below 0.001 level."/>
          <p:cNvSpPr txBox="1"/>
          <p:nvPr/>
        </p:nvSpPr>
        <p:spPr>
          <a:xfrm>
            <a:off x="54026" y="699749"/>
            <a:ext cx="4885928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Statistics: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3×10</a:t>
            </a:r>
            <a:r>
              <a:rPr sz="1400" b="1" kern="0" baseline="31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7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prompt photons with </a:t>
            </a:r>
            <a:r>
              <a:rPr sz="1400" b="1" kern="0" dirty="0" err="1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p</a:t>
            </a:r>
            <a:r>
              <a:rPr sz="1400" b="1" kern="0" baseline="-25000" dirty="0" err="1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T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&gt;4 GeV/c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lang="en-US" sz="14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for</a:t>
            </a:r>
            <a:r>
              <a:rPr sz="14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one year of data taking (10</a:t>
            </a:r>
            <a:r>
              <a:rPr sz="1400" b="1" kern="0" baseline="31999" dirty="0">
                <a:solidFill>
                  <a:srgbClr val="000000"/>
                </a:solidFill>
                <a:latin typeface="Helvetica Neue"/>
                <a:sym typeface="Helvetica Neue"/>
              </a:rPr>
              <a:t>7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s). It could keep statistical uncertainty of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asymmetries measurement below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0.001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level.</a:t>
            </a:r>
          </a:p>
        </p:txBody>
      </p:sp>
      <p:sp>
        <p:nvSpPr>
          <p:cNvPr id="122" name="Main contribution to systematics comes from MC-dependent subtraction of background from decay photons, charged particles etc. The expected total error does not exceed (1-2)×10−2."/>
          <p:cNvSpPr txBox="1"/>
          <p:nvPr/>
        </p:nvSpPr>
        <p:spPr>
          <a:xfrm>
            <a:off x="-131834" y="1825891"/>
            <a:ext cx="5399235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Main contribution to systematics comes from </a:t>
            </a:r>
            <a:r>
              <a:rPr sz="1400" b="1" kern="0" dirty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MC-dependent subtraction of background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from decay photons, charged particles etc. The expected total error does not exceed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 (1-2)×10</a:t>
            </a:r>
            <a:r>
              <a:rPr sz="1400" b="1" kern="0" baseline="31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−2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.</a:t>
            </a:r>
          </a:p>
        </p:txBody>
      </p:sp>
      <p:pic>
        <p:nvPicPr>
          <p:cNvPr id="123" name="An_1.gif" descr="An_1.gif"/>
          <p:cNvPicPr>
            <a:picLocks noChangeAspect="1"/>
          </p:cNvPicPr>
          <p:nvPr/>
        </p:nvPicPr>
        <p:blipFill rotWithShape="1">
          <a:blip r:embed="rId3">
            <a:extLst/>
          </a:blip>
          <a:srcRect l="5197" t="6944" r="8187" b="5116"/>
          <a:stretch/>
        </p:blipFill>
        <p:spPr>
          <a:xfrm>
            <a:off x="323527" y="2996952"/>
            <a:ext cx="4481553" cy="3096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PD expectations, previous measurement at similar kinematic range and theory predictions for AN"/>
          <p:cNvSpPr txBox="1"/>
          <p:nvPr/>
        </p:nvSpPr>
        <p:spPr>
          <a:xfrm>
            <a:off x="142509" y="6017380"/>
            <a:ext cx="4708961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200"/>
            </a:pPr>
            <a:r>
              <a:rPr sz="1400" b="1" kern="0" dirty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SPD expectations, previous measurement at similar kinematic range and theory predictions for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</a:p>
        </p:txBody>
      </p:sp>
      <p:sp>
        <p:nvSpPr>
          <p:cNvPr id="125" name="Similar accuracy is expected for ALL while the expected asymmetry is between ±0.05"/>
          <p:cNvSpPr txBox="1"/>
          <p:nvPr/>
        </p:nvSpPr>
        <p:spPr>
          <a:xfrm>
            <a:off x="5076055" y="4855305"/>
            <a:ext cx="4531841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Similar accuracy is expected for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while the expected asymmetry is between </a:t>
            </a:r>
            <a:r>
              <a:rPr sz="1400" b="1" kern="0" dirty="0">
                <a:solidFill>
                  <a:srgbClr val="FF644E">
                    <a:lumOff val="-29866"/>
                  </a:srgbClr>
                </a:solidFill>
                <a:latin typeface="Helvetica Neue"/>
                <a:sym typeface="Helvetica Neue"/>
              </a:rPr>
              <a:t>±0.05</a:t>
            </a:r>
          </a:p>
        </p:txBody>
      </p:sp>
      <p:sp>
        <p:nvSpPr>
          <p:cNvPr id="126" name="SPD data for AN and ALL at √s∼20 GeV will be complementary to the expected corresponding results from RHIC (√s∼200 GeV)"/>
          <p:cNvSpPr txBox="1"/>
          <p:nvPr/>
        </p:nvSpPr>
        <p:spPr>
          <a:xfrm>
            <a:off x="5076055" y="5531443"/>
            <a:ext cx="4069989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SPD data for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4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at </a:t>
            </a:r>
            <a:r>
              <a:rPr sz="1400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√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s∼20 GeV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will be complementary to the expected </a:t>
            </a:r>
            <a:r>
              <a:rPr sz="14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results </a:t>
            </a:r>
            <a:r>
              <a:rPr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from RHIC (</a:t>
            </a:r>
            <a:r>
              <a:rPr sz="1400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√</a:t>
            </a:r>
            <a:r>
              <a:rPr sz="14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s∼200 GeV</a:t>
            </a:r>
            <a:r>
              <a:rPr sz="14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)</a:t>
            </a:r>
            <a:r>
              <a:rPr lang="en-US"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lang="en-US" sz="14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corresponds </a:t>
            </a:r>
            <a:r>
              <a:rPr lang="en-US"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to the region of typically  larger values of ΔG/G </a:t>
            </a:r>
            <a:endParaRPr sz="1400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127" name="Signal and different sources of background for prompt photon production"/>
          <p:cNvSpPr txBox="1"/>
          <p:nvPr/>
        </p:nvSpPr>
        <p:spPr>
          <a:xfrm>
            <a:off x="5090910" y="3651142"/>
            <a:ext cx="4358598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>
                <a:solidFill>
                  <a:srgbClr val="000000"/>
                </a:solidFill>
              </a:defRPr>
            </a:pPr>
            <a:r>
              <a:rPr sz="1400" b="1" kern="0" dirty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Signal and different sources of background for prompt photon production</a:t>
            </a:r>
          </a:p>
        </p:txBody>
      </p:sp>
    </p:spTree>
    <p:extLst>
      <p:ext uri="{BB962C8B-B14F-4D97-AF65-F5344CB8AC3E}">
        <p14:creationId xmlns:p14="http://schemas.microsoft.com/office/powerpoint/2010/main" val="10912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56418"/>
            <a:ext cx="8607343" cy="54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7571" y="476671"/>
            <a:ext cx="3306739" cy="95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O. </a:t>
            </a:r>
            <a:r>
              <a:rPr lang="en-US" dirty="0" err="1" smtClean="0"/>
              <a:t>Teryaev</a:t>
            </a:r>
            <a:r>
              <a:rPr lang="en-US" dirty="0" smtClean="0"/>
              <a:t>, SPD meeting</a:t>
            </a:r>
          </a:p>
          <a:p>
            <a:r>
              <a:rPr lang="en-US" dirty="0" smtClean="0"/>
              <a:t>29 April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1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/>
          <a:stretch/>
        </p:blipFill>
        <p:spPr>
          <a:xfrm>
            <a:off x="107504" y="1052736"/>
            <a:ext cx="8861581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645562">
            <a:off x="5868144" y="5949280"/>
            <a:ext cx="1444306" cy="54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Year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1060" r="26882" b="-1126"/>
          <a:stretch/>
        </p:blipFill>
        <p:spPr bwMode="auto">
          <a:xfrm>
            <a:off x="35496" y="982438"/>
            <a:ext cx="8718647" cy="52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1632009" y="179388"/>
            <a:ext cx="5054624" cy="55880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b="1" dirty="0">
                <a:solidFill>
                  <a:srgbClr val="000090"/>
                </a:solidFill>
                <a:latin typeface="+mj-lt"/>
              </a:rPr>
              <a:t>Civil c</a:t>
            </a:r>
            <a:r>
              <a:rPr lang="en-US" b="1" dirty="0" smtClean="0">
                <a:solidFill>
                  <a:srgbClr val="000090"/>
                </a:solidFill>
                <a:latin typeface="+mj-lt"/>
              </a:rPr>
              <a:t>onstruction, </a:t>
            </a:r>
            <a:r>
              <a:rPr lang="en-US" b="1" dirty="0">
                <a:solidFill>
                  <a:srgbClr val="000090"/>
                </a:solidFill>
                <a:latin typeface="+mj-lt"/>
              </a:rPr>
              <a:t>bld.17</a:t>
            </a:r>
            <a:endParaRPr lang="ru-RU" b="1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2140" y="1187469"/>
            <a:ext cx="1301959" cy="436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April 2019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ая выноска 15"/>
          <p:cNvSpPr>
            <a:spLocks noChangeArrowheads="1"/>
          </p:cNvSpPr>
          <p:nvPr/>
        </p:nvSpPr>
        <p:spPr bwMode="auto">
          <a:xfrm>
            <a:off x="6640875" y="3794058"/>
            <a:ext cx="1368152" cy="428644"/>
          </a:xfrm>
          <a:prstGeom prst="wedgeRectCallout">
            <a:avLst>
              <a:gd name="adj1" fmla="val -101986"/>
              <a:gd name="adj2" fmla="val -7622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SPD 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11" name="Прямоугольная выноска 15"/>
          <p:cNvSpPr>
            <a:spLocks noChangeArrowheads="1"/>
          </p:cNvSpPr>
          <p:nvPr/>
        </p:nvSpPr>
        <p:spPr bwMode="auto">
          <a:xfrm>
            <a:off x="3779912" y="1628800"/>
            <a:ext cx="1458841" cy="332104"/>
          </a:xfrm>
          <a:prstGeom prst="wedgeRectCallout">
            <a:avLst>
              <a:gd name="adj1" fmla="val -48889"/>
              <a:gd name="adj2" fmla="val 11052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MPD 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6971" y="6481275"/>
            <a:ext cx="3035959" cy="2987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http://nucloweb.jinr.ru/nucloserv/205corp.htm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4437112"/>
            <a:ext cx="3302322" cy="200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16632"/>
            <a:ext cx="4539705" cy="446982"/>
          </a:xfrm>
        </p:spPr>
        <p:txBody>
          <a:bodyPr/>
          <a:lstStyle/>
          <a:p>
            <a:r>
              <a:rPr lang="en-US" sz="2800" dirty="0" smtClean="0"/>
              <a:t>Reconfigurable design</a:t>
            </a:r>
            <a:endParaRPr lang="en-US" sz="2800" dirty="0"/>
          </a:p>
        </p:txBody>
      </p:sp>
      <p:pic>
        <p:nvPicPr>
          <p:cNvPr id="5" name="SPD Assembly Joint Mo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1934834"/>
            <a:ext cx="5832648" cy="4374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1151" r="8263" b="11151"/>
          <a:stretch/>
        </p:blipFill>
        <p:spPr>
          <a:xfrm>
            <a:off x="107504" y="764704"/>
            <a:ext cx="346806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374" y="101516"/>
            <a:ext cx="5103953" cy="1067215"/>
          </a:xfrm>
        </p:spPr>
        <p:txBody>
          <a:bodyPr/>
          <a:lstStyle/>
          <a:p>
            <a:pPr algn="l"/>
            <a:r>
              <a:rPr lang="en-US" dirty="0" smtClean="0"/>
              <a:t>     JINR participation:</a:t>
            </a:r>
            <a:br>
              <a:rPr lang="en-US" dirty="0" smtClean="0"/>
            </a:br>
            <a:r>
              <a:rPr lang="en-US" dirty="0" smtClean="0"/>
              <a:t>    112 authors, 37.7 FTE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135938" cy="4968875"/>
          </a:xfrm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Laboratory of High-Energy Physics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74</a:t>
            </a:r>
          </a:p>
          <a:p>
            <a:pPr lvl="1"/>
            <a:r>
              <a:rPr lang="en-US" dirty="0" smtClean="0"/>
              <a:t>FTE: 24.4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Nuclear Problems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30</a:t>
            </a:r>
          </a:p>
          <a:p>
            <a:pPr lvl="1"/>
            <a:r>
              <a:rPr lang="en-US" dirty="0" smtClean="0"/>
              <a:t>FTE: 11.3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Theoretical Physics</a:t>
            </a:r>
          </a:p>
          <a:p>
            <a:pPr lvl="1"/>
            <a:r>
              <a:rPr lang="en-US" dirty="0" smtClean="0"/>
              <a:t>authors: 6</a:t>
            </a:r>
          </a:p>
          <a:p>
            <a:pPr lvl="1"/>
            <a:r>
              <a:rPr lang="en-US" dirty="0" smtClean="0"/>
              <a:t>FTE: 2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Directorate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  <a:r>
              <a:rPr lang="en-US" sz="2800" dirty="0" smtClean="0">
                <a:solidFill>
                  <a:srgbClr val="000099"/>
                </a:solidFill>
              </a:rPr>
              <a:t>, Laboratory of Information Technologies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18497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5979865" cy="510781"/>
          </a:xfrm>
        </p:spPr>
        <p:txBody>
          <a:bodyPr/>
          <a:lstStyle/>
          <a:p>
            <a:r>
              <a:rPr lang="en-US" dirty="0" smtClean="0"/>
              <a:t>COMPASS data, pion beam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021546" cy="53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86" y="1844824"/>
            <a:ext cx="8352928" cy="388843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</a:t>
            </a:r>
            <a:r>
              <a:rPr lang="en-US" sz="2800" dirty="0" smtClean="0"/>
              <a:t>ystem for particle ID </a:t>
            </a:r>
            <a:r>
              <a:rPr lang="en-US" sz="2000" dirty="0" smtClean="0"/>
              <a:t>(</a:t>
            </a:r>
            <a:r>
              <a:rPr lang="en-US" sz="2000" dirty="0" err="1" smtClean="0"/>
              <a:t>multigap</a:t>
            </a:r>
            <a:r>
              <a:rPr lang="en-US" sz="2000" dirty="0" smtClean="0"/>
              <a:t> glass RPCs,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, Aerogel Cherenkov?)</a:t>
            </a:r>
            <a:r>
              <a:rPr lang="en-US" sz="2800" dirty="0" smtClean="0"/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"Zero degree" system (fine grained hadron calorimeter?)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Front-end electronics of the different subsystems;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187624" y="620688"/>
            <a:ext cx="6912768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that have not been thought out yet…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56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179665" cy="510781"/>
          </a:xfrm>
        </p:spPr>
        <p:txBody>
          <a:bodyPr/>
          <a:lstStyle/>
          <a:p>
            <a:r>
              <a:rPr lang="en-US" dirty="0" smtClean="0"/>
              <a:t>Beam test facility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5474924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933056"/>
            <a:ext cx="5706072" cy="21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71059" y="188640"/>
            <a:ext cx="4108824" cy="504056"/>
          </a:xfrm>
          <a:solidFill>
            <a:srgbClr val="9DFCFF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Arial"/>
                <a:ea typeface="Lucida Grande"/>
                <a:cs typeface="Arial"/>
              </a:rPr>
              <a:t>M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ea typeface="Lucida Grande"/>
                <a:cs typeface="Arial"/>
              </a:rPr>
              <a:t>ajor milestones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978180"/>
            <a:ext cx="8208912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3366FF"/>
                </a:solidFill>
                <a:latin typeface="Arial"/>
                <a:cs typeface="Arial"/>
              </a:rPr>
              <a:t>2018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start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BM@N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experiment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(min. configuration)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2018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–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2019 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Booster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commissioning</a:t>
            </a:r>
            <a:endParaRPr lang="ru-RU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201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lang="ru-RU" sz="2000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readiness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MPD Hall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2019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MPD magnet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commissioning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completion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civil construction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build.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17)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	–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MPD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commissioning (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Stage 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ru-RU" sz="2000" i="1" dirty="0" smtClean="0">
                <a:solidFill>
                  <a:srgbClr val="FF0000"/>
                </a:solidFill>
                <a:latin typeface="Arial"/>
                <a:cs typeface="Arial"/>
              </a:rPr>
              <a:t> –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2021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Collider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commissioning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– completion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“NICA Center”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construction</a:t>
            </a:r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commissioning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Computer center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2023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	–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MPD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commissioning (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Stage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II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2025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SPD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commissioning (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Stage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2822" y="171792"/>
            <a:ext cx="1203674" cy="592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6660232" y="5276413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z="1600" dirty="0" smtClean="0"/>
              <a:t>September 20, 2018</a:t>
            </a:r>
            <a:endParaRPr lang="ru-RU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6588224" y="5013176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z="1600" dirty="0" smtClean="0"/>
              <a:t>V. </a:t>
            </a:r>
            <a:r>
              <a:rPr lang="en-GB" sz="1600" dirty="0" err="1" smtClean="0"/>
              <a:t>Kekelidze</a:t>
            </a:r>
            <a:r>
              <a:rPr lang="en-GB" sz="1600" dirty="0" smtClean="0"/>
              <a:t>, SC-124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356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825902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8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858329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Time-schedule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66" y="1196752"/>
            <a:ext cx="184697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36"/>
          <p:cNvSpPr>
            <a:spLocks noChangeArrowheads="1"/>
          </p:cNvSpPr>
          <p:nvPr/>
        </p:nvSpPr>
        <p:spPr bwMode="auto">
          <a:xfrm>
            <a:off x="8674243" y="3862615"/>
            <a:ext cx="66234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Jan </a:t>
            </a:r>
          </a:p>
          <a:p>
            <a:pPr eaLnBrk="1" hangingPunct="1"/>
            <a:r>
              <a:rPr lang="en-US" alt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3968" y="83773"/>
            <a:ext cx="3266151" cy="436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S. </a:t>
            </a:r>
            <a:r>
              <a:rPr lang="en-US" sz="2000" dirty="0" err="1" smtClean="0"/>
              <a:t>Kostromin</a:t>
            </a:r>
            <a:r>
              <a:rPr lang="en-US" sz="2000" dirty="0" smtClean="0"/>
              <a:t>, PAC June 2019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32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15" name="Группа 13"/>
          <p:cNvGrpSpPr>
            <a:grpSpLocks/>
          </p:cNvGrpSpPr>
          <p:nvPr/>
        </p:nvGrpSpPr>
        <p:grpSpPr bwMode="auto">
          <a:xfrm>
            <a:off x="494853" y="763793"/>
            <a:ext cx="8241302" cy="5724287"/>
            <a:chOff x="795834" y="835507"/>
            <a:chExt cx="8348166" cy="5794933"/>
          </a:xfrm>
        </p:grpSpPr>
        <p:pic>
          <p:nvPicPr>
            <p:cNvPr id="25617" name="Picture 6" descr="HI_col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34" y="835507"/>
              <a:ext cx="8348166" cy="5733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9" name="TextBox 7"/>
            <p:cNvSpPr txBox="1">
              <a:spLocks noChangeArrowheads="1"/>
            </p:cNvSpPr>
            <p:nvPr/>
          </p:nvSpPr>
          <p:spPr bwMode="auto">
            <a:xfrm>
              <a:off x="1967635" y="5875838"/>
              <a:ext cx="4151429" cy="754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 dirty="0" smtClean="0">
                  <a:solidFill>
                    <a:srgbClr val="FFFF00"/>
                  </a:solidFill>
                </a:rPr>
                <a:t>Development in time, </a:t>
              </a:r>
              <a:r>
                <a:rPr lang="en-US" sz="1400" dirty="0" smtClean="0">
                  <a:solidFill>
                    <a:srgbClr val="FFFF00"/>
                  </a:solidFill>
                </a:rPr>
                <a:t>1</a:t>
              </a:r>
              <a:r>
                <a:rPr lang="en-US" sz="1400" i="1" dirty="0" smtClean="0">
                  <a:solidFill>
                    <a:srgbClr val="FFFF00"/>
                  </a:solidFill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</a:rPr>
                <a:t>fm</a:t>
              </a:r>
              <a:r>
                <a:rPr lang="ru-RU" sz="1400" dirty="0">
                  <a:solidFill>
                    <a:srgbClr val="FFFF00"/>
                  </a:solidFill>
                </a:rPr>
                <a:t> </a:t>
              </a:r>
              <a:r>
                <a:rPr lang="en-US" sz="1400" dirty="0">
                  <a:solidFill>
                    <a:srgbClr val="FFFF00"/>
                  </a:solidFill>
                </a:rPr>
                <a:t>/ c = </a:t>
              </a:r>
              <a:r>
                <a:rPr lang="en-US" sz="1400" dirty="0" smtClean="0">
                  <a:solidFill>
                    <a:srgbClr val="FFFF00"/>
                  </a:solidFill>
                </a:rPr>
                <a:t>3.3 </a:t>
              </a:r>
              <a:r>
                <a:rPr lang="en-US" sz="1400" dirty="0">
                  <a:solidFill>
                    <a:srgbClr val="FFFF00"/>
                  </a:solidFill>
                </a:rPr>
                <a:t>x10</a:t>
              </a:r>
              <a:r>
                <a:rPr lang="en-US" sz="1400" baseline="30000" dirty="0">
                  <a:solidFill>
                    <a:srgbClr val="FFFF00"/>
                  </a:solidFill>
                </a:rPr>
                <a:t>-24 </a:t>
              </a:r>
              <a:r>
                <a:rPr lang="en-US" sz="1400" dirty="0">
                  <a:solidFill>
                    <a:srgbClr val="FFFF00"/>
                  </a:solidFill>
                </a:rPr>
                <a:t>sec</a:t>
              </a:r>
            </a:p>
            <a:p>
              <a:pPr eaLnBrk="1" hangingPunct="1"/>
              <a:r>
                <a:rPr lang="en-US" sz="1800" i="1" dirty="0" smtClean="0">
                  <a:solidFill>
                    <a:srgbClr val="FFFF00"/>
                  </a:solidFill>
                </a:rPr>
                <a:t> </a:t>
              </a:r>
              <a:endParaRPr lang="en-US" sz="1800" i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1547664" y="6093296"/>
            <a:ext cx="5904656" cy="52230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0016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Arial Unicode MS"/>
        <a:cs typeface="Arial Unicode MS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14447</TotalTime>
  <Words>2627</Words>
  <Application>Microsoft Office PowerPoint</Application>
  <PresentationFormat>On-screen Show (4:3)</PresentationFormat>
  <Paragraphs>673</Paragraphs>
  <Slides>64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94" baseType="lpstr">
      <vt:lpstr>MS PGothic</vt:lpstr>
      <vt:lpstr>MS PGothic</vt:lpstr>
      <vt:lpstr>American Typewriter</vt:lpstr>
      <vt:lpstr>Apple Chancery</vt:lpstr>
      <vt:lpstr>Arial</vt:lpstr>
      <vt:lpstr>Arial Nova</vt:lpstr>
      <vt:lpstr>Arial Unicode MS</vt:lpstr>
      <vt:lpstr>Baskerville</vt:lpstr>
      <vt:lpstr>Bookman Old Style</vt:lpstr>
      <vt:lpstr>Calibri</vt:lpstr>
      <vt:lpstr>Cambria Math</vt:lpstr>
      <vt:lpstr>Comic Sans MS</vt:lpstr>
      <vt:lpstr>Copperplate Gothic Bold</vt:lpstr>
      <vt:lpstr>DejaVu Sans</vt:lpstr>
      <vt:lpstr>Droid Sans Fallback</vt:lpstr>
      <vt:lpstr>Georgia</vt:lpstr>
      <vt:lpstr>Gill Sans</vt:lpstr>
      <vt:lpstr>Helvetica</vt:lpstr>
      <vt:lpstr>Helvetica Neue</vt:lpstr>
      <vt:lpstr>Lucida Grande</vt:lpstr>
      <vt:lpstr>Papyrus</vt:lpstr>
      <vt:lpstr>Symbol</vt:lpstr>
      <vt:lpstr>SymbolPS</vt:lpstr>
      <vt:lpstr>Tahoma</vt:lpstr>
      <vt:lpstr>Times</vt:lpstr>
      <vt:lpstr>Times New Roman</vt:lpstr>
      <vt:lpstr>Verdana</vt:lpstr>
      <vt:lpstr>Wingdings</vt:lpstr>
      <vt:lpstr>Default Design</vt:lpstr>
      <vt:lpstr>Equation</vt:lpstr>
      <vt:lpstr>NICA accelerator complex at LHEP and proposal to study polarization phenomena with its beams  (the SPD project)</vt:lpstr>
      <vt:lpstr> From the Synchrophasotron to the NICA collider</vt:lpstr>
      <vt:lpstr>PowerPoint Presentation</vt:lpstr>
      <vt:lpstr>PowerPoint Presentation</vt:lpstr>
      <vt:lpstr>PowerPoint Presentation</vt:lpstr>
      <vt:lpstr>PowerPoint Presentation</vt:lpstr>
      <vt:lpstr>Major milestones</vt:lpstr>
      <vt:lpstr>PowerPoint Presentation</vt:lpstr>
      <vt:lpstr>PowerPoint Presentation</vt:lpstr>
      <vt:lpstr>QCD phase diagram</vt:lpstr>
      <vt:lpstr>PowerPoint Presentation</vt:lpstr>
      <vt:lpstr>PowerPoint Presentation</vt:lpstr>
      <vt:lpstr>Collisions of polarized particles</vt:lpstr>
      <vt:lpstr>Polarized beams</vt:lpstr>
      <vt:lpstr>PowerPoint Presentation</vt:lpstr>
      <vt:lpstr>Spin dependent PDFs</vt:lpstr>
      <vt:lpstr>Nucleon structure and PDFs</vt:lpstr>
      <vt:lpstr>PowerPoint Presentation</vt:lpstr>
      <vt:lpstr>Drell-Yan process</vt:lpstr>
      <vt:lpstr>Asymmetries in DY pair production</vt:lpstr>
      <vt:lpstr>PowerPoint Presentation</vt:lpstr>
      <vt:lpstr>Kinematics </vt:lpstr>
      <vt:lpstr>Unpolarised Drell-Yan </vt:lpstr>
      <vt:lpstr> NA10  vs SPD</vt:lpstr>
      <vt:lpstr>Prompt (direct) photon production</vt:lpstr>
      <vt:lpstr>Prompt photons</vt:lpstr>
      <vt:lpstr>Expected asymmetries in prompt photon production</vt:lpstr>
      <vt:lpstr>Charmonium (J/) production</vt:lpstr>
      <vt:lpstr>PowerPoint Presentation</vt:lpstr>
      <vt:lpstr>PowerPoint Presentation</vt:lpstr>
      <vt:lpstr>GPD through vector meson exclusive production</vt:lpstr>
      <vt:lpstr>PowerPoint Presentation</vt:lpstr>
      <vt:lpstr>Minimum biased events</vt:lpstr>
      <vt:lpstr>PowerPoint Presentation</vt:lpstr>
      <vt:lpstr>General view</vt:lpstr>
      <vt:lpstr>Dimensions</vt:lpstr>
      <vt:lpstr>Hybrid magnetic system</vt:lpstr>
      <vt:lpstr>Vertex detector (Inner tracker)</vt:lpstr>
      <vt:lpstr>PowerPoint Presentation</vt:lpstr>
      <vt:lpstr>Central tracker</vt:lpstr>
      <vt:lpstr>Momentum resolution</vt:lpstr>
      <vt:lpstr>Electromagnetic calorimeter</vt:lpstr>
      <vt:lpstr>PowerPoint Presentation</vt:lpstr>
      <vt:lpstr>DAQ</vt:lpstr>
      <vt:lpstr>Software and computing</vt:lpstr>
      <vt:lpstr>PowerPoint Presentation</vt:lpstr>
      <vt:lpstr>Collaborating institutions –  25 so far </vt:lpstr>
      <vt:lpstr>Start of the SPD project</vt:lpstr>
      <vt:lpstr>Roadmap </vt:lpstr>
      <vt:lpstr>PowerPoint Presentation</vt:lpstr>
      <vt:lpstr>Back-up</vt:lpstr>
      <vt:lpstr>PowerPoint Presentation</vt:lpstr>
      <vt:lpstr>Spin and magnetic moment</vt:lpstr>
      <vt:lpstr>Nucleon spin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Reconfigurable design</vt:lpstr>
      <vt:lpstr>     JINR participation:     112 authors, 37.7 FTE</vt:lpstr>
      <vt:lpstr>COMPASS data, pion beam</vt:lpstr>
      <vt:lpstr>PowerPoint Presentation</vt:lpstr>
      <vt:lpstr>Beam test facility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</dc:title>
  <dc:creator>ROUMEN</dc:creator>
  <cp:lastModifiedBy>Roumen Tsenov</cp:lastModifiedBy>
  <cp:revision>688</cp:revision>
  <dcterms:modified xsi:type="dcterms:W3CDTF">2019-09-01T08:47:28Z</dcterms:modified>
</cp:coreProperties>
</file>