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sldIdLst>
    <p:sldId id="487" r:id="rId2"/>
    <p:sldId id="260" r:id="rId3"/>
    <p:sldId id="499" r:id="rId4"/>
    <p:sldId id="494" r:id="rId5"/>
    <p:sldId id="421" r:id="rId6"/>
    <p:sldId id="488" r:id="rId7"/>
    <p:sldId id="378" r:id="rId8"/>
    <p:sldId id="495" r:id="rId9"/>
    <p:sldId id="496" r:id="rId10"/>
    <p:sldId id="468" r:id="rId11"/>
    <p:sldId id="455" r:id="rId12"/>
    <p:sldId id="478" r:id="rId13"/>
    <p:sldId id="497" r:id="rId14"/>
    <p:sldId id="452" r:id="rId15"/>
    <p:sldId id="454" r:id="rId16"/>
    <p:sldId id="479" r:id="rId17"/>
    <p:sldId id="457" r:id="rId18"/>
    <p:sldId id="498" r:id="rId19"/>
    <p:sldId id="458" r:id="rId20"/>
    <p:sldId id="476" r:id="rId21"/>
    <p:sldId id="456" r:id="rId22"/>
    <p:sldId id="484" r:id="rId23"/>
    <p:sldId id="492" r:id="rId24"/>
    <p:sldId id="447" r:id="rId25"/>
    <p:sldId id="482" r:id="rId26"/>
    <p:sldId id="402" r:id="rId27"/>
    <p:sldId id="451" r:id="rId28"/>
    <p:sldId id="450" r:id="rId29"/>
    <p:sldId id="449" r:id="rId30"/>
    <p:sldId id="477" r:id="rId31"/>
    <p:sldId id="480" r:id="rId32"/>
    <p:sldId id="408" r:id="rId33"/>
    <p:sldId id="409" r:id="rId34"/>
    <p:sldId id="410" r:id="rId35"/>
    <p:sldId id="411" r:id="rId36"/>
    <p:sldId id="481" r:id="rId37"/>
    <p:sldId id="446" r:id="rId38"/>
    <p:sldId id="483" r:id="rId39"/>
    <p:sldId id="413" r:id="rId40"/>
    <p:sldId id="489" r:id="rId41"/>
    <p:sldId id="500" r:id="rId42"/>
    <p:sldId id="469" r:id="rId43"/>
    <p:sldId id="501" r:id="rId44"/>
    <p:sldId id="325" r:id="rId45"/>
    <p:sldId id="490" r:id="rId46"/>
    <p:sldId id="491" r:id="rId47"/>
    <p:sldId id="502" r:id="rId48"/>
    <p:sldId id="503" r:id="rId49"/>
    <p:sldId id="504" r:id="rId50"/>
    <p:sldId id="505" r:id="rId51"/>
    <p:sldId id="486" r:id="rId52"/>
    <p:sldId id="493" r:id="rId53"/>
    <p:sldId id="485" r:id="rId54"/>
  </p:sldIdLst>
  <p:sldSz cx="9144000" cy="6858000" type="screen4x3"/>
  <p:notesSz cx="7772400" cy="10058400"/>
  <p:defaultTextStyle>
    <a:defPPr>
      <a:defRPr lang="en-GB"/>
    </a:defPPr>
    <a:lvl1pPr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457200" rtl="0" eaLnBrk="0" fontAlgn="base" hangingPunct="0">
      <a:lnSpc>
        <a:spcPct val="12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90FEFE"/>
    <a:srgbClr val="F6A20A"/>
    <a:srgbClr val="0000FF"/>
    <a:srgbClr val="DBDBE1"/>
    <a:srgbClr val="DE9208"/>
    <a:srgbClr val="71DAFF"/>
    <a:srgbClr val="E6E6EA"/>
    <a:srgbClr val="0099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39276" autoAdjust="0"/>
  </p:normalViewPr>
  <p:slideViewPr>
    <p:cSldViewPr>
      <p:cViewPr varScale="1">
        <p:scale>
          <a:sx n="64" d="100"/>
          <a:sy n="64" d="100"/>
        </p:scale>
        <p:origin x="1104" y="3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521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42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83388" cy="98567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bg-BG"/>
          </a:p>
        </p:txBody>
      </p:sp>
      <p:sp>
        <p:nvSpPr>
          <p:cNvPr id="3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27100" y="738188"/>
            <a:ext cx="492601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7863" y="4681538"/>
            <a:ext cx="5424487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bg-BG" smtClean="0"/>
          </a:p>
        </p:txBody>
      </p:sp>
    </p:spTree>
    <p:extLst>
      <p:ext uri="{BB962C8B-B14F-4D97-AF65-F5344CB8AC3E}">
        <p14:creationId xmlns:p14="http://schemas.microsoft.com/office/powerpoint/2010/main" val="824308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8A9547E-F831-42B6-BEFB-DAE1D77E4873}" type="slidenum">
              <a:rPr lang="ru-RU" smtClean="0">
                <a:solidFill>
                  <a:srgbClr val="000000"/>
                </a:solidFill>
              </a:rPr>
              <a:pPr/>
              <a:t>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321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6323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6324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2F5E72-93DB-4B1F-AF04-07EEB70CAB2B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6325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4F20CD-6F64-4FA9-851D-BE5EF6A96F4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6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10B2E99-F6E7-4AE0-8AD5-6E8A7FAD016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7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1E4790A-F204-4F40-BA65-3C690CE04C21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632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6329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6330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76711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7347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7348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377605-92F6-466F-93A6-A7FC45703CF0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7349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5286614-F6FB-4F51-B3D7-4D715D1FAF0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0" name="Text Box 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4E03713-4C20-488C-9020-8A604285D13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1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FEF3F43-E8CD-41D9-ABAE-C55B3AC7DF9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7352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7353" name="Text Box 5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7354" name="Text Box 6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381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939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939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FEEE90-CBE1-4A82-873F-663EFF8D453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939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CE98432-9F3C-4E11-B6B5-16673396FBA9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93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939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940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96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/>
            <a:fld id="{0E451418-82B3-4041-869A-A0B93377ECBD}" type="slidenum">
              <a:rPr lang="en-GB" sz="12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43</a:t>
            </a:fld>
            <a:endParaRPr lang="en-GB" sz="12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12643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ea typeface="MS PGothic" charset="0"/>
                <a:cs typeface="MS PGothic" charset="0"/>
              </a:rPr>
              <a:t>A.P.Nagaytsev, SPIN-2010, October 1, Juelich </a:t>
            </a:r>
          </a:p>
        </p:txBody>
      </p:sp>
      <p:sp>
        <p:nvSpPr>
          <p:cNvPr id="112644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buFont typeface="Arial" charset="0"/>
              <a:buNone/>
            </a:pPr>
            <a:fld id="{28217714-5EAB-D54B-907D-CD02DA161378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Font typeface="Arial" charset="0"/>
                <a:buNone/>
              </a:pPr>
              <a:t>43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2645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  <a:cs typeface="ＭＳ Ｐゴシック" charset="0"/>
              </a:defRPr>
            </a:lvl1pPr>
            <a:lvl2pPr marL="37931725" indent="-37474525" defTabSz="450850"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2400">
                <a:solidFill>
                  <a:schemeClr val="tx1"/>
                </a:solidFill>
                <a:latin typeface="Bookman Old Style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buFont typeface="Arial" charset="0"/>
              <a:buNone/>
            </a:pPr>
            <a:fld id="{17476AA6-0433-0045-9FC3-AF149657CA30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  <a:buFont typeface="Arial" charset="0"/>
                <a:buNone/>
              </a:pPr>
              <a:t>43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26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2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/>
          </p:cNvSpPr>
          <p:nvPr>
            <p:ph type="sldNum" sz="quarter"/>
          </p:nvPr>
        </p:nvSpPr>
        <p:spPr>
          <a:xfrm>
            <a:off x="4278313" y="10156825"/>
            <a:ext cx="3271837" cy="52546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E277010C-839A-41AA-9080-0E812F6C7AE2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eaLnBrk="1"/>
              <a:t>7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E9A5897-01D2-446F-8C99-E5A0202E24AC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EC59F0-41FC-4093-B14C-D56A971ABF98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0BBFAB0-1996-498E-99D3-0E123F515394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DB3044C-143B-4806-A331-6671A7E101FD}" type="slidenum"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9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200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C84ECCC7-17C0-457F-AFA1-F32C1B4FEB0B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63523" name="Rectangle 6"/>
          <p:cNvSpPr>
            <a:spLocks noGrp="1" noChangeArrowheads="1"/>
          </p:cNvSpPr>
          <p:nvPr>
            <p:ph type="ftr" sz="quarte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363524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F9EFECE6-46C6-459E-A10D-40A9C9B849A1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63525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D188250A-AE69-48EC-8D9D-D3F85AA4F44E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635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eaLnBrk="1" hangingPunct="1"/>
            <a:r>
              <a:rPr lang="en-US" sz="1200" dirty="0" smtClean="0"/>
              <a:t>1. </a:t>
            </a:r>
            <a:r>
              <a:rPr lang="en-US" sz="1200" dirty="0" err="1" smtClean="0"/>
              <a:t>Transversity</a:t>
            </a:r>
            <a:r>
              <a:rPr lang="en-US" sz="1200" dirty="0" smtClean="0"/>
              <a:t>: </a:t>
            </a:r>
            <a:r>
              <a:rPr lang="en-US" sz="1200" i="1" dirty="0" smtClean="0"/>
              <a:t>A</a:t>
            </a:r>
            <a:r>
              <a:rPr lang="en-US" sz="1200" i="1" baseline="-25000" dirty="0" smtClean="0"/>
              <a:t>UT</a:t>
            </a:r>
            <a:r>
              <a:rPr lang="en-US" sz="1200" i="1" dirty="0" smtClean="0"/>
              <a:t> </a:t>
            </a:r>
            <a:r>
              <a:rPr lang="en-US" sz="1200" dirty="0" smtClean="0"/>
              <a:t>sin(</a:t>
            </a:r>
            <a:r>
              <a:rPr lang="en-US" sz="1200" i="1" dirty="0" err="1" smtClean="0"/>
              <a:t>f</a:t>
            </a:r>
            <a:r>
              <a:rPr lang="en-US" sz="1200" dirty="0" err="1" smtClean="0"/>
              <a:t>+</a:t>
            </a:r>
            <a:r>
              <a:rPr lang="en-US" sz="1200" i="1" dirty="0" err="1" smtClean="0"/>
              <a:t>fS</a:t>
            </a:r>
            <a:r>
              <a:rPr lang="en-US" sz="1200" dirty="0" smtClean="0"/>
              <a:t>), correlation between the transverse polarization of nucleon;</a:t>
            </a:r>
            <a:br>
              <a:rPr lang="en-US" sz="1200" dirty="0" smtClean="0"/>
            </a:br>
            <a:r>
              <a:rPr lang="en-US" sz="1200" dirty="0" smtClean="0"/>
              <a:t>2. </a:t>
            </a:r>
            <a:r>
              <a:rPr lang="en-US" sz="1200" dirty="0" err="1" smtClean="0"/>
              <a:t>Sivers</a:t>
            </a:r>
            <a:r>
              <a:rPr lang="en-US" sz="1200" dirty="0" smtClean="0"/>
              <a:t>: </a:t>
            </a:r>
            <a:r>
              <a:rPr lang="en-US" sz="1200" i="1" dirty="0" err="1" smtClean="0"/>
              <a:t>A</a:t>
            </a:r>
            <a:r>
              <a:rPr lang="en-US" sz="1200" dirty="0" err="1" smtClean="0"/>
              <a:t>sin</a:t>
            </a:r>
            <a:r>
              <a:rPr lang="en-US" sz="1200" dirty="0" smtClean="0"/>
              <a:t>(</a:t>
            </a:r>
            <a:r>
              <a:rPr lang="en-US" sz="1200" i="1" dirty="0" smtClean="0"/>
              <a:t>f-</a:t>
            </a:r>
            <a:r>
              <a:rPr lang="en-US" sz="1200" i="1" dirty="0" err="1" smtClean="0"/>
              <a:t>fS</a:t>
            </a:r>
            <a:r>
              <a:rPr lang="en-US" sz="1200" dirty="0" smtClean="0"/>
              <a:t>)</a:t>
            </a:r>
            <a:r>
              <a:rPr lang="en-US" sz="1200" i="1" dirty="0" smtClean="0"/>
              <a:t>UT </a:t>
            </a:r>
            <a:r>
              <a:rPr lang="en-US" sz="1200" dirty="0" smtClean="0"/>
              <a:t>, correlation the transverse momentum of non-polarized quark;</a:t>
            </a:r>
            <a:br>
              <a:rPr lang="en-US" sz="1200" dirty="0" smtClean="0"/>
            </a:br>
            <a:r>
              <a:rPr lang="en-US" sz="1200" dirty="0" smtClean="0"/>
              <a:t>3. </a:t>
            </a:r>
            <a:r>
              <a:rPr lang="en-US" sz="1200" dirty="0" err="1" smtClean="0"/>
              <a:t>Pretzelosity</a:t>
            </a:r>
            <a:r>
              <a:rPr lang="en-US" sz="1200" dirty="0" smtClean="0"/>
              <a:t>: </a:t>
            </a:r>
            <a:r>
              <a:rPr lang="en-US" sz="1200" i="1" dirty="0" smtClean="0"/>
              <a:t>AUT </a:t>
            </a:r>
            <a:r>
              <a:rPr lang="en-US" sz="1200" dirty="0" smtClean="0"/>
              <a:t>sin(3</a:t>
            </a:r>
            <a:r>
              <a:rPr lang="en-US" sz="1200" i="1" dirty="0" smtClean="0"/>
              <a:t>f-fS</a:t>
            </a:r>
            <a:r>
              <a:rPr lang="en-US" sz="1200" dirty="0" smtClean="0"/>
              <a:t>), distribution of the transverse momentum of quarks in the transversely</a:t>
            </a:r>
            <a:br>
              <a:rPr lang="en-US" sz="1200" dirty="0" smtClean="0"/>
            </a:br>
            <a:r>
              <a:rPr lang="en-US" sz="1200" dirty="0" smtClean="0"/>
              <a:t>79 polarized nucleon;</a:t>
            </a:r>
            <a:br>
              <a:rPr lang="en-US" sz="1200" dirty="0" smtClean="0"/>
            </a:br>
            <a:r>
              <a:rPr lang="en-US" sz="1200" dirty="0" smtClean="0"/>
              <a:t>4. Boer-Mulders: </a:t>
            </a:r>
            <a:r>
              <a:rPr lang="en-US" sz="1200" i="1" dirty="0" err="1" smtClean="0"/>
              <a:t>A</a:t>
            </a:r>
            <a:r>
              <a:rPr lang="en-US" sz="1200" dirty="0" err="1" smtClean="0"/>
              <a:t>cos</a:t>
            </a:r>
            <a:r>
              <a:rPr lang="en-US" sz="1200" dirty="0" smtClean="0"/>
              <a:t>(2</a:t>
            </a:r>
            <a:r>
              <a:rPr lang="en-US" sz="1200" i="1" dirty="0" smtClean="0"/>
              <a:t>fh</a:t>
            </a:r>
            <a:r>
              <a:rPr lang="en-US" sz="1200" dirty="0" smtClean="0"/>
              <a:t>)</a:t>
            </a:r>
            <a:r>
              <a:rPr lang="en-US" sz="1200" i="1" dirty="0" smtClean="0"/>
              <a:t>UU </a:t>
            </a:r>
            <a:r>
              <a:rPr lang="en-US" sz="1200" dirty="0" smtClean="0"/>
              <a:t>, distribution of the quark transverse momentum in the non-polarized nucleon;</a:t>
            </a:r>
            <a:br>
              <a:rPr lang="en-US" sz="1200" dirty="0" smtClean="0"/>
            </a:br>
            <a:r>
              <a:rPr lang="en-US" sz="1200" dirty="0" smtClean="0"/>
              <a:t>5. Worm-Gears: </a:t>
            </a:r>
            <a:r>
              <a:rPr lang="en-US" sz="1200" i="1" dirty="0" err="1" smtClean="0"/>
              <a:t>A</a:t>
            </a:r>
            <a:r>
              <a:rPr lang="en-US" sz="1200" dirty="0" err="1" smtClean="0"/>
              <a:t>cos</a:t>
            </a:r>
            <a:r>
              <a:rPr lang="en-US" sz="1200" dirty="0" smtClean="0"/>
              <a:t>(2</a:t>
            </a:r>
            <a:r>
              <a:rPr lang="en-US" sz="1200" i="1" dirty="0" smtClean="0"/>
              <a:t>fh</a:t>
            </a:r>
            <a:r>
              <a:rPr lang="en-US" sz="1200" dirty="0" smtClean="0"/>
              <a:t>)</a:t>
            </a:r>
            <a:r>
              <a:rPr lang="en-US" sz="1200" i="1" dirty="0" smtClean="0"/>
              <a:t>UL </a:t>
            </a:r>
            <a:r>
              <a:rPr lang="en-US" sz="1200" dirty="0" smtClean="0"/>
              <a:t>, correlation between the longitudinal polarization of the nucleon (longitudinal spin) and the transverse momentum of quarks. </a:t>
            </a:r>
            <a:endParaRPr lang="ru-R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8057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4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75" name="Rectangle 17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7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48FC0F-28DB-46EE-85B2-B8FBE069AC7A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3851275" y="0"/>
            <a:ext cx="2933700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10/24/17</a:t>
            </a:r>
          </a:p>
        </p:txBody>
      </p:sp>
      <p:sp>
        <p:nvSpPr>
          <p:cNvPr id="28678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87912" cy="48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28679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3370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8851CC0-27FA-4B17-97A1-8CBEDC6D938A}" type="slidenum">
              <a:rPr lang="en-GB" altLang="en-US" b="0">
                <a:latin typeface="Arial" panose="020B0604020202020204" pitchFamily="34" charset="0"/>
                <a:cs typeface="DejaVu Sans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  <a:cs typeface="DejaVu Sans" charset="0"/>
            </a:endParaRPr>
          </a:p>
        </p:txBody>
      </p:sp>
      <p:sp>
        <p:nvSpPr>
          <p:cNvPr id="28680" name="Text Box 4"/>
          <p:cNvSpPr txBox="1">
            <a:spLocks noChangeArrowheads="1"/>
          </p:cNvSpPr>
          <p:nvPr/>
        </p:nvSpPr>
        <p:spPr bwMode="auto">
          <a:xfrm>
            <a:off x="3851275" y="0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1" name="Text Box 5"/>
          <p:cNvSpPr txBox="1">
            <a:spLocks noChangeArrowheads="1"/>
          </p:cNvSpPr>
          <p:nvPr/>
        </p:nvSpPr>
        <p:spPr bwMode="auto">
          <a:xfrm>
            <a:off x="928688" y="3962400"/>
            <a:ext cx="48895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2" name="Text Box 6"/>
          <p:cNvSpPr txBox="1">
            <a:spLocks noChangeArrowheads="1"/>
          </p:cNvSpPr>
          <p:nvPr/>
        </p:nvSpPr>
        <p:spPr bwMode="auto">
          <a:xfrm>
            <a:off x="3851275" y="9428163"/>
            <a:ext cx="29352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4F0893D-EF6C-4112-A576-C4FF03673EA5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3" name="Text Box 7"/>
          <p:cNvSpPr txBox="1">
            <a:spLocks noChangeArrowheads="1"/>
          </p:cNvSpPr>
          <p:nvPr/>
        </p:nvSpPr>
        <p:spPr bwMode="auto">
          <a:xfrm>
            <a:off x="3851275" y="0"/>
            <a:ext cx="29368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4" name="Text Box 8"/>
          <p:cNvSpPr txBox="1">
            <a:spLocks noChangeArrowheads="1"/>
          </p:cNvSpPr>
          <p:nvPr/>
        </p:nvSpPr>
        <p:spPr bwMode="auto">
          <a:xfrm>
            <a:off x="928688" y="3962400"/>
            <a:ext cx="48910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5" name="Text Box 9"/>
          <p:cNvSpPr txBox="1">
            <a:spLocks noChangeArrowheads="1"/>
          </p:cNvSpPr>
          <p:nvPr/>
        </p:nvSpPr>
        <p:spPr bwMode="auto">
          <a:xfrm>
            <a:off x="3851275" y="9428163"/>
            <a:ext cx="29368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F9DCEA-CAE9-4C88-84A2-8D9C571FBD93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6" name="Text Box 10"/>
          <p:cNvSpPr txBox="1">
            <a:spLocks noChangeArrowheads="1"/>
          </p:cNvSpPr>
          <p:nvPr/>
        </p:nvSpPr>
        <p:spPr bwMode="auto">
          <a:xfrm>
            <a:off x="3851275" y="0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87" name="Text Box 11"/>
          <p:cNvSpPr txBox="1">
            <a:spLocks noChangeArrowheads="1"/>
          </p:cNvSpPr>
          <p:nvPr/>
        </p:nvSpPr>
        <p:spPr bwMode="auto">
          <a:xfrm>
            <a:off x="928688" y="3962400"/>
            <a:ext cx="48926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3851275" y="9428163"/>
            <a:ext cx="29384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A76A58-2CB1-4D34-9B93-96FEDBD7E32C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89" name="Text Box 13"/>
          <p:cNvSpPr txBox="1">
            <a:spLocks noChangeArrowheads="1"/>
          </p:cNvSpPr>
          <p:nvPr/>
        </p:nvSpPr>
        <p:spPr bwMode="auto">
          <a:xfrm>
            <a:off x="3851275" y="0"/>
            <a:ext cx="29400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0" name="Text Box 14"/>
          <p:cNvSpPr txBox="1">
            <a:spLocks noChangeArrowheads="1"/>
          </p:cNvSpPr>
          <p:nvPr/>
        </p:nvSpPr>
        <p:spPr bwMode="auto">
          <a:xfrm>
            <a:off x="928688" y="3962400"/>
            <a:ext cx="4894262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1" name="Text Box 15"/>
          <p:cNvSpPr txBox="1">
            <a:spLocks noChangeArrowheads="1"/>
          </p:cNvSpPr>
          <p:nvPr/>
        </p:nvSpPr>
        <p:spPr bwMode="auto">
          <a:xfrm>
            <a:off x="3851275" y="9428163"/>
            <a:ext cx="29400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74EB5C1-5FE0-49B1-A359-D5348E9A48C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2" name="Text Box 16"/>
          <p:cNvSpPr txBox="1">
            <a:spLocks noChangeArrowheads="1"/>
          </p:cNvSpPr>
          <p:nvPr/>
        </p:nvSpPr>
        <p:spPr bwMode="auto">
          <a:xfrm>
            <a:off x="3851275" y="0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3" name="Text Box 17"/>
          <p:cNvSpPr txBox="1">
            <a:spLocks noChangeArrowheads="1"/>
          </p:cNvSpPr>
          <p:nvPr/>
        </p:nvSpPr>
        <p:spPr bwMode="auto">
          <a:xfrm>
            <a:off x="928688" y="3962400"/>
            <a:ext cx="489585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4" name="Text Box 18"/>
          <p:cNvSpPr txBox="1">
            <a:spLocks noChangeArrowheads="1"/>
          </p:cNvSpPr>
          <p:nvPr/>
        </p:nvSpPr>
        <p:spPr bwMode="auto">
          <a:xfrm>
            <a:off x="3851275" y="9428163"/>
            <a:ext cx="29416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3C94BD4-00C2-4369-9F6B-157647B71A64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5" name="Text Box 19"/>
          <p:cNvSpPr txBox="1">
            <a:spLocks noChangeArrowheads="1"/>
          </p:cNvSpPr>
          <p:nvPr/>
        </p:nvSpPr>
        <p:spPr bwMode="auto">
          <a:xfrm>
            <a:off x="3851275" y="0"/>
            <a:ext cx="2943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10/24/17</a:t>
            </a:r>
          </a:p>
        </p:txBody>
      </p:sp>
      <p:sp>
        <p:nvSpPr>
          <p:cNvPr id="28696" name="Text Box 20"/>
          <p:cNvSpPr txBox="1">
            <a:spLocks noChangeArrowheads="1"/>
          </p:cNvSpPr>
          <p:nvPr/>
        </p:nvSpPr>
        <p:spPr bwMode="auto">
          <a:xfrm>
            <a:off x="928688" y="3962400"/>
            <a:ext cx="48974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697" name="Text Box 21"/>
          <p:cNvSpPr txBox="1">
            <a:spLocks noChangeArrowheads="1"/>
          </p:cNvSpPr>
          <p:nvPr/>
        </p:nvSpPr>
        <p:spPr bwMode="auto">
          <a:xfrm>
            <a:off x="3851275" y="9428163"/>
            <a:ext cx="294322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4341BC8-B1B0-41F6-A6D2-E036B93B6DD7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8" name="Text Box 22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13A3E68-3465-4F62-A66B-7510782C74EB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699" name="Text Box 23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b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28700" name="Text Box 2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5D1CBE0-EB9E-481A-B896-924259825319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1" name="Text Box 25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0BB6C3-06F7-4046-9D79-AF2B7A412DE8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28702" name="Rectangle 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703" name="Text Box 27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47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4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7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4AB364D5-897C-4ACD-BCB7-8522505D7018}" type="slidenum">
              <a:rPr lang="en-GB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370691" name="Rectangle 6"/>
          <p:cNvSpPr>
            <a:spLocks noGrp="1" noChangeArrowheads="1"/>
          </p:cNvSpPr>
          <p:nvPr>
            <p:ph type="ft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370692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169BD60-628D-4FDD-AD69-7053DA367712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3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56" tIns="47037" rIns="90456" bIns="47037" anchor="b"/>
          <a:lstStyle>
            <a:lvl1pPr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 defTabSz="4508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085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9163" algn="l"/>
                <a:tab pos="1836738" algn="l"/>
                <a:tab pos="2757488" algn="l"/>
                <a:tab pos="3676650" algn="l"/>
                <a:tab pos="4595813" algn="l"/>
                <a:tab pos="5513388" algn="l"/>
                <a:tab pos="6432550" algn="l"/>
                <a:tab pos="7351713" algn="l"/>
                <a:tab pos="8272463" algn="l"/>
                <a:tab pos="9190038" algn="l"/>
                <a:tab pos="10109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F5C9A2C6-8D97-4345-B6B3-D382B199A29D}" type="slidenum">
              <a:rPr lang="en-GB" altLang="en-US" b="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lang="en-GB" altLang="en-US" b="0">
              <a:latin typeface="Arial" panose="020B0604020202020204" pitchFamily="34" charset="0"/>
            </a:endParaRPr>
          </a:p>
        </p:txBody>
      </p:sp>
      <p:sp>
        <p:nvSpPr>
          <p:cNvPr id="3706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76566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4275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4276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38A877-0BE4-4C44-8809-27ED2E9712F3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4277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7919056-2BD3-4462-8EC1-821F42FC1C5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42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FFFFFF"/>
          </a:solidFill>
          <a:ln/>
        </p:spPr>
      </p:sp>
      <p:sp>
        <p:nvSpPr>
          <p:cNvPr id="54279" name="Text Box 3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2464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dt" sz="quarter"/>
          </p:nvPr>
        </p:nvSpPr>
        <p:spPr>
          <a:xfrm>
            <a:off x="3851275" y="0"/>
            <a:ext cx="2940050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03/29/18</a:t>
            </a:r>
          </a:p>
        </p:txBody>
      </p:sp>
      <p:sp>
        <p:nvSpPr>
          <p:cNvPr id="55299" name="Rectangle 9"/>
          <p:cNvSpPr>
            <a:spLocks noGrp="1" noChangeArrowheads="1"/>
          </p:cNvSpPr>
          <p:nvPr>
            <p:ph type="ftr" sz="quarter"/>
          </p:nvPr>
        </p:nvSpPr>
        <p:spPr>
          <a:xfrm>
            <a:off x="928688" y="3962400"/>
            <a:ext cx="4894262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Arial" panose="020B0604020202020204" pitchFamily="34" charset="0"/>
                <a:ea typeface="Droid Sans Fallback" charset="0"/>
                <a:cs typeface="DejaVu Sans" charset="0"/>
              </a:rPr>
              <a:t>A.P.Nagaytsev, SPIN-2010, October 1, Juelich </a:t>
            </a:r>
          </a:p>
        </p:txBody>
      </p:sp>
      <p:sp>
        <p:nvSpPr>
          <p:cNvPr id="55300" name="Rectangle 10"/>
          <p:cNvSpPr>
            <a:spLocks noGrp="1" noChangeArrowheads="1"/>
          </p:cNvSpPr>
          <p:nvPr>
            <p:ph type="sldNum" sz="quarter"/>
          </p:nvPr>
        </p:nvSpPr>
        <p:spPr>
          <a:xfrm>
            <a:off x="3851275" y="9428163"/>
            <a:ext cx="2940050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FDA1C9-14D0-4822-84BB-6E1A4CDE3355}" type="slidenum">
              <a:rPr lang="en-GB" altLang="en-US">
                <a:latin typeface="Arial" panose="020B0604020202020204" pitchFamily="34" charset="0"/>
                <a:ea typeface="Droid Sans Fallback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GB" altLang="en-US">
              <a:latin typeface="Arial" panose="020B0604020202020204" pitchFamily="34" charset="0"/>
              <a:ea typeface="Droid Sans Fallback" charset="0"/>
            </a:endParaRPr>
          </a:p>
        </p:txBody>
      </p:sp>
      <p:sp>
        <p:nvSpPr>
          <p:cNvPr id="55301" name="Text Box 1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BE9E0FA-151D-4FD3-AFFA-877EA6EBBBF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928688" y="3962400"/>
            <a:ext cx="48990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latin typeface="Arial" panose="020B0604020202020204" pitchFamily="34" charset="0"/>
              </a:rPr>
              <a:t>A.P.Nagaytsev, SPIN-2010, October 1, Juelich </a:t>
            </a:r>
          </a:p>
        </p:txBody>
      </p:sp>
      <p:sp>
        <p:nvSpPr>
          <p:cNvPr id="55303" name="Text Box 3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6FEAE0C-6047-40C7-A4ED-713AE28CD2CD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4" name="Text Box 4"/>
          <p:cNvSpPr txBox="1">
            <a:spLocks noChangeArrowheads="1"/>
          </p:cNvSpPr>
          <p:nvPr/>
        </p:nvSpPr>
        <p:spPr bwMode="auto">
          <a:xfrm>
            <a:off x="3851275" y="9428163"/>
            <a:ext cx="29448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360" tIns="47160" rIns="90360" bIns="47160" anchor="b"/>
          <a:lstStyle>
            <a:lvl1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074268D-04CB-4E06-BD8C-B1A2E98BE34C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55305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59350" cy="3719513"/>
          </a:xfrm>
          <a:solidFill>
            <a:srgbClr val="FFFFFF"/>
          </a:solidFill>
          <a:ln/>
        </p:spPr>
      </p:sp>
      <p:sp>
        <p:nvSpPr>
          <p:cNvPr id="55306" name="Text Box 6"/>
          <p:cNvSpPr txBox="1">
            <a:spLocks noChangeArrowheads="1"/>
          </p:cNvSpPr>
          <p:nvPr/>
        </p:nvSpPr>
        <p:spPr bwMode="auto">
          <a:xfrm>
            <a:off x="679450" y="4716463"/>
            <a:ext cx="5438775" cy="44640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779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8800" y="2420888"/>
            <a:ext cx="5686400" cy="556434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9991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1947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268413"/>
            <a:ext cx="3990975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268413"/>
            <a:ext cx="3992563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6654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3483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786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  <a:solidFill>
            <a:srgbClr val="DE9208">
              <a:alpha val="86000"/>
            </a:srgbClr>
          </a:solidFill>
        </p:spPr>
        <p:txBody>
          <a:bodyPr/>
          <a:lstStyle/>
          <a:p>
            <a:r>
              <a:rPr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011516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31640" y="525527"/>
            <a:ext cx="5979865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bg-BG" dirty="0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8650" y="1264989"/>
            <a:ext cx="8135938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bg-BG" dirty="0" smtClean="0"/>
              <a:t>Click to edit the outline text format</a:t>
            </a:r>
          </a:p>
          <a:p>
            <a:pPr lvl="1"/>
            <a:r>
              <a:rPr lang="en-GB" altLang="bg-BG" dirty="0" smtClean="0"/>
              <a:t>Second Outline Level</a:t>
            </a:r>
          </a:p>
          <a:p>
            <a:pPr lvl="2"/>
            <a:r>
              <a:rPr lang="en-GB" altLang="bg-BG" dirty="0" smtClean="0"/>
              <a:t>Third Outline Level</a:t>
            </a:r>
          </a:p>
          <a:p>
            <a:pPr lvl="3"/>
            <a:r>
              <a:rPr lang="en-GB" altLang="bg-BG" dirty="0" smtClean="0"/>
              <a:t>Fourth Outline Level</a:t>
            </a:r>
          </a:p>
          <a:p>
            <a:pPr lvl="4"/>
            <a:r>
              <a:rPr lang="en-GB" altLang="bg-BG" dirty="0" smtClean="0"/>
              <a:t>Fifth Outline Level</a:t>
            </a:r>
          </a:p>
          <a:p>
            <a:pPr lvl="4"/>
            <a:r>
              <a:rPr lang="en-GB" altLang="bg-BG" dirty="0" smtClean="0"/>
              <a:t>Sixth Outline Level</a:t>
            </a:r>
          </a:p>
          <a:p>
            <a:pPr lvl="4"/>
            <a:r>
              <a:rPr lang="en-GB" altLang="bg-BG" dirty="0" smtClean="0"/>
              <a:t>Seventh Outline Level</a:t>
            </a:r>
          </a:p>
          <a:p>
            <a:pPr lvl="4"/>
            <a:r>
              <a:rPr lang="en-GB" altLang="bg-BG" dirty="0" smtClean="0"/>
              <a:t>Eighth Outline Level</a:t>
            </a:r>
          </a:p>
          <a:p>
            <a:pPr lvl="4"/>
            <a:r>
              <a:rPr lang="en-GB" altLang="bg-BG" dirty="0" smtClean="0"/>
              <a:t>Ninth Outline Level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8862584" y="6538554"/>
            <a:ext cx="208391" cy="26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/>
            <a:fld id="{F9538833-B3B2-4080-8E0B-591D3DF44420}" type="slidenum">
              <a:rPr lang="en-GB" altLang="bg-BG" sz="1400" u="none">
                <a:solidFill>
                  <a:schemeClr val="accent2"/>
                </a:solidFill>
              </a:rPr>
              <a:pPr algn="r"/>
              <a:t>‹#›</a:t>
            </a:fld>
            <a:endParaRPr lang="en-GB" altLang="bg-BG" sz="1400" u="none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90" y="6538554"/>
            <a:ext cx="108012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28 Mar. 2019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02" y="11427"/>
            <a:ext cx="1028798" cy="535456"/>
          </a:xfrm>
          <a:prstGeom prst="rect">
            <a:avLst/>
          </a:prstGeom>
        </p:spPr>
      </p:pic>
      <p:sp>
        <p:nvSpPr>
          <p:cNvPr id="3" name="AutoShape 2" descr="Image result for ОИЯИ логотип"/>
          <p:cNvSpPr>
            <a:spLocks noChangeAspect="1" noChangeArrowheads="1"/>
          </p:cNvSpPr>
          <p:nvPr userDrawn="1"/>
        </p:nvSpPr>
        <p:spPr bwMode="auto">
          <a:xfrm>
            <a:off x="-206690" y="407738"/>
            <a:ext cx="1295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" y="48686"/>
            <a:ext cx="864358" cy="57200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491880" y="6558719"/>
            <a:ext cx="194421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Seminar in IHEP-</a:t>
            </a:r>
            <a:r>
              <a:rPr lang="en-US" sz="1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Protvino</a:t>
            </a:r>
            <a:endParaRPr lang="en-US" sz="1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79512" y="484417"/>
            <a:ext cx="5277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ova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JINR</a:t>
            </a:r>
            <a:endParaRPr lang="en-US" sz="1200" b="1" dirty="0">
              <a:latin typeface="Arial Nova" panose="020B05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70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3333CC"/>
        </a:buClr>
        <a:buSzPct val="100000"/>
        <a:buFont typeface="Comic Sans MS" pitchFamily="66" charset="0"/>
        <a:defRPr sz="3200">
          <a:solidFill>
            <a:srgbClr val="002060"/>
          </a:solidFill>
          <a:latin typeface="+mj-lt"/>
          <a:ea typeface="+mj-ea"/>
          <a:cs typeface="+mj-cs"/>
        </a:defRPr>
      </a:lvl1pPr>
      <a:lvl2pPr marL="4318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2pPr>
      <a:lvl3pPr marL="647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3pPr>
      <a:lvl4pPr marL="8636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4pPr>
      <a:lvl5pPr marL="10795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5pPr>
      <a:lvl6pPr marL="15367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6pPr>
      <a:lvl7pPr marL="19939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7pPr>
      <a:lvl8pPr marL="24511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8pPr>
      <a:lvl9pPr marL="2908300" indent="-215900" algn="ctr" defTabSz="457200" rtl="0" eaLnBrk="0" fontAlgn="base" hangingPunct="0">
        <a:lnSpc>
          <a:spcPct val="11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3333CC"/>
          </a:solidFill>
          <a:latin typeface="Comic Sans MS" pitchFamily="66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200">
          <a:solidFill>
            <a:srgbClr val="000000"/>
          </a:solidFill>
          <a:latin typeface="+mj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6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•"/>
        <a:defRPr sz="2000">
          <a:solidFill>
            <a:srgbClr val="000000"/>
          </a:solidFill>
          <a:latin typeface="+mj-lt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–"/>
        <a:defRPr sz="2000">
          <a:solidFill>
            <a:srgbClr val="000000"/>
          </a:solidFill>
          <a:latin typeface="+mj-lt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j-lt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500"/>
        </a:spcBef>
        <a:spcAft>
          <a:spcPct val="0"/>
        </a:spcAft>
        <a:buClr>
          <a:srgbClr val="3333CC"/>
        </a:buClr>
        <a:buSzPct val="100000"/>
        <a:buFont typeface="Helvetica" pitchFamily="34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10.png"/><Relationship Id="rId7" Type="http://schemas.openxmlformats.org/officeDocument/2006/relationships/image" Target="../media/image6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95.png"/><Relationship Id="rId4" Type="http://schemas.openxmlformats.org/officeDocument/2006/relationships/image" Target="../media/image26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1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0.wmf"/><Relationship Id="rId5" Type="http://schemas.openxmlformats.org/officeDocument/2006/relationships/image" Target="../media/image112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07.wmf"/><Relationship Id="rId9" Type="http://schemas.openxmlformats.org/officeDocument/2006/relationships/image" Target="../media/image109.wmf"/><Relationship Id="rId1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4437112"/>
            <a:ext cx="4572506" cy="100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Roumen Tsenov (LHEP),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SPD project coordinator in JINR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7584" y="1844824"/>
            <a:ext cx="7358063" cy="1590051"/>
          </a:xfrm>
        </p:spPr>
        <p:txBody>
          <a:bodyPr/>
          <a:lstStyle/>
          <a:p>
            <a:pPr lvl="0">
              <a:lnSpc>
                <a:spcPct val="123000"/>
              </a:lnSpc>
            </a:pPr>
            <a:r>
              <a:rPr lang="en-US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Study of polarization phenomena in pp- and </a:t>
            </a:r>
            <a:r>
              <a:rPr lang="en-US" sz="2800" b="1" kern="1200" dirty="0" err="1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dd</a:t>
            </a:r>
            <a:r>
              <a:rPr lang="en-US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-interactions</a:t>
            </a:r>
            <a:r>
              <a:rPr lang="ru-RU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at energy in </a:t>
            </a:r>
            <a:r>
              <a:rPr lang="en-US" sz="2800" b="1" kern="1200" dirty="0" err="1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c.m.s</a:t>
            </a:r>
            <a:r>
              <a:rPr lang="en-US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. up to 27 GeV/nucleon with </a:t>
            </a:r>
            <a:r>
              <a:rPr lang="ru-RU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SPD </a:t>
            </a:r>
            <a:r>
              <a:rPr lang="en-US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at </a:t>
            </a:r>
            <a:r>
              <a:rPr lang="ru-RU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NICA</a:t>
            </a:r>
            <a:r>
              <a:rPr lang="en-US" sz="2800" b="1" kern="1200" dirty="0" smtClean="0">
                <a:solidFill>
                  <a:srgbClr val="000099"/>
                </a:solidFill>
                <a:latin typeface="Times New Roman" pitchFamily="18" charset="0"/>
                <a:ea typeface="+mn-ea"/>
                <a:cs typeface="+mn-cs"/>
              </a:rPr>
              <a:t> 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675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0" y="980728"/>
            <a:ext cx="8784976" cy="2016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785" y="131258"/>
            <a:ext cx="4896544" cy="510781"/>
          </a:xfrm>
        </p:spPr>
        <p:txBody>
          <a:bodyPr/>
          <a:lstStyle/>
          <a:p>
            <a:r>
              <a:rPr lang="en-US" dirty="0" smtClean="0"/>
              <a:t>Structure functions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1" y="3232606"/>
            <a:ext cx="8922033" cy="29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3"/>
          <a:stretch/>
        </p:blipFill>
        <p:spPr bwMode="auto">
          <a:xfrm>
            <a:off x="790478" y="812100"/>
            <a:ext cx="7341051" cy="186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412776"/>
            <a:ext cx="1428596" cy="5052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 smtClean="0"/>
              <a:t>σ</a:t>
            </a:r>
            <a:r>
              <a:rPr lang="en-US" i="1" baseline="-25000" dirty="0" smtClean="0"/>
              <a:t>tot</a:t>
            </a:r>
            <a:r>
              <a:rPr lang="en-US" dirty="0" smtClean="0"/>
              <a:t> ~ 9 </a:t>
            </a:r>
            <a:r>
              <a:rPr lang="en-US" i="1" dirty="0" err="1" smtClean="0"/>
              <a:t>nb</a:t>
            </a:r>
            <a:endParaRPr lang="en-US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3808" y="116632"/>
            <a:ext cx="3456384" cy="498809"/>
          </a:xfrm>
          <a:prstGeom prst="rect">
            <a:avLst/>
          </a:prstGeom>
          <a:solidFill>
            <a:srgbClr val="F6A20A"/>
          </a:solidFill>
        </p:spPr>
        <p:txBody>
          <a:bodyPr/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err="1" smtClean="0"/>
              <a:t>Drell</a:t>
            </a:r>
            <a:r>
              <a:rPr lang="en-US" sz="2800" kern="0" dirty="0" smtClean="0"/>
              <a:t>-Yan pairs</a:t>
            </a:r>
            <a:endParaRPr lang="en-US" sz="28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676" y="2677477"/>
            <a:ext cx="5904656" cy="397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59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5979865" cy="510781"/>
          </a:xfrm>
        </p:spPr>
        <p:txBody>
          <a:bodyPr/>
          <a:lstStyle/>
          <a:p>
            <a:r>
              <a:rPr lang="en-US" dirty="0" smtClean="0"/>
              <a:t>COMPASS data, pion beam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021546" cy="53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2FD73-5953-4B18-8CA3-F5D7AD4C4C84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053" y="496425"/>
                <a:ext cx="4606902" cy="3023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COMPASS-2015 data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4.3 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&lt;8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𝑞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&gt;0.4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0.18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𝑇𝑎𝑟𝑔𝑒𝑡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73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≈1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08864×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(18 weeks, 126 days)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53" y="496425"/>
                <a:ext cx="4606902" cy="3023520"/>
              </a:xfrm>
              <a:prstGeom prst="rect">
                <a:avLst/>
              </a:prstGeom>
              <a:blipFill>
                <a:blip r:embed="rId2"/>
                <a:stretch>
                  <a:fillRect l="-1984" t="-1613" r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𝜇𝜇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9.0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6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6" y="3323958"/>
                <a:ext cx="3629199" cy="1353512"/>
              </a:xfrm>
              <a:prstGeom prst="rect">
                <a:avLst/>
              </a:prstGeom>
              <a:blipFill>
                <a:blip r:embed="rId3"/>
                <a:stretch>
                  <a:fillRect l="-2521" t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32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cm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s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(16.5 weeks)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[4−9]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0.0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  <m:r>
                      <a:rPr kumimoji="0" lang="ru-RU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nb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7" y="4571984"/>
                <a:ext cx="2715936" cy="950517"/>
              </a:xfrm>
              <a:prstGeom prst="rect">
                <a:avLst/>
              </a:prstGeom>
              <a:blipFill>
                <a:blip r:embed="rId4"/>
                <a:stretch>
                  <a:fillRect l="-1345" t="-3846" r="-1570" b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067175" y="293846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33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2 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.3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880714"/>
                <a:ext cx="2428550" cy="964110"/>
              </a:xfrm>
              <a:prstGeom prst="rect">
                <a:avLst/>
              </a:prstGeom>
              <a:blipFill>
                <a:blip r:embed="rId5"/>
                <a:stretch>
                  <a:fillRect l="-1504" t="-1258" b="-44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35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276872"/>
                <a:ext cx="1715406" cy="375552"/>
              </a:xfrm>
              <a:prstGeom prst="rect">
                <a:avLst/>
              </a:prstGeom>
              <a:blipFill>
                <a:blip r:embed="rId6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𝑵</m:t>
                        </m:r>
                      </m:e>
                      <m:sub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𝑫𝒀</m:t>
                        </m:r>
                      </m:sub>
                    </m:sSub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 88.8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e>
                      <m:sup>
                        <m:r>
                          <a:rPr kumimoji="0" lang="en-US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sup>
                    </m:sSup>
                  </m:oMath>
                </a14:m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224" y="4565616"/>
                <a:ext cx="1893339" cy="375552"/>
              </a:xfrm>
              <a:prstGeom prst="rect">
                <a:avLst/>
              </a:prstGeom>
              <a:blipFill>
                <a:blip r:embed="rId7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𝐷𝑌</m:t>
                        </m:r>
                      </m:sub>
                    </m:sSub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𝐿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𝑡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867" y="4571836"/>
                <a:ext cx="1965987" cy="369332"/>
              </a:xfrm>
              <a:prstGeom prst="rect">
                <a:avLst/>
              </a:prstGeom>
              <a:blipFill>
                <a:blip r:embed="rId8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/>
          <p:cNvCxnSpPr/>
          <p:nvPr/>
        </p:nvCxnSpPr>
        <p:spPr>
          <a:xfrm>
            <a:off x="107504" y="3076961"/>
            <a:ext cx="89743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593466" y="486701"/>
            <a:ext cx="16321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PRL 119 (2017) 112002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𝑞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4 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</m:t>
                    </m:r>
                  </m:oMath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𝑀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𝜇𝜇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8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GeV</m:t>
                    </m:r>
                    <m:r>
                      <a: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</m:t>
                        </m:r>
                      </m:e>
                      <m: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22" y="3389912"/>
                <a:ext cx="2428550" cy="964110"/>
              </a:xfrm>
              <a:prstGeom prst="rect">
                <a:avLst/>
              </a:prstGeom>
              <a:blipFill>
                <a:blip r:embed="rId9"/>
                <a:stretch>
                  <a:fillRect l="-1504" t="-1266" b="-5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𝑑𝐴</m:t>
                      </m:r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𝑏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693" y="5646677"/>
                <a:ext cx="1881028" cy="5722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Заголовок 5"/>
          <p:cNvSpPr txBox="1">
            <a:spLocks/>
          </p:cNvSpPr>
          <p:nvPr/>
        </p:nvSpPr>
        <p:spPr bwMode="auto">
          <a:xfrm>
            <a:off x="1691680" y="51616"/>
            <a:ext cx="6064661" cy="446982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800" kern="0" dirty="0" smtClean="0"/>
              <a:t>Kinematical ranges and statistics</a:t>
            </a:r>
            <a:endParaRPr lang="ru-RU" sz="2800" kern="0" dirty="0"/>
          </a:p>
        </p:txBody>
      </p:sp>
    </p:spTree>
    <p:extLst>
      <p:ext uri="{BB962C8B-B14F-4D97-AF65-F5344CB8AC3E}">
        <p14:creationId xmlns:p14="http://schemas.microsoft.com/office/powerpoint/2010/main" val="26058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7238"/>
            <a:ext cx="5862852" cy="383054"/>
          </a:xfrm>
        </p:spPr>
        <p:txBody>
          <a:bodyPr/>
          <a:lstStyle/>
          <a:p>
            <a:r>
              <a:rPr lang="en-US" sz="2400" dirty="0" smtClean="0"/>
              <a:t>Asymmetries in DY pair production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1" y="865914"/>
            <a:ext cx="5510246" cy="2471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9987" y="5925616"/>
            <a:ext cx="1499128" cy="443968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s= 400 GeV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3" y="3457436"/>
            <a:ext cx="5439916" cy="234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8184" y="1537221"/>
            <a:ext cx="954107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8183" y="4437112"/>
            <a:ext cx="1904945" cy="50520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Boer-Mulders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46796" y="3188053"/>
            <a:ext cx="1749540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J.C.Collins</a:t>
            </a:r>
            <a:r>
              <a:rPr lang="en-US" sz="1200" i="1" dirty="0" smtClean="0"/>
              <a:t> et al., PRD73 </a:t>
            </a:r>
          </a:p>
          <a:p>
            <a:r>
              <a:rPr lang="en-US" sz="1200" i="1" dirty="0" smtClean="0"/>
              <a:t>(2006)014021</a:t>
            </a:r>
            <a:endParaRPr lang="en-US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613312"/>
            <a:ext cx="1165704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4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6148" y="645128"/>
            <a:ext cx="1269899" cy="373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sz="16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15 GeV</a:t>
            </a:r>
            <a:r>
              <a:rPr lang="en-US" sz="1600" b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0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luon Compton scattering - access to gluon content of proton"/>
          <p:cNvSpPr txBox="1"/>
          <p:nvPr/>
        </p:nvSpPr>
        <p:spPr>
          <a:xfrm>
            <a:off x="768488" y="614111"/>
            <a:ext cx="8325876" cy="345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scattering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gives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gluon </a:t>
            </a:r>
            <a:r>
              <a:rPr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 of </a:t>
            </a:r>
            <a:r>
              <a:rPr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1" name="Section_sqrts.pdf" descr="Section_sqrts.pdf"/>
          <p:cNvPicPr>
            <a:picLocks noChangeAspect="1"/>
          </p:cNvPicPr>
          <p:nvPr/>
        </p:nvPicPr>
        <p:blipFill>
          <a:blip r:embed="rId2">
            <a:extLst/>
          </a:blip>
          <a:srcRect l="3094" r="3175"/>
          <a:stretch>
            <a:fillRect/>
          </a:stretch>
        </p:blipFill>
        <p:spPr>
          <a:xfrm>
            <a:off x="4989847" y="918276"/>
            <a:ext cx="3437930" cy="2484094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22" name="Rectangle"/>
          <p:cNvSpPr/>
          <p:nvPr/>
        </p:nvSpPr>
        <p:spPr>
          <a:xfrm>
            <a:off x="5311315" y="1218998"/>
            <a:ext cx="392907" cy="1884165"/>
          </a:xfrm>
          <a:prstGeom prst="rect">
            <a:avLst/>
          </a:prstGeom>
          <a:solidFill>
            <a:srgbClr val="FFA57D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3" name="NICA"/>
          <p:cNvSpPr/>
          <p:nvPr/>
        </p:nvSpPr>
        <p:spPr>
          <a:xfrm>
            <a:off x="5330731" y="1393699"/>
            <a:ext cx="545022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NICA</a:t>
            </a:r>
          </a:p>
        </p:txBody>
      </p:sp>
      <p:sp>
        <p:nvSpPr>
          <p:cNvPr id="124" name="Rectangle"/>
          <p:cNvSpPr/>
          <p:nvPr/>
        </p:nvSpPr>
        <p:spPr>
          <a:xfrm>
            <a:off x="6516823" y="1218998"/>
            <a:ext cx="392907" cy="1884165"/>
          </a:xfrm>
          <a:prstGeom prst="rect">
            <a:avLst/>
          </a:prstGeom>
          <a:solidFill>
            <a:srgbClr val="669C35">
              <a:alpha val="30000"/>
            </a:srgbClr>
          </a:solidFill>
          <a:ln w="25400">
            <a:solidFill>
              <a:srgbClr val="3E231A">
                <a:alpha val="30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25" name="RHIC"/>
          <p:cNvSpPr/>
          <p:nvPr/>
        </p:nvSpPr>
        <p:spPr>
          <a:xfrm>
            <a:off x="6988811" y="1630241"/>
            <a:ext cx="554640" cy="364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 i="1">
                <a:solidFill>
                  <a:srgbClr val="3E231A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rPr sz="1547"/>
              <a:t>RHIC</a:t>
            </a:r>
          </a:p>
        </p:txBody>
      </p:sp>
      <p:pic>
        <p:nvPicPr>
          <p:cNvPr id="126" name="Screen Shot 2016-10-04 at 20.23.41.pdf" descr="Screen Shot 2016-10-04 at 20.23.4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35" y="1164704"/>
            <a:ext cx="3788306" cy="210984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Rectangle"/>
          <p:cNvSpPr/>
          <p:nvPr/>
        </p:nvSpPr>
        <p:spPr>
          <a:xfrm>
            <a:off x="553059" y="1089504"/>
            <a:ext cx="1683061" cy="2260244"/>
          </a:xfrm>
          <a:prstGeom prst="rect">
            <a:avLst/>
          </a:prstGeom>
          <a:ln w="889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  <p:sp>
        <p:nvSpPr>
          <p:cNvPr id="128" name="Transverse beam polarization: access to the Sivers function for gluons…"/>
          <p:cNvSpPr txBox="1"/>
          <p:nvPr/>
        </p:nvSpPr>
        <p:spPr>
          <a:xfrm>
            <a:off x="914329" y="3612418"/>
            <a:ext cx="6125459" cy="262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Transverse beam polarization: access to the Sivers function for gluons</a:t>
            </a:r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endParaRPr sz="1687"/>
          </a:p>
          <a:p>
            <a:r>
              <a:rPr sz="1687"/>
              <a:t> Longitudinal beam polarization: access to gluon polarization ∆g/g</a:t>
            </a:r>
          </a:p>
          <a:p>
            <a:endParaRPr sz="1687"/>
          </a:p>
        </p:txBody>
      </p:sp>
      <p:pic>
        <p:nvPicPr>
          <p:cNvPr id="129" name="Screen Shot 2013-07-01 at 12.29.32 PM.PNG" descr="Screen Shot 2013-07-01 at 12.29.3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5136" y="5596239"/>
            <a:ext cx="5884665" cy="1049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Screen Shot 2013-07-02 at 12.45.26 PM.PNG" descr="Screen Shot 2013-07-02 at 12.45.26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2591" y="5597892"/>
            <a:ext cx="1616274" cy="104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Screen Shot 2013-07-01 at 1.22.42 PM.PNG" descr="Screen Shot 2013-07-01 at 1.22.4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0320" y="3981961"/>
            <a:ext cx="7974212" cy="13584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ounded Rectangle"/>
          <p:cNvSpPr/>
          <p:nvPr/>
        </p:nvSpPr>
        <p:spPr>
          <a:xfrm>
            <a:off x="7354266" y="4149080"/>
            <a:ext cx="1410266" cy="393284"/>
          </a:xfrm>
          <a:prstGeom prst="roundRect">
            <a:avLst>
              <a:gd name="adj" fmla="val 37500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33" name="Rounded Rectangle"/>
          <p:cNvSpPr/>
          <p:nvPr/>
        </p:nvSpPr>
        <p:spPr>
          <a:xfrm>
            <a:off x="1814031" y="5698133"/>
            <a:ext cx="1022126" cy="845343"/>
          </a:xfrm>
          <a:prstGeom prst="roundRect">
            <a:avLst>
              <a:gd name="adj" fmla="val 15845"/>
            </a:avLst>
          </a:prstGeom>
          <a:ln w="50800">
            <a:solidFill>
              <a:srgbClr val="E324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000" b="0">
                <a:solidFill>
                  <a:srgbClr val="FFFFFF"/>
                </a:solidFill>
                <a:effectLst>
                  <a:outerShdw blurRad="76200" dist="12700" dir="5400000" rotWithShape="0">
                    <a:srgbClr val="000000">
                      <a:alpha val="50000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pPr>
            <a:endParaRPr sz="2109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726885" y="121879"/>
            <a:ext cx="3990644" cy="383054"/>
          </a:xfrm>
        </p:spPr>
        <p:txBody>
          <a:bodyPr/>
          <a:lstStyle/>
          <a:p>
            <a:r>
              <a:rPr lang="en-US" sz="2400" dirty="0" smtClean="0"/>
              <a:t>Prompt photons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14329" y="5200616"/>
            <a:ext cx="7645873" cy="845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Longitudinal beam polarization: access to gluon polarization ∆g/g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481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531781"/>
            <a:ext cx="7200799" cy="664971"/>
          </a:xfrm>
        </p:spPr>
        <p:txBody>
          <a:bodyPr/>
          <a:lstStyle/>
          <a:p>
            <a:r>
              <a:rPr lang="en-US" dirty="0" smtClean="0"/>
              <a:t>Prompt photon production cross section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628800"/>
            <a:ext cx="7200800" cy="49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24744"/>
            <a:ext cx="8807563" cy="43924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39705" cy="446982"/>
          </a:xfrm>
        </p:spPr>
        <p:txBody>
          <a:bodyPr/>
          <a:lstStyle/>
          <a:p>
            <a:r>
              <a:rPr lang="en-US" sz="2800" dirty="0" smtClean="0"/>
              <a:t>Expected asymmetries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1737941" cy="395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548" y="1700808"/>
            <a:ext cx="2137817" cy="32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Снимок экрана от 2018-12-18 11-43-11.png" descr="Снимок экрана от 2018-12-18 11-43-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6056" y="530297"/>
            <a:ext cx="4180137" cy="31992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Prompt photon asymmetries: accuracy"/>
          <p:cNvSpPr txBox="1"/>
          <p:nvPr/>
        </p:nvSpPr>
        <p:spPr>
          <a:xfrm>
            <a:off x="1503122" y="76434"/>
            <a:ext cx="6208431" cy="503023"/>
          </a:xfrm>
          <a:prstGeom prst="rect">
            <a:avLst/>
          </a:prstGeom>
          <a:solidFill>
            <a:srgbClr val="F6A20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28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Prompt photon asymmetries: accuracy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54026" y="642471"/>
            <a:ext cx="4885928" cy="104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Statistics: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3×10</a:t>
            </a:r>
            <a:r>
              <a:rPr sz="16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7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prompt photons with </a:t>
            </a:r>
            <a:r>
              <a:rPr sz="1600" b="1" kern="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p</a:t>
            </a:r>
            <a:r>
              <a:rPr sz="1600" b="1" kern="0" baseline="-25000" dirty="0" err="1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T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&gt;4 GeV/c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lang="en-US" sz="16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for</a:t>
            </a:r>
            <a:r>
              <a:rPr sz="1600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one year of data taking (10</a:t>
            </a:r>
            <a:r>
              <a:rPr sz="1600" b="1" kern="0" baseline="31999" dirty="0">
                <a:solidFill>
                  <a:srgbClr val="000000"/>
                </a:solidFill>
                <a:latin typeface="Helvetica Neue"/>
                <a:sym typeface="Helvetica Neue"/>
              </a:rPr>
              <a:t>7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s). It could keep statistical uncertainty of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00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asymmetries measurement below 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0.001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level.</a:t>
            </a:r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-131834" y="1764336"/>
            <a:ext cx="5399235" cy="105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Main contribution to systematics comes from </a:t>
            </a:r>
            <a:r>
              <a:rPr sz="1600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MC-dependent subtraction of background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from decay photons, charged particles etc. The expected total error does not exceed</a:t>
            </a:r>
            <a:r>
              <a:rPr sz="1600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 (1-2)×10</a:t>
            </a:r>
            <a:r>
              <a:rPr sz="1600" b="1" kern="0" baseline="31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−2</a:t>
            </a:r>
            <a:r>
              <a:rPr sz="1600" b="1" kern="0" dirty="0">
                <a:solidFill>
                  <a:srgbClr val="000000"/>
                </a:solidFill>
                <a:latin typeface="Helvetica Neue"/>
                <a:sym typeface="Helvetica Neue"/>
              </a:rPr>
              <a:t>.</a:t>
            </a:r>
          </a:p>
        </p:txBody>
      </p:sp>
      <p:pic>
        <p:nvPicPr>
          <p:cNvPr id="123" name="An_1.gif" descr="An_1.gif"/>
          <p:cNvPicPr>
            <a:picLocks noChangeAspect="1"/>
          </p:cNvPicPr>
          <p:nvPr/>
        </p:nvPicPr>
        <p:blipFill rotWithShape="1">
          <a:blip r:embed="rId3">
            <a:extLst/>
          </a:blip>
          <a:srcRect l="5197" t="6944" r="8187" b="5116"/>
          <a:stretch/>
        </p:blipFill>
        <p:spPr>
          <a:xfrm>
            <a:off x="323527" y="2996952"/>
            <a:ext cx="4481553" cy="3096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PD expectations, previous measurement at similar kinematic range and theory predictions for AN"/>
          <p:cNvSpPr txBox="1"/>
          <p:nvPr/>
        </p:nvSpPr>
        <p:spPr>
          <a:xfrm>
            <a:off x="-131834" y="6187336"/>
            <a:ext cx="5462257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200"/>
            </a:pPr>
            <a:r>
              <a:rPr sz="1547" b="1" kern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SPD expectations, previous measurement at similar kinematic range and theory predictions for</a:t>
            </a:r>
            <a:r>
              <a:rPr sz="1547" b="1" kern="0">
                <a:solidFill>
                  <a:srgbClr val="000000"/>
                </a:solidFill>
                <a:latin typeface="Helvetica Neue"/>
                <a:sym typeface="Helvetica Neue"/>
              </a:rPr>
              <a:t> </a:t>
            </a:r>
            <a:r>
              <a:rPr sz="1547" b="1" kern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547" b="1" kern="0" baseline="-5999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4583203" y="4562482"/>
            <a:ext cx="4531841" cy="948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2700"/>
            </a:pPr>
            <a:r>
              <a:rPr sz="1898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Similar accuracy is expected for </a:t>
            </a:r>
            <a:r>
              <a:rPr sz="1898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898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898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while the expected asymmetry is between </a:t>
            </a:r>
            <a:r>
              <a:rPr sz="1898" b="1" kern="0" dirty="0">
                <a:solidFill>
                  <a:srgbClr val="FF644E">
                    <a:lumOff val="-29866"/>
                  </a:srgbClr>
                </a:solidFill>
                <a:latin typeface="Helvetica Neue"/>
                <a:sym typeface="Helvetica Neue"/>
              </a:rPr>
              <a:t>±0.05</a:t>
            </a: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5076055" y="5313274"/>
            <a:ext cx="4069989" cy="1370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SPD data for 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87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N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A</a:t>
            </a:r>
            <a:r>
              <a:rPr sz="1687" b="1" kern="0" baseline="-5999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LL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at </a:t>
            </a:r>
            <a:r>
              <a:rPr sz="1687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 GeV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will be complementary to the expected </a:t>
            </a:r>
            <a:r>
              <a:rPr sz="1687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results </a:t>
            </a:r>
            <a:r>
              <a:rPr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from RHIC (</a:t>
            </a:r>
            <a:r>
              <a:rPr sz="1687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√</a:t>
            </a:r>
            <a:r>
              <a:rPr sz="1687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s∼200 GeV</a:t>
            </a:r>
            <a:r>
              <a:rPr sz="1687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)</a:t>
            </a:r>
            <a:r>
              <a:rPr lang="en-US"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 and </a:t>
            </a:r>
            <a:r>
              <a:rPr lang="en-US" sz="1687" b="1" kern="0" dirty="0" smtClean="0">
                <a:solidFill>
                  <a:srgbClr val="000000"/>
                </a:solidFill>
                <a:latin typeface="Helvetica Neue"/>
                <a:sym typeface="Helvetica Neue"/>
              </a:rPr>
              <a:t>corresponds </a:t>
            </a:r>
            <a:r>
              <a:rPr lang="en-US" sz="1687" b="1" kern="0" dirty="0">
                <a:solidFill>
                  <a:srgbClr val="000000"/>
                </a:solidFill>
                <a:latin typeface="Helvetica Neue"/>
                <a:sym typeface="Helvetica Neue"/>
              </a:rPr>
              <a:t>to the region of typically  larger values of ΔG/G </a:t>
            </a:r>
            <a:endParaRPr sz="1687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4756446" y="4014190"/>
            <a:ext cx="4358598" cy="54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 algn="ctr" defTabSz="410751" eaLnBrk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>
                <a:solidFill>
                  <a:srgbClr val="000000"/>
                </a:solidFill>
              </a:defRPr>
            </a:pPr>
            <a:r>
              <a:rPr sz="1547" b="1" kern="0" dirty="0">
                <a:solidFill>
                  <a:srgbClr val="00A2FF">
                    <a:lumOff val="-13575"/>
                  </a:srgbClr>
                </a:solidFill>
                <a:latin typeface="Helvetica Neue"/>
                <a:sym typeface="Helvetica Neue"/>
              </a:rPr>
              <a:t>Signal and different sources of background for prompt photon production</a:t>
            </a:r>
          </a:p>
        </p:txBody>
      </p:sp>
    </p:spTree>
    <p:extLst>
      <p:ext uri="{BB962C8B-B14F-4D97-AF65-F5344CB8AC3E}">
        <p14:creationId xmlns:p14="http://schemas.microsoft.com/office/powerpoint/2010/main" val="26566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165814"/>
            <a:ext cx="4395689" cy="556434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Charmonium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47" y="3284984"/>
            <a:ext cx="3570805" cy="32971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2875571"/>
            <a:ext cx="2448272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NRQCD            CEM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727612"/>
            <a:ext cx="5095226" cy="2982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" b="-3687"/>
          <a:stretch/>
        </p:blipFill>
        <p:spPr>
          <a:xfrm>
            <a:off x="107504" y="1081991"/>
            <a:ext cx="5859043" cy="1410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2555278"/>
            <a:ext cx="4679628" cy="12372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59786" y="2040705"/>
            <a:ext cx="1922321" cy="4020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Quark annihilation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48681"/>
            <a:ext cx="1435161" cy="40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Gluon fusion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85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 txBox="1">
            <a:spLocks noChangeArrowheads="1"/>
          </p:cNvSpPr>
          <p:nvPr/>
        </p:nvSpPr>
        <p:spPr bwMode="auto">
          <a:xfrm>
            <a:off x="491108" y="1450145"/>
            <a:ext cx="8305800" cy="1954123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SzTx/>
              <a:buFont typeface="Times" charset="0"/>
              <a:buNone/>
            </a:pPr>
            <a:r>
              <a:rPr lang="en-US" b="1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Main targets of  </a:t>
            </a:r>
            <a:r>
              <a:rPr lang="en-US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the NICA project</a:t>
            </a:r>
            <a:r>
              <a:rPr lang="ru-RU" altLang="ja-JP" b="1" smtClean="0">
                <a:solidFill>
                  <a:srgbClr val="FFFFFF"/>
                </a:solidFill>
                <a:latin typeface="Arial"/>
                <a:ea typeface="ＭＳ Ｐゴシック" pitchFamily="34" charset="-128"/>
              </a:rPr>
              <a:t>:</a:t>
            </a:r>
            <a:endParaRPr lang="en-US" altLang="ja-JP" b="1">
              <a:solidFill>
                <a:srgbClr val="FFFFFF"/>
              </a:solidFill>
              <a:latin typeface="Arial"/>
              <a:ea typeface="ＭＳ Ｐゴシック" pitchFamily="34" charset="-128"/>
            </a:endParaRPr>
          </a:p>
          <a:p>
            <a:pPr marL="342900" indent="-342900" defTabSz="914400" eaLnBrk="1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>
                <a:solidFill>
                  <a:srgbClr val="FFFFFF"/>
                </a:solidFill>
                <a:ea typeface="ＭＳ Ｐゴシック" pitchFamily="34" charset="-128"/>
              </a:rPr>
              <a:t>	</a:t>
            </a:r>
            <a:r>
              <a:rPr lang="ru-RU">
                <a:solidFill>
                  <a:srgbClr val="FFFFFF"/>
                </a:solidFill>
                <a:ea typeface="ＭＳ Ｐゴシック" pitchFamily="34" charset="-128"/>
              </a:rPr>
              <a:t>- </a:t>
            </a:r>
            <a:r>
              <a:rPr lang="en-US" b="1" i="1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</a:rPr>
              <a:t>study of hot and  dense baryonic matter</a:t>
            </a:r>
          </a:p>
          <a:p>
            <a:pPr marL="342900" indent="-342900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i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	</a:t>
            </a:r>
            <a:r>
              <a:rPr lang="en-US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- </a:t>
            </a: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investigation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of nucleon spin structure, </a:t>
            </a:r>
          </a:p>
          <a:p>
            <a:pPr marL="342900" indent="-342900" algn="r" defTabSz="914400" eaLnBrk="1" hangingPunct="1">
              <a:lnSpc>
                <a:spcPct val="11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r>
              <a:rPr lang="en-US" b="1" i="1" smtClean="0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polarization </a:t>
            </a:r>
            <a:r>
              <a:rPr lang="en-US" b="1" i="1">
                <a:solidFill>
                  <a:srgbClr val="F6FF76"/>
                </a:solidFill>
                <a:latin typeface="Arial" pitchFamily="34" charset="0"/>
                <a:ea typeface="ＭＳ Ｐゴシック" pitchFamily="34" charset="-128"/>
              </a:rPr>
              <a:t>phenomena</a:t>
            </a:r>
          </a:p>
          <a:p>
            <a:pPr marL="342900" indent="-342900" algn="r" defTabSz="914400" eaLnBrk="1" hangingPunct="1">
              <a:lnSpc>
                <a:spcPct val="100000"/>
              </a:lnSpc>
              <a:buClr>
                <a:srgbClr val="FDF520"/>
              </a:buClr>
              <a:buSzTx/>
              <a:buFont typeface="Wingdings" pitchFamily="2" charset="2"/>
              <a:buNone/>
            </a:pPr>
            <a:endParaRPr lang="en-US" i="1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1115616" y="228601"/>
            <a:ext cx="7056784" cy="120032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NICA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uclotron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based </a:t>
            </a: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olider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</a:t>
            </a:r>
            <a:r>
              <a:rPr lang="en-US" b="1" i="1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</a:t>
            </a:r>
            <a:r>
              <a:rPr lang="en-US" b="1" i="1" err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cility</a:t>
            </a:r>
            <a:r>
              <a:rPr lang="en-US" b="1" i="1">
                <a:solidFill>
                  <a:srgbClr val="2222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)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 the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flagship project in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high energy physics 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of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the Joint </a:t>
            </a:r>
            <a:r>
              <a:rPr lang="en-US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Institute for Nuclear </a:t>
            </a:r>
            <a:r>
              <a:rPr lang="en-US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Research</a:t>
            </a:r>
            <a:endParaRPr lang="en-US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014368"/>
              </p:ext>
            </p:extLst>
          </p:nvPr>
        </p:nvGraphicFramePr>
        <p:xfrm>
          <a:off x="1475656" y="3474949"/>
          <a:ext cx="5976664" cy="3194413"/>
        </p:xfrm>
        <a:graphic>
          <a:graphicData uri="http://schemas.openxmlformats.org/drawingml/2006/table">
            <a:tbl>
              <a:tblPr/>
              <a:tblGrid>
                <a:gridCol w="4521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4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503.04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2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heavy ions</a:t>
                      </a:r>
                      <a:endParaRPr lang="en-US" sz="2000" b="1" i="1">
                        <a:solidFill>
                          <a:srgbClr val="000090"/>
                        </a:solidFill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57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 energy range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: 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lang="en-US" sz="2000" i="1" baseline="-25000" smtClean="0">
                          <a:solidFill>
                            <a:srgbClr val="000090"/>
                          </a:solidFill>
                        </a:rPr>
                        <a:t>NN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,</a:t>
                      </a:r>
                      <a:r>
                        <a:rPr lang="en-US" sz="2000" i="1" baseline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2000" i="1" err="1" smtClean="0">
                          <a:solidFill>
                            <a:srgbClr val="000090"/>
                          </a:solidFill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4 - 11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94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20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1.6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lang="en-US" sz="2000" b="1" i="1" smtClean="0">
                          <a:solidFill>
                            <a:srgbClr val="000090"/>
                          </a:solidFill>
                        </a:rPr>
                        <a:t>Au</a:t>
                      </a:r>
                      <a:r>
                        <a:rPr lang="en-US" sz="2000" b="1" i="1" baseline="30000" smtClean="0">
                          <a:solidFill>
                            <a:srgbClr val="000090"/>
                          </a:solidFill>
                        </a:rPr>
                        <a:t>79</a:t>
                      </a:r>
                      <a:r>
                        <a:rPr lang="ru-RU" sz="2000" b="1" i="1" baseline="30000" smtClean="0">
                          <a:solidFill>
                            <a:srgbClr val="000090"/>
                          </a:solidFill>
                        </a:rPr>
                        <a:t>+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211"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+mn-lt"/>
                          <a:ea typeface="ＭＳ Ｐゴシック" charset="0"/>
                          <a:cs typeface="ＭＳ Ｐゴシック" charset="0"/>
                        </a:rPr>
                        <a:t>polarized particles</a:t>
                      </a:r>
                      <a:endParaRPr kumimoji="0" lang="en-US" sz="20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max. </a:t>
                      </a:r>
                      <a:r>
                        <a:rPr lang="ru-RU" sz="2000" i="1" smtClean="0">
                          <a:solidFill>
                            <a:srgbClr val="000090"/>
                          </a:solidFill>
                        </a:rPr>
                        <a:t>√</a:t>
                      </a:r>
                      <a:r>
                        <a:rPr lang="en-US" sz="2000" i="1" smtClean="0">
                          <a:solidFill>
                            <a:srgbClr val="000090"/>
                          </a:solidFill>
                        </a:rPr>
                        <a:t>S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polarized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lang="en-US" sz="2000" baseline="-25000" smtClean="0">
                          <a:solidFill>
                            <a:srgbClr val="161645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  <a:sym typeface="SymbolPS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211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 for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2000" b="0" i="1" u="none" strike="noStrike" cap="none" normalizeH="0" baseline="3000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5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endParaRPr kumimoji="0" lang="en-US" sz="2000" b="1" i="0" u="none" strike="noStrike" cap="none" normalizeH="0" baseline="5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13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67" y="143632"/>
            <a:ext cx="3528392" cy="1388980"/>
          </a:xfrm>
        </p:spPr>
        <p:txBody>
          <a:bodyPr/>
          <a:lstStyle/>
          <a:p>
            <a:r>
              <a:rPr lang="en-US" sz="2800" dirty="0" smtClean="0"/>
              <a:t>GPD through vector meson exclusive production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0" y="1856617"/>
            <a:ext cx="4474050" cy="388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" r="71389" b="-42641"/>
          <a:stretch/>
        </p:blipFill>
        <p:spPr>
          <a:xfrm>
            <a:off x="258491" y="5545208"/>
            <a:ext cx="2369293" cy="4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484784"/>
            <a:ext cx="3945222" cy="41218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292080" y="812793"/>
            <a:ext cx="3168352" cy="556434"/>
          </a:xfrm>
          <a:prstGeom prst="rect">
            <a:avLst/>
          </a:prstGeom>
          <a:solidFill>
            <a:srgbClr val="FF9933">
              <a:alpha val="8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Comic Sans MS" pitchFamily="66" charset="0"/>
              <a:defRPr sz="3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marL="4318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2pPr>
            <a:lvl3pPr marL="647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3pPr>
            <a:lvl4pPr marL="8636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4pPr>
            <a:lvl5pPr marL="10795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5pPr>
            <a:lvl6pPr marL="15367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6pPr>
            <a:lvl7pPr marL="19939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7pPr>
            <a:lvl8pPr marL="24511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8pPr>
            <a:lvl9pPr marL="2908300" indent="-215900" algn="ctr" defTabSz="457200" rtl="0" eaLnBrk="0" fontAlgn="base" hangingPunct="0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3200">
                <a:solidFill>
                  <a:srgbClr val="3333CC"/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kern="0" dirty="0" smtClean="0"/>
              <a:t>Exclusive DY</a:t>
            </a: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8642" t="8827"/>
          <a:stretch/>
        </p:blipFill>
        <p:spPr>
          <a:xfrm>
            <a:off x="223584" y="5916214"/>
            <a:ext cx="5169358" cy="25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988840"/>
            <a:ext cx="1872208" cy="3873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176" y="1677313"/>
            <a:ext cx="2331087" cy="50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p+p</a:t>
            </a:r>
            <a:r>
              <a:rPr lang="en-US" i="1" dirty="0" smtClean="0"/>
              <a:t> → </a:t>
            </a:r>
            <a:r>
              <a:rPr lang="en-US" i="1" dirty="0" err="1" smtClean="0"/>
              <a:t>p+p+VM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6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5"/>
          <p:cNvSpPr>
            <a:spLocks noGrp="1" noChangeArrowheads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8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>
                <a:srgbClr val="FFFF00"/>
              </a:buClr>
              <a:buFont typeface="Copperplate Gothic Bold" panose="020E0705020206020404" pitchFamily="34" charset="0"/>
              <a:buNone/>
            </a:pPr>
            <a:r>
              <a:rPr lang="en-GB" altLang="en-US" sz="1400" dirty="0" smtClean="0">
                <a:solidFill>
                  <a:srgbClr val="3333CC"/>
                </a:solidFill>
                <a:latin typeface="Copperplate Gothic Bold" panose="020E0705020206020404" pitchFamily="34" charset="0"/>
              </a:rPr>
              <a:t> </a:t>
            </a:r>
            <a:endParaRPr lang="en-GB" altLang="en-US" sz="1400" dirty="0">
              <a:solidFill>
                <a:srgbClr val="3333CC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8" name="Text Box 1051"/>
          <p:cNvSpPr txBox="1">
            <a:spLocks noChangeArrowheads="1"/>
          </p:cNvSpPr>
          <p:nvPr/>
        </p:nvSpPr>
        <p:spPr bwMode="auto">
          <a:xfrm>
            <a:off x="1362457" y="177789"/>
            <a:ext cx="6408230" cy="584647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Asymmetries in 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igh</a:t>
            </a:r>
            <a:r>
              <a:rPr lang="ru-RU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ru-RU" sz="2800" baseline="-2500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aseline="-250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hadron production</a:t>
            </a:r>
            <a:endParaRPr lang="en-US" sz="2800" b="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1543" name="Рисунок 8" descr="boy-p2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8" t="14656" b="58158"/>
          <a:stretch/>
        </p:blipFill>
        <p:spPr bwMode="auto">
          <a:xfrm>
            <a:off x="6007608" y="1124141"/>
            <a:ext cx="2750630" cy="143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47" y="4086309"/>
            <a:ext cx="5545137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3695539" y="933771"/>
            <a:ext cx="2125158" cy="296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950" y="1444311"/>
            <a:ext cx="3400678" cy="4288945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Diquark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cs typeface="Times New Roman" panose="02020603050405020304" pitchFamily="18" charset="0"/>
              </a:rPr>
              <a:t>properties;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Confinement laws;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Nature of the huge spin </a:t>
            </a:r>
            <a:r>
              <a:rPr lang="en-US" sz="2000" dirty="0" smtClean="0">
                <a:cs typeface="Times New Roman" panose="02020603050405020304" pitchFamily="18" charset="0"/>
              </a:rPr>
              <a:t>effects;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Deuteron </a:t>
            </a:r>
            <a:r>
              <a:rPr lang="en-US" sz="2000" dirty="0">
                <a:cs typeface="Times New Roman" panose="02020603050405020304" pitchFamily="18" charset="0"/>
              </a:rPr>
              <a:t>spin </a:t>
            </a:r>
            <a:r>
              <a:rPr lang="en-US" sz="2000" dirty="0" smtClean="0">
                <a:cs typeface="Times New Roman" panose="02020603050405020304" pitchFamily="18" charset="0"/>
              </a:rPr>
              <a:t>structure;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Times New Roman" panose="02020603050405020304" pitchFamily="18" charset="0"/>
              </a:rPr>
              <a:t>P</a:t>
            </a:r>
            <a:r>
              <a:rPr lang="en-US" sz="2000" dirty="0" smtClean="0">
                <a:cs typeface="Times New Roman" panose="02020603050405020304" pitchFamily="18" charset="0"/>
              </a:rPr>
              <a:t>roperties </a:t>
            </a:r>
            <a:r>
              <a:rPr lang="en-US" sz="2000" dirty="0">
                <a:cs typeface="Times New Roman" panose="02020603050405020304" pitchFamily="18" charset="0"/>
              </a:rPr>
              <a:t>of the </a:t>
            </a:r>
            <a:r>
              <a:rPr lang="en-US" sz="2000" dirty="0" smtClean="0">
                <a:cs typeface="Times New Roman" panose="02020603050405020304" pitchFamily="18" charset="0"/>
              </a:rPr>
              <a:t>bare </a:t>
            </a:r>
            <a:r>
              <a:rPr lang="en-US" sz="2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cs typeface="Times New Roman" panose="02020603050405020304" pitchFamily="18" charset="0"/>
                <a:sym typeface="Symbol"/>
              </a:rPr>
              <a:t>- and </a:t>
            </a:r>
            <a:r>
              <a:rPr lang="en-US" sz="2000" dirty="0" smtClean="0">
                <a:cs typeface="Times New Roman" panose="02020603050405020304" pitchFamily="18" charset="0"/>
                <a:sym typeface="Symbol"/>
              </a:rPr>
              <a:t>NK-i</a:t>
            </a:r>
            <a:r>
              <a:rPr lang="en-US" sz="2000" dirty="0" smtClean="0">
                <a:cs typeface="Times New Roman" panose="02020603050405020304" pitchFamily="18" charset="0"/>
              </a:rPr>
              <a:t>nteractions</a:t>
            </a:r>
            <a:r>
              <a:rPr lang="en-US" sz="2000" dirty="0">
                <a:cs typeface="Times New Roman" panose="02020603050405020304" pitchFamily="18" charset="0"/>
              </a:rPr>
              <a:t>;</a:t>
            </a: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Nature </a:t>
            </a:r>
            <a:r>
              <a:rPr lang="en-US" sz="2000" dirty="0">
                <a:cs typeface="Times New Roman" panose="02020603050405020304" pitchFamily="18" charset="0"/>
              </a:rPr>
              <a:t>and properties of </a:t>
            </a:r>
            <a:r>
              <a:rPr lang="en-US" sz="2000" dirty="0" smtClean="0">
                <a:cs typeface="Times New Roman" panose="02020603050405020304" pitchFamily="18" charset="0"/>
              </a:rPr>
              <a:t> the cold super dense baryonic matter (</a:t>
            </a:r>
            <a:r>
              <a:rPr lang="en-US" sz="2000" dirty="0" err="1" smtClean="0">
                <a:cs typeface="Times New Roman" panose="02020603050405020304" pitchFamily="18" charset="0"/>
              </a:rPr>
              <a:t>CsDBM</a:t>
            </a:r>
            <a:r>
              <a:rPr lang="en-US" sz="2000" dirty="0" smtClean="0">
                <a:cs typeface="Times New Roman" panose="02020603050405020304" pitchFamily="18" charset="0"/>
              </a:rPr>
              <a:t>) (</a:t>
            </a:r>
            <a:r>
              <a:rPr lang="en-US" sz="2000" dirty="0" err="1">
                <a:cs typeface="Times New Roman" panose="02020603050405020304" pitchFamily="18" charset="0"/>
              </a:rPr>
              <a:t>pA</a:t>
            </a:r>
            <a:r>
              <a:rPr lang="en-US" sz="2000" dirty="0">
                <a:cs typeface="Times New Roman" panose="02020603050405020304" pitchFamily="18" charset="0"/>
              </a:rPr>
              <a:t> and AA</a:t>
            </a:r>
            <a:r>
              <a:rPr lang="en-US" sz="2000" dirty="0" smtClean="0">
                <a:cs typeface="Times New Roman" panose="02020603050405020304" pitchFamily="18" charset="0"/>
              </a:rPr>
              <a:t>);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cs typeface="Times New Roman" panose="02020603050405020304" pitchFamily="18" charset="0"/>
              </a:rPr>
              <a:t>D</a:t>
            </a:r>
            <a:r>
              <a:rPr lang="en-US" sz="2000" dirty="0" err="1" smtClean="0">
                <a:cs typeface="Times New Roman" panose="02020603050405020304" pitchFamily="18" charset="0"/>
              </a:rPr>
              <a:t>ilepton</a:t>
            </a:r>
            <a:r>
              <a:rPr lang="en-US" sz="2000" dirty="0" smtClean="0">
                <a:cs typeface="Times New Roman" panose="02020603050405020304" pitchFamily="18" charset="0"/>
              </a:rPr>
              <a:t> </a:t>
            </a:r>
            <a:r>
              <a:rPr lang="en-US" sz="2000" dirty="0">
                <a:cs typeface="Times New Roman" panose="02020603050405020304" pitchFamily="18" charset="0"/>
              </a:rPr>
              <a:t>production puzzle </a:t>
            </a:r>
            <a:r>
              <a:rPr lang="en-US" sz="2000" dirty="0" smtClean="0">
                <a:cs typeface="Times New Roman" panose="02020603050405020304" pitchFamily="18" charset="0"/>
              </a:rPr>
              <a:t>in np-interaction.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384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0" y="908720"/>
            <a:ext cx="9030960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253799"/>
            <a:ext cx="7667410" cy="6452407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SPD advantages: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</a:t>
            </a:r>
            <a:r>
              <a:rPr lang="en-US" dirty="0"/>
              <a:t>with pp, </a:t>
            </a:r>
            <a:r>
              <a:rPr lang="en-US" dirty="0" err="1"/>
              <a:t>pd</a:t>
            </a:r>
            <a:r>
              <a:rPr lang="en-US" dirty="0"/>
              <a:t> and </a:t>
            </a:r>
            <a:r>
              <a:rPr lang="en-US" dirty="0" err="1"/>
              <a:t>dd</a:t>
            </a:r>
            <a:r>
              <a:rPr lang="en-US" dirty="0"/>
              <a:t> </a:t>
            </a:r>
            <a:r>
              <a:rPr lang="en-US" dirty="0" smtClean="0"/>
              <a:t>beams,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possibility </a:t>
            </a:r>
            <a:r>
              <a:rPr lang="en-US" dirty="0"/>
              <a:t>to perform </a:t>
            </a:r>
            <a:r>
              <a:rPr lang="en-US" dirty="0" smtClean="0"/>
              <a:t>energy scan with small steps,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measurements via muon</a:t>
            </a:r>
          </a:p>
          <a:p>
            <a:r>
              <a:rPr lang="en-US" dirty="0" smtClean="0"/>
              <a:t>and </a:t>
            </a:r>
            <a:r>
              <a:rPr lang="en-US" dirty="0"/>
              <a:t>electron-positron </a:t>
            </a:r>
            <a:r>
              <a:rPr lang="en-US" dirty="0" smtClean="0"/>
              <a:t>pairs,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operations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non-polarized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transverse </a:t>
            </a:r>
            <a:r>
              <a:rPr lang="en-US" dirty="0"/>
              <a:t>and </a:t>
            </a:r>
            <a:endParaRPr lang="en-US" dirty="0" smtClean="0"/>
          </a:p>
          <a:p>
            <a:r>
              <a:rPr lang="en-US" dirty="0" smtClean="0"/>
              <a:t>longitudinally </a:t>
            </a:r>
          </a:p>
          <a:p>
            <a:r>
              <a:rPr lang="en-US" dirty="0" smtClean="0"/>
              <a:t>polarized </a:t>
            </a:r>
            <a:r>
              <a:rPr lang="en-US" dirty="0"/>
              <a:t>beams </a:t>
            </a:r>
            <a:endParaRPr lang="en-US" dirty="0" smtClean="0"/>
          </a:p>
          <a:p>
            <a:r>
              <a:rPr lang="en-US" dirty="0" smtClean="0"/>
              <a:t>and their combinations,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dirty="0" smtClean="0"/>
              <a:t>ossibility to extract all</a:t>
            </a:r>
          </a:p>
          <a:p>
            <a:r>
              <a:rPr lang="en-US" dirty="0"/>
              <a:t>f</a:t>
            </a:r>
            <a:r>
              <a:rPr lang="en-US" dirty="0" smtClean="0"/>
              <a:t>irst order PDFs in one </a:t>
            </a:r>
          </a:p>
          <a:p>
            <a:r>
              <a:rPr lang="en-US" dirty="0">
                <a:ea typeface="ＭＳ Ｐゴシック" pitchFamily="34" charset="-128"/>
                <a:cs typeface="Times New Roman" panose="02020603050405020304" pitchFamily="18" charset="0"/>
              </a:rPr>
              <a:t>e</a:t>
            </a:r>
            <a:r>
              <a:rPr lang="en-US" dirty="0" smtClean="0">
                <a:ea typeface="ＭＳ Ｐゴシック" pitchFamily="34" charset="-128"/>
                <a:cs typeface="Times New Roman" panose="02020603050405020304" pitchFamily="18" charset="0"/>
              </a:rPr>
              <a:t>xperiment.</a:t>
            </a:r>
            <a:endParaRPr lang="en-US" dirty="0"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307876"/>
              </p:ext>
            </p:extLst>
          </p:nvPr>
        </p:nvGraphicFramePr>
        <p:xfrm>
          <a:off x="3779912" y="1772816"/>
          <a:ext cx="5256583" cy="4848829"/>
        </p:xfrm>
        <a:graphic>
          <a:graphicData uri="http://schemas.openxmlformats.org/drawingml/2006/table">
            <a:tbl>
              <a:tblPr firstRow="1" firstCol="1" bandRow="1"/>
              <a:tblGrid>
                <a:gridCol w="2376264">
                  <a:extLst>
                    <a:ext uri="{9D8B030D-6E8A-4147-A177-3AD203B41FA5}">
                      <a16:colId xmlns:a16="http://schemas.microsoft.com/office/drawing/2014/main" val="34307481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3911784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421841116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3558444925"/>
                    </a:ext>
                  </a:extLst>
                </a:gridCol>
              </a:tblGrid>
              <a:tr h="473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HOME INSTITUTE, 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RHIC,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fsPHENIX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NICA,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6206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 pA,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pp,pd, dd, pHe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dHe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40605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Polarization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2523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Luminosity, cm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1200" b="1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5∙10</a:t>
                      </a:r>
                      <a:r>
                        <a:rPr lang="en-US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(0.8-6)</a:t>
                      </a: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="1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146873"/>
                  </a:ext>
                </a:extLst>
              </a:tr>
              <a:tr h="434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√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160,200, 500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03123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range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0.3-1.0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0.1-0.8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1906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 </a:t>
                      </a:r>
                      <a:r>
                        <a:rPr lang="en-US" sz="1200" b="1" baseline="-25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GeV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0.5-6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10060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Lepton pairs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µ+µ-, e+e-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696261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Start of data taking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&gt;2021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05210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Measurements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519455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Transversity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849934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Boer-Mulders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0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Sivers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01836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Predzelosity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13048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Worm-Gear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048048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Flavour separation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930322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Exclusive DY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697726"/>
                  </a:ext>
                </a:extLst>
              </a:tr>
              <a:tr h="2369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Deuteron quadrupole structure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514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9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835849" cy="660952"/>
          </a:xfrm>
          <a:solidFill>
            <a:srgbClr val="F6A20A">
              <a:alpha val="86000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Minimum biased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623" y="996588"/>
            <a:ext cx="8135938" cy="14401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PYTHIA 6,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pp</a:t>
            </a:r>
            <a:r>
              <a:rPr lang="en-US" dirty="0" smtClean="0"/>
              <a:t> = 26 GeV; 4 MHz event rate</a:t>
            </a:r>
          </a:p>
          <a:p>
            <a:r>
              <a:rPr lang="en-US" dirty="0" smtClean="0"/>
              <a:t>Average charged particle multiplicity ≈ 7.8</a:t>
            </a:r>
          </a:p>
          <a:p>
            <a:r>
              <a:rPr lang="en-US" dirty="0" smtClean="0"/>
              <a:t>Average neutral particle multiplicity </a:t>
            </a:r>
            <a:r>
              <a:rPr lang="en-US" dirty="0"/>
              <a:t>≈ </a:t>
            </a:r>
            <a:r>
              <a:rPr lang="en-US" dirty="0" smtClean="0"/>
              <a:t>6.5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6541"/>
            <a:ext cx="3707904" cy="30560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5304"/>
            <a:ext cx="1346587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rom A. </a:t>
            </a:r>
            <a:r>
              <a:rPr lang="en-US" sz="1400" dirty="0" err="1" smtClean="0"/>
              <a:t>Guskov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343656"/>
            <a:ext cx="3240360" cy="2621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78" y="4095912"/>
            <a:ext cx="3351238" cy="276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832" y="1177016"/>
            <a:ext cx="2634588" cy="25194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07469" y="3517809"/>
            <a:ext cx="352982" cy="357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√s</a:t>
            </a:r>
          </a:p>
        </p:txBody>
      </p:sp>
    </p:spTree>
    <p:extLst>
      <p:ext uri="{BB962C8B-B14F-4D97-AF65-F5344CB8AC3E}">
        <p14:creationId xmlns:p14="http://schemas.microsoft.com/office/powerpoint/2010/main" val="30148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755729" cy="510781"/>
          </a:xfrm>
        </p:spPr>
        <p:txBody>
          <a:bodyPr/>
          <a:lstStyle/>
          <a:p>
            <a:r>
              <a:rPr lang="en-US" dirty="0" smtClean="0"/>
              <a:t>Local polarimetry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4" y="934583"/>
            <a:ext cx="6912767" cy="380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4" y="1423586"/>
            <a:ext cx="8181578" cy="509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8" y="2065080"/>
            <a:ext cx="5310100" cy="4244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573" y="2088375"/>
            <a:ext cx="3565494" cy="548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2795621"/>
            <a:ext cx="287647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6" descr="hall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87686"/>
            <a:ext cx="35004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9" y="963699"/>
            <a:ext cx="2956397" cy="146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658467"/>
            <a:ext cx="9144000" cy="388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39725" indent="-339725" eaLnBrk="0" hangingPunct="0">
              <a:spcBef>
                <a:spcPts val="8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close to 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4</a:t>
            </a:r>
            <a:r>
              <a:rPr lang="el-GR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π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geometrical acceptance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(~50 µm) and fast vertex detector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high-precision (~100 µm) and fast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tracker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particle ID capabilities;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efficient muon range system,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good electromagnetic calorimeter,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low material budget over the track paths,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trigger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and DAQ system able to cope with event rates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at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luminosity of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10</a:t>
            </a:r>
            <a:r>
              <a:rPr lang="ru-RU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32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000" b="0" err="1">
                <a:solidFill>
                  <a:srgbClr val="002060"/>
                </a:solidFill>
                <a:latin typeface="Calibri" panose="020F0502020204030204" pitchFamily="34" charset="0"/>
              </a:rPr>
              <a:t>cm.s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  <a:r>
              <a:rPr lang="en-US" altLang="en-US" sz="2000" b="0" baseline="30000">
                <a:solidFill>
                  <a:srgbClr val="002060"/>
                </a:solidFill>
                <a:latin typeface="Calibri" panose="020F0502020204030204" pitchFamily="34" charset="0"/>
              </a:rPr>
              <a:t>-1</a:t>
            </a:r>
            <a:r>
              <a:rPr lang="ru-RU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>
                <a:srgbClr val="002060"/>
              </a:buClr>
              <a:buFont typeface="Calibri" panose="020F0502020204030204" pitchFamily="34" charset="0"/>
              <a:buChar char="-"/>
            </a:pP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modularity and easy access to </a:t>
            </a:r>
            <a:r>
              <a:rPr lang="en-US" altLang="en-US" sz="2000" b="0" smtClean="0">
                <a:solidFill>
                  <a:srgbClr val="002060"/>
                </a:solidFill>
                <a:latin typeface="Calibri" panose="020F0502020204030204" pitchFamily="34" charset="0"/>
              </a:rPr>
              <a:t>the detector </a:t>
            </a:r>
            <a:r>
              <a:rPr lang="en-US" altLang="en-US" sz="2000" b="0">
                <a:solidFill>
                  <a:srgbClr val="002060"/>
                </a:solidFill>
                <a:latin typeface="Calibri" panose="020F0502020204030204" pitchFamily="34" charset="0"/>
              </a:rPr>
              <a:t>elements, that makes possible further reconfiguration and upgrade of the facility.</a:t>
            </a:r>
          </a:p>
        </p:txBody>
      </p:sp>
      <p:sp>
        <p:nvSpPr>
          <p:cNvPr id="7" name="Text Box 1051"/>
          <p:cNvSpPr txBox="1">
            <a:spLocks noChangeArrowheads="1"/>
          </p:cNvSpPr>
          <p:nvPr/>
        </p:nvSpPr>
        <p:spPr bwMode="auto">
          <a:xfrm>
            <a:off x="1619672" y="53336"/>
            <a:ext cx="5814822" cy="707886"/>
          </a:xfrm>
          <a:prstGeom prst="rect">
            <a:avLst/>
          </a:prstGeom>
          <a:solidFill>
            <a:srgbClr val="F6A20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equirements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for the SPD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4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3747617" cy="510781"/>
          </a:xfrm>
        </p:spPr>
        <p:txBody>
          <a:bodyPr/>
          <a:lstStyle/>
          <a:p>
            <a:r>
              <a:rPr lang="en-US" dirty="0" smtClean="0"/>
              <a:t>General view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8761" r="12201" b="14334"/>
          <a:stretch/>
        </p:blipFill>
        <p:spPr>
          <a:xfrm>
            <a:off x="1081212" y="908720"/>
            <a:ext cx="65527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251673" cy="510781"/>
          </a:xfrm>
        </p:spPr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1035" r="8263" b="24394"/>
          <a:stretch/>
        </p:blipFill>
        <p:spPr>
          <a:xfrm>
            <a:off x="323528" y="1124744"/>
            <a:ext cx="8653375" cy="482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8250"/>
            <a:ext cx="4680520" cy="556434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Hybrid magnetic system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221088"/>
            <a:ext cx="3715697" cy="2331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861048"/>
            <a:ext cx="4814506" cy="2814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710496"/>
            <a:ext cx="5037120" cy="3150552"/>
          </a:xfrm>
          <a:prstGeom prst="rect">
            <a:avLst/>
          </a:prstGeom>
        </p:spPr>
      </p:pic>
      <p:pic>
        <p:nvPicPr>
          <p:cNvPr id="7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3" t="-258" r="-855" b="258"/>
          <a:stretch/>
        </p:blipFill>
        <p:spPr bwMode="auto">
          <a:xfrm>
            <a:off x="5619920" y="710496"/>
            <a:ext cx="3084165" cy="27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6296" y="1195663"/>
            <a:ext cx="1739579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/>
              <a:t>s</a:t>
            </a:r>
            <a:r>
              <a:rPr lang="en-US" sz="1200" dirty="0" smtClean="0"/>
              <a:t>tainless steel tube</a:t>
            </a:r>
          </a:p>
          <a:p>
            <a:pPr>
              <a:lnSpc>
                <a:spcPct val="100000"/>
              </a:lnSpc>
            </a:pPr>
            <a:endParaRPr lang="en-US" sz="8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insulation epoxy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layer, 0.3 mm</a:t>
            </a:r>
          </a:p>
          <a:p>
            <a:pPr>
              <a:lnSpc>
                <a:spcPct val="100000"/>
              </a:lnSpc>
            </a:pPr>
            <a:endParaRPr lang="en-US" sz="400" dirty="0" smtClean="0"/>
          </a:p>
          <a:p>
            <a:pPr>
              <a:lnSpc>
                <a:spcPct val="100000"/>
              </a:lnSpc>
            </a:pPr>
            <a:r>
              <a:rPr lang="en-US" sz="1200" dirty="0"/>
              <a:t>c</a:t>
            </a:r>
            <a:r>
              <a:rPr lang="en-US" sz="1200" dirty="0" smtClean="0"/>
              <a:t>opper shield</a:t>
            </a:r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multilayer thermal shield</a:t>
            </a:r>
          </a:p>
          <a:p>
            <a:pPr>
              <a:lnSpc>
                <a:spcPct val="100000"/>
              </a:lnSpc>
            </a:pPr>
            <a:endParaRPr lang="en-US" sz="600" dirty="0" smtClean="0"/>
          </a:p>
          <a:p>
            <a:pPr>
              <a:lnSpc>
                <a:spcPct val="100000"/>
              </a:lnSpc>
            </a:pPr>
            <a:endParaRPr lang="en-US" sz="1200" dirty="0" smtClean="0"/>
          </a:p>
          <a:p>
            <a:pPr>
              <a:lnSpc>
                <a:spcPct val="100000"/>
              </a:lnSpc>
            </a:pPr>
            <a:r>
              <a:rPr lang="en-US" sz="1200" dirty="0" smtClean="0"/>
              <a:t>outer cover, </a:t>
            </a:r>
          </a:p>
          <a:p>
            <a:pPr>
              <a:lnSpc>
                <a:spcPct val="100000"/>
              </a:lnSpc>
            </a:pPr>
            <a:r>
              <a:rPr lang="en-US" sz="1200" dirty="0" smtClean="0"/>
              <a:t>1mm </a:t>
            </a:r>
            <a:r>
              <a:rPr lang="en-US" sz="1200" dirty="0" err="1" smtClean="0"/>
              <a:t>stailess</a:t>
            </a:r>
            <a:r>
              <a:rPr lang="en-US" sz="1200" dirty="0" smtClean="0"/>
              <a:t> steel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6037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ICA_GSPI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281" y="1294495"/>
            <a:ext cx="9058223" cy="4032447"/>
          </a:xfrm>
          <a:solidFill>
            <a:schemeClr val="bg1"/>
          </a:solidFill>
          <a:ln>
            <a:noFill/>
          </a:ln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79512" y="3672500"/>
            <a:ext cx="17960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defTabSz="914400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NUCLOTRON 0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6-4</a:t>
            </a:r>
            <a:r>
              <a:rPr lang="ru-RU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.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5 </a:t>
            </a:r>
            <a:r>
              <a:rPr lang="en-US" sz="1800" b="1" err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GeV</a:t>
            </a:r>
            <a:r>
              <a:rPr lang="en-US" sz="1800" b="1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/u</a:t>
            </a:r>
            <a:endParaRPr lang="ru-RU" sz="1800" b="1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14500" y="1569065"/>
            <a:ext cx="11575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0" tIns="0" rIns="0" bIns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PS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&amp;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 </a:t>
            </a:r>
            <a:r>
              <a:rPr lang="en-US" sz="1400" b="1" smtClean="0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LU</a:t>
            </a:r>
            <a:r>
              <a:rPr lang="en-US" sz="1400" b="1">
                <a:solidFill>
                  <a:srgbClr val="000090"/>
                </a:solidFill>
                <a:latin typeface="Arial"/>
                <a:ea typeface="ＭＳ Ｐゴシック" pitchFamily="34" charset="-128"/>
                <a:cs typeface="Arial"/>
              </a:rPr>
              <a:t>-20 (5MeV/u)</a:t>
            </a:r>
            <a:endParaRPr lang="ru-RU" sz="1400" b="1">
              <a:solidFill>
                <a:srgbClr val="000090"/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1" name="Pentagon 10"/>
          <p:cNvSpPr/>
          <p:nvPr/>
        </p:nvSpPr>
        <p:spPr bwMode="auto">
          <a:xfrm>
            <a:off x="1126077" y="1879655"/>
            <a:ext cx="404813" cy="93071"/>
          </a:xfrm>
          <a:prstGeom prst="homePlate">
            <a:avLst/>
          </a:prstGeom>
          <a:solidFill>
            <a:srgbClr val="000090"/>
          </a:solidFill>
          <a:ln>
            <a:solidFill>
              <a:srgbClr val="000090"/>
            </a:solidFill>
          </a:ln>
          <a:scene3d>
            <a:camera prst="orthographicFront">
              <a:rot lat="0" lon="0" rev="145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274" y="1506921"/>
            <a:ext cx="2162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h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all for </a:t>
            </a: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fixed target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e</a:t>
            </a:r>
            <a:r>
              <a:rPr lang="en-US" sz="1600" smtClean="0">
                <a:solidFill>
                  <a:srgbClr val="FFFFFF"/>
                </a:solidFill>
                <a:latin typeface="Arial"/>
                <a:ea typeface="ＭＳ Ｐゴシック" pitchFamily="34" charset="-128"/>
                <a:cs typeface="Arial"/>
              </a:rPr>
              <a:t>xperiments </a:t>
            </a:r>
          </a:p>
        </p:txBody>
      </p:sp>
      <p:cxnSp>
        <p:nvCxnSpPr>
          <p:cNvPr id="14" name="Straight Arrow Connector 35"/>
          <p:cNvCxnSpPr>
            <a:cxnSpLocks noChangeShapeType="1"/>
          </p:cNvCxnSpPr>
          <p:nvPr/>
        </p:nvCxnSpPr>
        <p:spPr bwMode="auto">
          <a:xfrm flipV="1">
            <a:off x="2476500" y="2040471"/>
            <a:ext cx="876300" cy="520700"/>
          </a:xfrm>
          <a:prstGeom prst="straightConnector1">
            <a:avLst/>
          </a:prstGeom>
          <a:noFill/>
          <a:ln w="38100">
            <a:solidFill>
              <a:srgbClr val="00009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scene3d>
            <a:camera prst="orthographicFront">
              <a:rot lat="0" lon="0" rev="20280000"/>
            </a:camera>
            <a:lightRig rig="threePt" dir="t"/>
          </a:scene3d>
        </p:spPr>
      </p:cxnSp>
      <p:cxnSp>
        <p:nvCxnSpPr>
          <p:cNvPr id="6" name="Straight Arrow Connector 5"/>
          <p:cNvCxnSpPr/>
          <p:nvPr/>
        </p:nvCxnSpPr>
        <p:spPr>
          <a:xfrm flipV="1">
            <a:off x="1167740" y="2374615"/>
            <a:ext cx="807816" cy="129788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27"/>
          <p:cNvSpPr>
            <a:spLocks noChangeArrowheads="1"/>
          </p:cNvSpPr>
          <p:nvPr/>
        </p:nvSpPr>
        <p:spPr bwMode="auto">
          <a:xfrm rot="20973158">
            <a:off x="1193127" y="1949306"/>
            <a:ext cx="1633877" cy="42937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  <p:txBody>
          <a:bodyPr wrap="none" anchor="ctr"/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209663" y="1160460"/>
            <a:ext cx="2822255" cy="1067632"/>
            <a:chOff x="4572000" y="1097846"/>
            <a:chExt cx="2822255" cy="1067632"/>
          </a:xfrm>
        </p:grpSpPr>
        <p:grpSp>
          <p:nvGrpSpPr>
            <p:cNvPr id="35" name="Group 34"/>
            <p:cNvGrpSpPr/>
            <p:nvPr/>
          </p:nvGrpSpPr>
          <p:grpSpPr>
            <a:xfrm>
              <a:off x="4572000" y="1100666"/>
              <a:ext cx="2383349" cy="1064812"/>
              <a:chOff x="4572000" y="1100666"/>
              <a:chExt cx="2383349" cy="1064812"/>
            </a:xfrm>
          </p:grpSpPr>
          <p:pic>
            <p:nvPicPr>
              <p:cNvPr id="37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247923" y="1100666"/>
                <a:ext cx="1707426" cy="1064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8" name="Straight Arrow Connector 37"/>
              <p:cNvCxnSpPr/>
              <p:nvPr/>
            </p:nvCxnSpPr>
            <p:spPr>
              <a:xfrm flipH="1">
                <a:off x="4572000" y="1618544"/>
                <a:ext cx="690034" cy="134056"/>
              </a:xfrm>
              <a:prstGeom prst="straightConnector1">
                <a:avLst/>
              </a:prstGeom>
              <a:ln w="76200" cmpd="sng">
                <a:solidFill>
                  <a:schemeClr val="accent5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375401" y="1097846"/>
              <a:ext cx="1018854" cy="400110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BM@N</a:t>
              </a:r>
              <a:endParaRPr lang="en-US" sz="2000" b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107701" y="3859646"/>
            <a:ext cx="2070905" cy="1389873"/>
            <a:chOff x="2187901" y="4162779"/>
            <a:chExt cx="2320264" cy="1930407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87901" y="4162779"/>
              <a:ext cx="2029631" cy="1930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3753556" y="4219223"/>
              <a:ext cx="7546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dirty="0" smtClean="0">
                  <a:solidFill>
                    <a:srgbClr val="000090"/>
                  </a:solidFill>
                  <a:latin typeface="Arial" pitchFamily="34" charset="0"/>
                  <a:ea typeface="ＭＳ Ｐゴシック" pitchFamily="34" charset="-128"/>
                </a:rPr>
                <a:t>MPD</a:t>
              </a:r>
              <a:endParaRPr lang="en-US" sz="2000" b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4726" y="165633"/>
            <a:ext cx="3181705" cy="523220"/>
          </a:xfrm>
          <a:prstGeom prst="rect">
            <a:avLst/>
          </a:prstGeom>
          <a:solidFill>
            <a:srgbClr val="F6A20A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The NICA complex</a:t>
            </a:r>
            <a:endParaRPr lang="en-US" sz="2800" dirty="0">
              <a:solidFill>
                <a:srgbClr val="00206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4500" y="762000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i="1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e</a:t>
            </a:r>
            <a:r>
              <a:rPr lang="en-US" sz="2000" b="1" i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xisting facilities </a:t>
            </a:r>
            <a:endParaRPr lang="en-US" sz="2000" b="1" i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80" y="705939"/>
            <a:ext cx="8416390" cy="4441076"/>
            <a:chOff x="50280" y="705939"/>
            <a:chExt cx="8416390" cy="4441076"/>
          </a:xfrm>
        </p:grpSpPr>
        <p:grpSp>
          <p:nvGrpSpPr>
            <p:cNvPr id="13" name="Group 12"/>
            <p:cNvGrpSpPr/>
            <p:nvPr/>
          </p:nvGrpSpPr>
          <p:grpSpPr>
            <a:xfrm>
              <a:off x="50280" y="1286945"/>
              <a:ext cx="8416390" cy="3860070"/>
              <a:chOff x="50280" y="1286945"/>
              <a:chExt cx="8416390" cy="3860070"/>
            </a:xfrm>
          </p:grpSpPr>
          <p:sp>
            <p:nvSpPr>
              <p:cNvPr id="5" name="Oval 26"/>
              <p:cNvSpPr>
                <a:spLocks noChangeArrowheads="1"/>
              </p:cNvSpPr>
              <p:nvPr/>
            </p:nvSpPr>
            <p:spPr bwMode="auto">
              <a:xfrm rot="20973158">
                <a:off x="1297280" y="1998782"/>
                <a:ext cx="1436872" cy="2476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scene3d>
                <a:camera prst="orthographicFront">
                  <a:rot lat="0" lon="0" rev="2124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>
                <a:off x="2523062" y="2836332"/>
                <a:ext cx="1405459" cy="787396"/>
              </a:xfrm>
              <a:prstGeom prst="arc">
                <a:avLst>
                  <a:gd name="adj1" fmla="val 17528057"/>
                  <a:gd name="adj2" fmla="val 287252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9894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Text Box 23"/>
              <p:cNvSpPr txBox="1">
                <a:spLocks noChangeArrowheads="1"/>
              </p:cNvSpPr>
              <p:nvPr/>
            </p:nvSpPr>
            <p:spPr bwMode="auto">
              <a:xfrm>
                <a:off x="1330373" y="1286945"/>
                <a:ext cx="2337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r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KRION-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6T+ </a:t>
                </a:r>
                <a:r>
                  <a:rPr lang="en-US" sz="1400" b="1" err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HILac</a:t>
                </a:r>
                <a:r>
                  <a:rPr lang="en-US" sz="1400" b="1" smtClean="0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 </a:t>
                </a:r>
                <a:r>
                  <a:rPr lang="en-US" sz="1400" b="1">
                    <a:solidFill>
                      <a:srgbClr val="000090"/>
                    </a:solidFill>
                    <a:latin typeface="Arial"/>
                    <a:ea typeface="ＭＳ Ｐゴシック" pitchFamily="34" charset="-128"/>
                    <a:cs typeface="Arial"/>
                  </a:rPr>
                  <a:t>(3MeV/u)</a:t>
                </a:r>
                <a:endParaRPr lang="ru-RU" sz="1400" b="1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endParaRPr>
              </a:p>
            </p:txBody>
          </p:sp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50280" y="2712398"/>
                <a:ext cx="1480609" cy="554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tIns="0" bIns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Booster 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1800" b="1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(600 MeV/u)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sp>
            <p:nvSpPr>
              <p:cNvPr id="22" name="Pentagon 21"/>
              <p:cNvSpPr/>
              <p:nvPr/>
            </p:nvSpPr>
            <p:spPr bwMode="auto">
              <a:xfrm>
                <a:off x="1581455" y="1726543"/>
                <a:ext cx="495332" cy="101596"/>
              </a:xfrm>
              <a:prstGeom prst="homePlate">
                <a:avLst/>
              </a:prstGeom>
              <a:solidFill>
                <a:srgbClr val="FF0000"/>
              </a:solidFill>
              <a:scene3d>
                <a:camera prst="orthographicFront">
                  <a:rot lat="0" lon="0" rev="138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267744" y="2374615"/>
                <a:ext cx="2075656" cy="1484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267744" y="2374615"/>
                <a:ext cx="1516856" cy="935852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>
                <a:off x="6307663" y="3344334"/>
                <a:ext cx="2159007" cy="1032934"/>
              </a:xfrm>
              <a:prstGeom prst="arc">
                <a:avLst>
                  <a:gd name="adj1" fmla="val 19226757"/>
                  <a:gd name="adj2" fmla="val 7917226"/>
                </a:avLst>
              </a:prstGeom>
              <a:ln w="38100" cmpd="sng">
                <a:solidFill>
                  <a:srgbClr val="FF0000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97400" y="2548467"/>
                <a:ext cx="3335867" cy="855133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810000" y="3310466"/>
                <a:ext cx="3166533" cy="1032934"/>
              </a:xfrm>
              <a:prstGeom prst="line">
                <a:avLst/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3454399" y="2506133"/>
                <a:ext cx="1515533" cy="660400"/>
              </a:xfrm>
              <a:prstGeom prst="arc">
                <a:avLst>
                  <a:gd name="adj1" fmla="val 11074613"/>
                  <a:gd name="adj2" fmla="val 19392505"/>
                </a:avLst>
              </a:prstGeom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68" name="Straight Arrow Connector 67"/>
              <p:cNvCxnSpPr>
                <a:stCxn id="20" idx="0"/>
              </p:cNvCxnSpPr>
              <p:nvPr/>
            </p:nvCxnSpPr>
            <p:spPr>
              <a:xfrm flipV="1">
                <a:off x="790585" y="2277484"/>
                <a:ext cx="990406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4019783" y="3143058"/>
                <a:ext cx="11552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MPD hall</a:t>
                </a:r>
                <a:endParaRPr lang="en-US" sz="20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522491" y="2666030"/>
                <a:ext cx="10522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en-US" sz="2000" b="1" dirty="0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</a:rPr>
                  <a:t>SPD hall</a:t>
                </a:r>
                <a:endParaRPr lang="en-US" sz="2000" b="1" dirty="0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5269280" y="4777683"/>
                <a:ext cx="14736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 defTabSz="914400"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sz="1800" b="1" smtClean="0">
                    <a:solidFill>
                      <a:srgbClr val="FFFFFF"/>
                    </a:solidFill>
                    <a:latin typeface="Arial" pitchFamily="34" charset="0"/>
                    <a:ea typeface="ＭＳ Ｐゴシック" pitchFamily="34" charset="-128"/>
                    <a:cs typeface="Arial" pitchFamily="34" charset="0"/>
                  </a:rPr>
                  <a:t>Collider</a:t>
                </a:r>
                <a:endParaRPr lang="ru-RU" sz="1800" b="1">
                  <a:solidFill>
                    <a:srgbClr val="FFFFFF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394945" y="4447201"/>
                <a:ext cx="581588" cy="434914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80738" y="705939"/>
              <a:ext cx="2406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2000" b="1" i="1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t</a:t>
              </a:r>
              <a:r>
                <a:rPr lang="en-US" sz="2000" b="1" i="1" smtClean="0">
                  <a:solidFill>
                    <a:srgbClr val="FF0000"/>
                  </a:solidFill>
                  <a:latin typeface="Arial" pitchFamily="34" charset="0"/>
                  <a:ea typeface="ＭＳ Ｐゴシック" pitchFamily="34" charset="-128"/>
                </a:rPr>
                <a:t>o be constructed</a:t>
              </a:r>
              <a:endParaRPr lang="en-US" sz="2000" b="1" i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t="8947" r="11720" b="13640"/>
          <a:stretch/>
        </p:blipFill>
        <p:spPr>
          <a:xfrm>
            <a:off x="6894364" y="1345000"/>
            <a:ext cx="1860562" cy="1370940"/>
          </a:xfrm>
          <a:prstGeom prst="rect">
            <a:avLst/>
          </a:prstGeom>
          <a:solidFill>
            <a:srgbClr val="FFFFFF"/>
          </a:solidFill>
          <a:effectLst/>
        </p:spPr>
      </p:pic>
      <p:sp>
        <p:nvSpPr>
          <p:cNvPr id="44" name="TextBox 43"/>
          <p:cNvSpPr txBox="1"/>
          <p:nvPr/>
        </p:nvSpPr>
        <p:spPr>
          <a:xfrm>
            <a:off x="8062010" y="1304470"/>
            <a:ext cx="713657" cy="400110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b="1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endParaRPr lang="en-US" sz="2000" b="1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8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11466"/>
            <a:ext cx="5979865" cy="510781"/>
          </a:xfrm>
        </p:spPr>
        <p:txBody>
          <a:bodyPr/>
          <a:lstStyle/>
          <a:p>
            <a:r>
              <a:rPr lang="en-US" dirty="0" smtClean="0"/>
              <a:t>Reconfigurable design</a:t>
            </a:r>
            <a:endParaRPr lang="en-US" dirty="0"/>
          </a:p>
        </p:txBody>
      </p:sp>
      <p:pic>
        <p:nvPicPr>
          <p:cNvPr id="5" name="SPD Assembly Joint Mo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1904492"/>
            <a:ext cx="5832648" cy="4374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1" r="8263" b="11151"/>
          <a:stretch/>
        </p:blipFill>
        <p:spPr>
          <a:xfrm>
            <a:off x="107504" y="764704"/>
            <a:ext cx="346806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696744" cy="1112869"/>
          </a:xfrm>
        </p:spPr>
        <p:txBody>
          <a:bodyPr/>
          <a:lstStyle/>
          <a:p>
            <a:r>
              <a:rPr lang="en-US" dirty="0" smtClean="0"/>
              <a:t>Beam-beam interaction and t0 counters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60" y="3356992"/>
            <a:ext cx="5716687" cy="3063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84784"/>
            <a:ext cx="2770022" cy="33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2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3" y="3448605"/>
            <a:ext cx="4052689" cy="198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2910"/>
            <a:ext cx="3625642" cy="1907922"/>
          </a:xfrm>
          <a:prstGeom prst="rect">
            <a:avLst/>
          </a:prstGeom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3635896" y="582211"/>
            <a:ext cx="5623606" cy="248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Silicon </a:t>
            </a:r>
            <a:r>
              <a:rPr lang="en-US" altLang="en-US" sz="1800" u="sng" dirty="0">
                <a:solidFill>
                  <a:srgbClr val="000066"/>
                </a:solidFill>
                <a:cs typeface="Arial" panose="020B0604020202020204" pitchFamily="34" charset="0"/>
              </a:rPr>
              <a:t>V</a:t>
            </a:r>
            <a:r>
              <a:rPr lang="en-US" altLang="en-US" sz="1800" b="0" u="sng" dirty="0" smtClean="0">
                <a:solidFill>
                  <a:srgbClr val="000066"/>
                </a:solidFill>
                <a:cs typeface="Arial" panose="020B0604020202020204" pitchFamily="34" charset="0"/>
              </a:rPr>
              <a:t>ertex </a:t>
            </a:r>
            <a:r>
              <a:rPr lang="en-US" altLang="en-US" sz="1800" b="0" u="sng" dirty="0">
                <a:solidFill>
                  <a:srgbClr val="000066"/>
                </a:solidFill>
                <a:cs typeface="Arial" panose="020B0604020202020204" pitchFamily="34" charset="0"/>
              </a:rPr>
              <a:t>Detector</a:t>
            </a:r>
          </a:p>
          <a:p>
            <a:pPr marL="285750" indent="-285750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Silicon vertex detector around the beam pipe;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Several </a:t>
            </a:r>
            <a:r>
              <a:rPr lang="en-GB" altLang="en-US" sz="1800" b="0" dirty="0">
                <a:solidFill>
                  <a:srgbClr val="000066"/>
                </a:solidFill>
                <a:cs typeface="Arial" panose="020B0604020202020204" pitchFamily="34" charset="0"/>
              </a:rPr>
              <a:t>layers of double ­sided silicon 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strips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and</a:t>
            </a: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 MAPS;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Optimized number of layers w.r.t. material budget;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Goal: few tens of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µm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for the  </a:t>
            </a:r>
            <a:r>
              <a:rPr lang="en-GB" altLang="en-US" sz="1800" dirty="0">
                <a:solidFill>
                  <a:srgbClr val="000066"/>
                </a:solidFill>
                <a:cs typeface="Arial" panose="020B0604020202020204" pitchFamily="34" charset="0"/>
              </a:rPr>
              <a:t>vertex </a:t>
            </a:r>
            <a:r>
              <a:rPr lang="en-GB" altLang="en-US" sz="1800" dirty="0" smtClean="0">
                <a:solidFill>
                  <a:srgbClr val="000066"/>
                </a:solidFill>
                <a:cs typeface="Arial" panose="020B0604020202020204" pitchFamily="34" charset="0"/>
              </a:rPr>
              <a:t>reconstruction </a:t>
            </a:r>
            <a:r>
              <a:rPr lang="en-GB" altLang="en-US" sz="1800" dirty="0" smtClean="0">
                <a:solidFill>
                  <a:srgbClr val="00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detection of particles with open charm and rejection of (</a:t>
            </a:r>
            <a:r>
              <a:rPr lang="el-GR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π</a:t>
            </a:r>
            <a:r>
              <a:rPr lang="en-US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GB" altLang="en-US" sz="1800" dirty="0" smtClean="0">
                <a:solidFill>
                  <a:srgbClr val="000066"/>
                </a:solidFill>
                <a:ea typeface="Arial Unicode MS" panose="020B0604020202020204" pitchFamily="34" charset="-128"/>
                <a:cs typeface="Times New Roman" panose="02020603050405020304" pitchFamily="18" charset="0"/>
              </a:rPr>
              <a:t>decay muons. </a:t>
            </a:r>
            <a:endParaRPr lang="en-GB" altLang="en-US" sz="1800" b="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2009316" y="80606"/>
            <a:ext cx="4722924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Vertex detector / Inner tracker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70080"/>
            <a:ext cx="2897550" cy="35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6131" y="3484788"/>
            <a:ext cx="1878766" cy="130369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From A. </a:t>
            </a:r>
            <a:r>
              <a:rPr lang="en-US" sz="1600" dirty="0" err="1" smtClean="0"/>
              <a:t>Zinchenko</a:t>
            </a:r>
            <a:r>
              <a:rPr lang="en-US" sz="1600" dirty="0" smtClean="0"/>
              <a:t>, MPD ITS with MAPS 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→ </a:t>
            </a:r>
            <a:r>
              <a:rPr lang="en-US" sz="1600" dirty="0" smtClean="0"/>
              <a:t>open charm registration</a:t>
            </a:r>
            <a:endParaRPr lang="en-US" sz="16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 bwMode="auto">
          <a:xfrm>
            <a:off x="5894897" y="4136633"/>
            <a:ext cx="477303" cy="73194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 bwMode="auto">
          <a:xfrm>
            <a:off x="8012579" y="4653136"/>
            <a:ext cx="353457" cy="2154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8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5616" y="5648160"/>
            <a:ext cx="1773242" cy="84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DSSD: 19.5 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MAPS:  3.5 m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537291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t="25830" r="10864" b="25198"/>
          <a:stretch>
            <a:fillRect/>
          </a:stretch>
        </p:blipFill>
        <p:spPr bwMode="auto">
          <a:xfrm>
            <a:off x="183237" y="836712"/>
            <a:ext cx="3941088" cy="208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4197625" y="1052736"/>
            <a:ext cx="4946375" cy="16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Minimum material on the particle tracks (X</a:t>
            </a:r>
            <a:r>
              <a:rPr lang="en-US" altLang="en-US" sz="1600" b="0" baseline="-300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~ 0.1);</a:t>
            </a:r>
          </a:p>
          <a:p>
            <a:pPr marL="285750" indent="-285750" algn="just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ime (~ 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00 ns) and spatial resolution (~100 </a:t>
            </a:r>
            <a:r>
              <a:rPr lang="en-US" altLang="en-US" sz="1600" b="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μm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E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xpected particle rates  (DAQ rates) ~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MH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z;</a:t>
            </a:r>
          </a:p>
          <a:p>
            <a:pPr marL="285750" indent="-285750" algn="just">
              <a:spcBef>
                <a:spcPct val="0"/>
              </a:spcBef>
              <a:buClr>
                <a:srgbClr val="000066"/>
              </a:buClr>
              <a:buFont typeface="Wingdings" panose="05000000000000000000" pitchFamily="2" charset="2"/>
              <a:buChar char="Ø"/>
            </a:pP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Technology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developed also </a:t>
            </a:r>
            <a:r>
              <a:rPr lang="en-US" altLang="en-US" sz="16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in JINR, </a:t>
            </a:r>
            <a:r>
              <a:rPr lang="en-US" altLang="en-US" sz="1600" b="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production workshops available 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2568250" y="76234"/>
            <a:ext cx="4248472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 tracker: straw tubes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566" t="23908" r="566" b="4369"/>
          <a:stretch/>
        </p:blipFill>
        <p:spPr>
          <a:xfrm>
            <a:off x="183237" y="3061338"/>
            <a:ext cx="5169406" cy="26121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04" y="3911664"/>
            <a:ext cx="4716016" cy="2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4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4223297" y="3977483"/>
            <a:ext cx="4859337" cy="251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spcBef>
                <a:spcPts val="8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Photon energy range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0.1 - 10 GeV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Due to space limitations the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total length </a:t>
            </a:r>
            <a:r>
              <a:rPr lang="en-US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of the </a:t>
            </a: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ECAL 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module should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be less than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50 cm</a:t>
            </a:r>
            <a:r>
              <a:rPr lang="en-US" altLang="en-US" sz="1600" dirty="0">
                <a:solidFill>
                  <a:srgbClr val="000066"/>
                </a:solidFill>
                <a:cs typeface="Times New Roman" panose="02020603050405020304" pitchFamily="18" charset="0"/>
              </a:rPr>
              <a:t>;</a:t>
            </a:r>
            <a:endParaRPr lang="en-US" altLang="en-US" sz="1600" b="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R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equired 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energy 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resolution &lt;10.0</a:t>
            </a:r>
            <a:r>
              <a:rPr lang="en-US" altLang="en-US" sz="1600" b="0" dirty="0">
                <a:solidFill>
                  <a:srgbClr val="000066"/>
                </a:solidFill>
                <a:cs typeface="Arial" panose="020B0604020202020204" pitchFamily="34" charset="0"/>
              </a:rPr>
              <a:t>%/√E (GeV</a:t>
            </a:r>
            <a:r>
              <a:rPr lang="en-US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) and energy threshold below 100 MeV. </a:t>
            </a:r>
            <a:endParaRPr lang="en-US" altLang="en-US" sz="1600" b="0" dirty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b="0" dirty="0" smtClean="0">
                <a:solidFill>
                  <a:srgbClr val="000066"/>
                </a:solidFill>
                <a:cs typeface="Arial" panose="020B0604020202020204" pitchFamily="34" charset="0"/>
              </a:rPr>
              <a:t>Design ("shashlik") similar of that for KOPIO </a:t>
            </a:r>
          </a:p>
          <a:p>
            <a:pPr marL="1587" indent="0" algn="just" eaLnBrk="1" hangingPunct="1">
              <a:spcBef>
                <a:spcPct val="0"/>
              </a:spcBef>
              <a:buClrTx/>
              <a:buNone/>
            </a:pPr>
            <a:r>
              <a:rPr lang="en-GB" altLang="en-US" sz="1600" dirty="0">
                <a:solidFill>
                  <a:srgbClr val="000066"/>
                </a:solidFill>
                <a:cs typeface="Arial" panose="020B0604020202020204" pitchFamily="34" charset="0"/>
              </a:rPr>
              <a:t>c</a:t>
            </a: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alorimeter, 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GB" altLang="en-US" sz="1600" dirty="0" smtClean="0">
                <a:solidFill>
                  <a:srgbClr val="000066"/>
                </a:solidFill>
                <a:cs typeface="Arial" panose="020B0604020202020204" pitchFamily="34" charset="0"/>
              </a:rPr>
              <a:t>Crystal variant is being considered, too.</a:t>
            </a:r>
            <a:endParaRPr lang="en-GB" altLang="en-US" sz="1600" b="0" dirty="0" smtClean="0">
              <a:solidFill>
                <a:srgbClr val="000066"/>
              </a:solidFill>
              <a:cs typeface="Arial" panose="020B0604020202020204" pitchFamily="34" charset="0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763688" y="138296"/>
            <a:ext cx="6264696" cy="775919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0" dirty="0" smtClean="0">
                <a:solidFill>
                  <a:srgbClr val="002060"/>
                </a:solidFill>
              </a:rPr>
              <a:t>Electromagnetic calorimeter</a:t>
            </a:r>
            <a:endParaRPr lang="en-US" altLang="en-US" sz="3600" b="0" dirty="0">
              <a:solidFill>
                <a:srgbClr val="002060"/>
              </a:solidFill>
            </a:endParaRPr>
          </a:p>
        </p:txBody>
      </p:sp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6" y="4509120"/>
            <a:ext cx="3812902" cy="1901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25" y="1124744"/>
            <a:ext cx="6606841" cy="271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5877272"/>
            <a:ext cx="3470339" cy="210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4520" y="1625911"/>
            <a:ext cx="2085827" cy="546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~6500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58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4860032" y="3501008"/>
            <a:ext cx="4429125" cy="300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It should provide good (&gt;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95%)  muon identification for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momenta above 1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GeV.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rgbClr val="2D2DB9"/>
                </a:solidFill>
                <a:cs typeface="Times New Roman" panose="02020603050405020304" pitchFamily="18" charset="0"/>
              </a:rPr>
              <a:t>C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ombination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of responses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from the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ECal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and RS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could give additional lever for </a:t>
            </a:r>
            <a:r>
              <a:rPr lang="en-US" altLang="en-US" sz="1600" b="0" dirty="0" err="1" smtClean="0">
                <a:solidFill>
                  <a:srgbClr val="2D2DB9"/>
                </a:solidFill>
                <a:cs typeface="Times New Roman" panose="02020603050405020304" pitchFamily="18" charset="0"/>
              </a:rPr>
              <a:t>regecting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 of </a:t>
            </a:r>
            <a:r>
              <a:rPr lang="en-US" altLang="en-US" sz="1600" b="0" dirty="0" err="1">
                <a:solidFill>
                  <a:srgbClr val="2D2DB9"/>
                </a:solidFill>
                <a:cs typeface="Times New Roman" panose="02020603050405020304" pitchFamily="18" charset="0"/>
              </a:rPr>
              <a:t>pions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 and protons  in </a:t>
            </a:r>
            <a:r>
              <a:rPr lang="en-US" altLang="en-US" sz="160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a </a:t>
            </a:r>
            <a:r>
              <a:rPr lang="en-US" altLang="en-US" sz="1600" b="0" dirty="0" smtClean="0">
                <a:solidFill>
                  <a:srgbClr val="2D2DB9"/>
                </a:solidFill>
                <a:cs typeface="Times New Roman" panose="02020603050405020304" pitchFamily="18" charset="0"/>
              </a:rPr>
              <a:t>wide </a:t>
            </a:r>
            <a:r>
              <a:rPr lang="en-US" altLang="en-US" sz="1600" b="0" dirty="0">
                <a:solidFill>
                  <a:srgbClr val="2D2DB9"/>
                </a:solidFill>
                <a:cs typeface="Times New Roman" panose="02020603050405020304" pitchFamily="18" charset="0"/>
              </a:rPr>
              <a:t>energy range.</a:t>
            </a:r>
            <a:r>
              <a:rPr lang="en-US" altLang="en-US" sz="1600" b="0" dirty="0">
                <a:solidFill>
                  <a:srgbClr val="FF0000"/>
                </a:solidFill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solidFill>
                  <a:srgbClr val="2D2DB9"/>
                </a:solidFill>
              </a:rPr>
              <a:t>Th</a:t>
            </a:r>
            <a:r>
              <a:rPr lang="en-US" altLang="en-US" sz="1600" dirty="0" smtClean="0">
                <a:solidFill>
                  <a:srgbClr val="2D2DB9"/>
                </a:solidFill>
              </a:rPr>
              <a:t>e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RS  also provides </a:t>
            </a:r>
            <a:r>
              <a:rPr lang="en-US" altLang="en-US" sz="1600" dirty="0" smtClean="0">
                <a:solidFill>
                  <a:srgbClr val="2D2DB9"/>
                </a:solidFill>
              </a:rPr>
              <a:t>additional </a:t>
            </a:r>
            <a:r>
              <a:rPr lang="en-US" altLang="en-US" sz="1600" b="0" dirty="0" smtClean="0">
                <a:solidFill>
                  <a:srgbClr val="2D2DB9"/>
                </a:solidFill>
              </a:rPr>
              <a:t>coordinate measurement.</a:t>
            </a:r>
            <a:endParaRPr lang="en-US" altLang="en-US" sz="1600" b="0" dirty="0">
              <a:solidFill>
                <a:srgbClr val="2D2DB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0" dirty="0" smtClean="0">
                <a:solidFill>
                  <a:srgbClr val="2D2DB9"/>
                </a:solidFill>
              </a:rPr>
              <a:t>Our design will follow closely the design of the PANDA experiment range system (at FAIR, GSI) being developed now at the DLNP of JINR</a:t>
            </a:r>
            <a:endParaRPr lang="en-US" altLang="en-US" sz="1400" b="0" dirty="0">
              <a:solidFill>
                <a:srgbClr val="2D2DB9"/>
              </a:solidFill>
            </a:endParaRPr>
          </a:p>
        </p:txBody>
      </p:sp>
      <p:sp>
        <p:nvSpPr>
          <p:cNvPr id="33798" name="Text Box 7"/>
          <p:cNvSpPr txBox="1">
            <a:spLocks noChangeArrowheads="1"/>
          </p:cNvSpPr>
          <p:nvPr/>
        </p:nvSpPr>
        <p:spPr bwMode="auto">
          <a:xfrm>
            <a:off x="3311860" y="141426"/>
            <a:ext cx="2376264" cy="576184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0" dirty="0">
                <a:solidFill>
                  <a:srgbClr val="002060"/>
                </a:solidFill>
              </a:rPr>
              <a:t>Range </a:t>
            </a:r>
            <a:r>
              <a:rPr lang="en-US" altLang="en-US" sz="2800" b="0" dirty="0" smtClean="0">
                <a:solidFill>
                  <a:srgbClr val="002060"/>
                </a:solidFill>
              </a:rPr>
              <a:t>system </a:t>
            </a:r>
            <a:endParaRPr lang="en-US" altLang="en-US" sz="2800" b="0" dirty="0">
              <a:solidFill>
                <a:srgbClr val="002060"/>
              </a:solidFill>
            </a:endParaRPr>
          </a:p>
        </p:txBody>
      </p:sp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4414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57" t="11068" r="3977" b="13204"/>
          <a:stretch/>
        </p:blipFill>
        <p:spPr>
          <a:xfrm>
            <a:off x="503671" y="833088"/>
            <a:ext cx="5472609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8019"/>
          <a:stretch/>
        </p:blipFill>
        <p:spPr>
          <a:xfrm>
            <a:off x="107504" y="3094818"/>
            <a:ext cx="4392488" cy="2774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5" t="13601" r="37601" b="63903"/>
          <a:stretch/>
        </p:blipFill>
        <p:spPr>
          <a:xfrm>
            <a:off x="5508104" y="2214196"/>
            <a:ext cx="3363333" cy="128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4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8627713" cy="38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67361" y="476672"/>
            <a:ext cx="2592288" cy="516936"/>
          </a:xfrm>
        </p:spPr>
        <p:txBody>
          <a:bodyPr/>
          <a:lstStyle/>
          <a:p>
            <a:r>
              <a:rPr lang="en-US" dirty="0" smtClean="0"/>
              <a:t>DAQ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844824"/>
            <a:ext cx="8135938" cy="35287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SPD DAQ </a:t>
            </a:r>
            <a:r>
              <a:rPr lang="en-US" dirty="0" smtClean="0"/>
              <a:t>may be </a:t>
            </a:r>
            <a:r>
              <a:rPr lang="en-US" dirty="0"/>
              <a:t>developed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la </a:t>
            </a:r>
            <a:r>
              <a:rPr lang="en-US" dirty="0" smtClean="0"/>
              <a:t>upgraded </a:t>
            </a:r>
            <a:r>
              <a:rPr lang="en-US" dirty="0"/>
              <a:t>DAQ of the COMPASS </a:t>
            </a:r>
            <a:r>
              <a:rPr lang="en-US" dirty="0" smtClean="0"/>
              <a:t>experiment</a:t>
            </a:r>
            <a:r>
              <a:rPr lang="en-US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Event rate ~3.0 </a:t>
            </a:r>
            <a:r>
              <a:rPr lang="en-US" dirty="0"/>
              <a:t>MHz </a:t>
            </a:r>
            <a:r>
              <a:rPr lang="en-US" dirty="0" smtClean="0"/>
              <a:t>(</a:t>
            </a:r>
            <a:r>
              <a:rPr lang="en-US" dirty="0"/>
              <a:t>at L=10</a:t>
            </a:r>
            <a:r>
              <a:rPr lang="en-US" b="1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 √</a:t>
            </a:r>
            <a:r>
              <a:rPr lang="en-US" dirty="0" smtClean="0"/>
              <a:t>s=27 </a:t>
            </a:r>
            <a:r>
              <a:rPr lang="en-US" dirty="0"/>
              <a:t>GeV</a:t>
            </a:r>
            <a:r>
              <a:rPr lang="en-US" dirty="0" smtClean="0"/>
              <a:t>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Rough preliminary </a:t>
            </a:r>
            <a:r>
              <a:rPr lang="en-US" dirty="0"/>
              <a:t>estimation </a:t>
            </a:r>
            <a:r>
              <a:rPr lang="en-US" dirty="0" smtClean="0"/>
              <a:t>of </a:t>
            </a:r>
            <a:r>
              <a:rPr lang="en-US" dirty="0"/>
              <a:t>the total data flux </a:t>
            </a:r>
            <a:r>
              <a:rPr lang="en-US" dirty="0" smtClean="0"/>
              <a:t>from the </a:t>
            </a:r>
            <a:r>
              <a:rPr lang="en-US" dirty="0"/>
              <a:t>detectors (Si tracker + straw tracker + </a:t>
            </a:r>
            <a:r>
              <a:rPr lang="en-US" dirty="0" smtClean="0"/>
              <a:t>PID </a:t>
            </a:r>
            <a:r>
              <a:rPr lang="en-US" dirty="0"/>
              <a:t>+ </a:t>
            </a:r>
            <a:r>
              <a:rPr lang="en-US" dirty="0" err="1"/>
              <a:t>ECal</a:t>
            </a:r>
            <a:r>
              <a:rPr lang="en-US" dirty="0"/>
              <a:t> + range system</a:t>
            </a:r>
            <a:r>
              <a:rPr lang="en-US" dirty="0" smtClean="0"/>
              <a:t>): 10-20 </a:t>
            </a:r>
            <a:r>
              <a:rPr lang="en-US" dirty="0" err="1" smtClean="0"/>
              <a:t>GBytes</a:t>
            </a:r>
            <a:r>
              <a:rPr lang="en-US" dirty="0" smtClean="0"/>
              <a:t>/s (no </a:t>
            </a:r>
            <a:r>
              <a:rPr lang="en-US" dirty="0"/>
              <a:t>detailed simulation </a:t>
            </a:r>
            <a:r>
              <a:rPr lang="en-US" dirty="0" smtClean="0"/>
              <a:t>results available yet);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Triggered </a:t>
            </a:r>
            <a:r>
              <a:rPr lang="en-US" dirty="0"/>
              <a:t>or trigger-less </a:t>
            </a:r>
            <a:r>
              <a:rPr lang="en-US" dirty="0" smtClean="0"/>
              <a:t>DAQ: to </a:t>
            </a:r>
            <a:r>
              <a:rPr lang="en-US" dirty="0"/>
              <a:t>be decided.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5979865" cy="510781"/>
          </a:xfrm>
        </p:spPr>
        <p:txBody>
          <a:bodyPr/>
          <a:lstStyle/>
          <a:p>
            <a:r>
              <a:rPr lang="en-US" dirty="0" smtClean="0"/>
              <a:t>Software and computing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784887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86" y="1844824"/>
            <a:ext cx="8352928" cy="388843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S</a:t>
            </a:r>
            <a:r>
              <a:rPr lang="en-US" sz="2800" dirty="0" smtClean="0"/>
              <a:t>ystem for particle ID </a:t>
            </a:r>
            <a:r>
              <a:rPr lang="en-US" sz="2000" dirty="0" smtClean="0"/>
              <a:t>(</a:t>
            </a:r>
            <a:r>
              <a:rPr lang="en-US" sz="2000" dirty="0" err="1" smtClean="0"/>
              <a:t>multigap</a:t>
            </a:r>
            <a:r>
              <a:rPr lang="en-US" sz="2000" dirty="0" smtClean="0"/>
              <a:t> glass RPCs, </a:t>
            </a:r>
            <a:r>
              <a:rPr lang="en-US" sz="2000" dirty="0" err="1" smtClean="0"/>
              <a:t>Micromegas</a:t>
            </a:r>
            <a:r>
              <a:rPr lang="en-US" sz="2000" dirty="0" smtClean="0"/>
              <a:t>, Aerogel Cherenkov?)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"Zero degree" system (fine grained hadron calorimeter?)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Front-end electronics of the different subsystems;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1187624" y="620688"/>
            <a:ext cx="6912768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that have not been thought out yet…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456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spect="1" noChangeArrowheads="1"/>
          </p:cNvSpPr>
          <p:nvPr/>
        </p:nvSpPr>
        <p:spPr bwMode="auto">
          <a:xfrm>
            <a:off x="2209800" y="88900"/>
            <a:ext cx="4464496" cy="558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800" b="1" i="1" dirty="0">
                <a:solidFill>
                  <a:srgbClr val="000090"/>
                </a:solidFill>
              </a:rPr>
              <a:t>Civil </a:t>
            </a:r>
            <a:r>
              <a:rPr lang="en-US" sz="2800" b="1" i="1" dirty="0" smtClean="0">
                <a:solidFill>
                  <a:srgbClr val="000090"/>
                </a:solidFill>
              </a:rPr>
              <a:t>Construction, </a:t>
            </a:r>
            <a:r>
              <a:rPr lang="en-US" sz="2800" b="1" i="1" dirty="0">
                <a:solidFill>
                  <a:srgbClr val="000090"/>
                </a:solidFill>
              </a:rPr>
              <a:t>bld.17</a:t>
            </a:r>
            <a:endParaRPr lang="ru-RU" sz="2800" b="1" i="1" dirty="0">
              <a:solidFill>
                <a:srgbClr val="000090"/>
              </a:solidFill>
            </a:endParaRPr>
          </a:p>
        </p:txBody>
      </p:sp>
      <p:pic>
        <p:nvPicPr>
          <p:cNvPr id="6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6200" y="546100"/>
            <a:ext cx="1445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June 2018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2" y="1010202"/>
            <a:ext cx="9078348" cy="5106571"/>
          </a:xfrm>
          <a:prstGeom prst="rect">
            <a:avLst/>
          </a:prstGeom>
        </p:spPr>
      </p:pic>
      <p:sp>
        <p:nvSpPr>
          <p:cNvPr id="10" name="Прямоугольная выноска 15"/>
          <p:cNvSpPr>
            <a:spLocks noChangeArrowheads="1"/>
          </p:cNvSpPr>
          <p:nvPr/>
        </p:nvSpPr>
        <p:spPr bwMode="auto">
          <a:xfrm>
            <a:off x="1181100" y="4206822"/>
            <a:ext cx="1689100" cy="631878"/>
          </a:xfrm>
          <a:prstGeom prst="wedgeRectCallout">
            <a:avLst>
              <a:gd name="adj1" fmla="val 34460"/>
              <a:gd name="adj2" fmla="val -150641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SPD 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11" name="Прямоугольная выноска 15"/>
          <p:cNvSpPr>
            <a:spLocks noChangeArrowheads="1"/>
          </p:cNvSpPr>
          <p:nvPr/>
        </p:nvSpPr>
        <p:spPr bwMode="auto">
          <a:xfrm>
            <a:off x="6079342" y="1057681"/>
            <a:ext cx="1959758" cy="667233"/>
          </a:xfrm>
          <a:prstGeom prst="wedgeRectCallout">
            <a:avLst>
              <a:gd name="adj1" fmla="val -48889"/>
              <a:gd name="adj2" fmla="val 110520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MPD 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9" name="Прямоугольная выноска 15"/>
          <p:cNvSpPr>
            <a:spLocks noChangeArrowheads="1"/>
          </p:cNvSpPr>
          <p:nvPr/>
        </p:nvSpPr>
        <p:spPr bwMode="auto">
          <a:xfrm>
            <a:off x="901700" y="1044261"/>
            <a:ext cx="2362200" cy="793750"/>
          </a:xfrm>
          <a:prstGeom prst="wedgeRectCallout">
            <a:avLst>
              <a:gd name="adj1" fmla="val 90130"/>
              <a:gd name="adj2" fmla="val -15832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chemeClr val="bg1"/>
                </a:solidFill>
              </a:rPr>
              <a:t>Collider </a:t>
            </a:r>
            <a:endParaRPr lang="en-GB" sz="20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en-GB" sz="2000" b="1" dirty="0" smtClean="0">
                <a:solidFill>
                  <a:schemeClr val="bg1"/>
                </a:solidFill>
              </a:rPr>
              <a:t>Western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semi</a:t>
            </a:r>
            <a:r>
              <a:rPr lang="en-GB" sz="2000" b="1" dirty="0" smtClean="0">
                <a:solidFill>
                  <a:schemeClr val="bg1"/>
                </a:solidFill>
              </a:rPr>
              <a:t>ring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5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179665" cy="510781"/>
          </a:xfrm>
        </p:spPr>
        <p:txBody>
          <a:bodyPr/>
          <a:lstStyle/>
          <a:p>
            <a:r>
              <a:rPr lang="en-US" dirty="0" smtClean="0"/>
              <a:t>Beam test facility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5474924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933056"/>
            <a:ext cx="5706072" cy="2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407"/>
            <a:ext cx="6480720" cy="744584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Collaborating institutions – </a:t>
            </a:r>
            <a:r>
              <a:rPr lang="en-US" sz="2800" dirty="0" smtClean="0"/>
              <a:t>18 so far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08720"/>
            <a:ext cx="8568952" cy="5688632"/>
          </a:xfrm>
        </p:spPr>
        <p:txBody>
          <a:bodyPr>
            <a:normAutofit fontScale="85000"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70C0"/>
                </a:solidFill>
              </a:rPr>
              <a:t>INFN section of Turin and University of Turin;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Charles University, Prague;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Technical University, Prague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Tomsk Polytechnic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Institute of Applied Physics of the Belarus Academy of Sciences;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Gomel State Technical University, Belarus;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for High Energy Physics, </a:t>
            </a:r>
            <a:r>
              <a:rPr lang="en-US" sz="1900" b="1" dirty="0" err="1">
                <a:solidFill>
                  <a:srgbClr val="0070C0"/>
                </a:solidFill>
              </a:rPr>
              <a:t>Protvino</a:t>
            </a:r>
            <a:r>
              <a:rPr lang="en-US" sz="1900" b="1" dirty="0">
                <a:solidFill>
                  <a:srgbClr val="0070C0"/>
                </a:solidFill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rgbClr val="0070C0"/>
                </a:solidFill>
              </a:rPr>
              <a:t>Institute of Nuclear Physics of the Moscow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Institute for Nuclear Research of the RAS, </a:t>
            </a:r>
            <a:r>
              <a:rPr lang="en-US" sz="1900" dirty="0" err="1">
                <a:cs typeface="Times New Roman" panose="02020603050405020304" pitchFamily="18" charset="0"/>
              </a:rPr>
              <a:t>T</a:t>
            </a:r>
            <a:r>
              <a:rPr lang="en-US" sz="1900" dirty="0" err="1" smtClean="0">
                <a:cs typeface="Times New Roman" panose="02020603050405020304" pitchFamily="18" charset="0"/>
              </a:rPr>
              <a:t>roitsk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b="1" dirty="0">
                <a:solidFill>
                  <a:schemeClr val="accent1">
                    <a:lumMod val="75000"/>
                  </a:schemeClr>
                </a:solidFill>
              </a:rPr>
              <a:t>Lebedev Physics Institute of the RAS, Moscow;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Institute for Theoretical and Experimental Physics, Moscow;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Nuclear Physics Institute, </a:t>
            </a:r>
            <a:r>
              <a:rPr lang="en-US" sz="1900" dirty="0" err="1" smtClean="0">
                <a:cs typeface="Times New Roman" panose="02020603050405020304" pitchFamily="18" charset="0"/>
              </a:rPr>
              <a:t>Gatchina</a:t>
            </a:r>
            <a:r>
              <a:rPr lang="en-US" sz="1900" dirty="0" smtClean="0">
                <a:cs typeface="Times New Roman" panose="02020603050405020304" pitchFamily="18" charset="0"/>
              </a:rPr>
              <a:t>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State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cs typeface="Times New Roman" panose="02020603050405020304" pitchFamily="18" charset="0"/>
              </a:rPr>
              <a:t>St. Petersburg Polytechnic University;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ES" sz="1900" dirty="0"/>
              <a:t>Instituto Superior de  Tecnologías y Ciencias </a:t>
            </a:r>
            <a:r>
              <a:rPr lang="es-ES" sz="1900" dirty="0" smtClean="0"/>
              <a:t>Aplicadas (</a:t>
            </a:r>
            <a:r>
              <a:rPr lang="es-ES" sz="1900" dirty="0" err="1" smtClean="0"/>
              <a:t>INsTEC</a:t>
            </a:r>
            <a:r>
              <a:rPr lang="es-ES" sz="1900" dirty="0" smtClean="0"/>
              <a:t>), </a:t>
            </a:r>
            <a:r>
              <a:rPr lang="en-US" sz="1900" dirty="0" smtClean="0"/>
              <a:t>Havana University;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Warsaw University of Technology;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900" dirty="0" smtClean="0">
                <a:cs typeface="Times New Roman" panose="02020603050405020304" pitchFamily="18" charset="0"/>
              </a:rPr>
              <a:t>Samara National Research University</a:t>
            </a:r>
          </a:p>
          <a:p>
            <a:pPr marL="457200" lvl="1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819469">
            <a:off x="5583900" y="1052487"/>
            <a:ext cx="2728728" cy="1083502"/>
          </a:xfrm>
          <a:prstGeom prst="rect">
            <a:avLst/>
          </a:prstGeom>
          <a:solidFill>
            <a:schemeClr val="accent1">
              <a:lumMod val="60000"/>
              <a:lumOff val="40000"/>
              <a:alpha val="76000"/>
            </a:schemeClr>
          </a:solidFill>
          <a:ln w="158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Protocols for joint research within the SPD project signed.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 rot="20819469">
            <a:off x="6236499" y="4362895"/>
            <a:ext cx="2761146" cy="773802"/>
          </a:xfrm>
          <a:prstGeom prst="rect">
            <a:avLst/>
          </a:prstGeom>
          <a:solidFill>
            <a:srgbClr val="90FEFE">
              <a:alpha val="75686"/>
            </a:srgbClr>
          </a:solidFill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Bilateral agreements on NICA exist.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 rot="20819469">
            <a:off x="6232012" y="3633676"/>
            <a:ext cx="2835878" cy="402033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err="1" smtClean="0"/>
              <a:t>EoI</a:t>
            </a:r>
            <a:r>
              <a:rPr lang="en-US" sz="1800" dirty="0" smtClean="0"/>
              <a:t> letters received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30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3324673" cy="510781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Roadmap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196752"/>
            <a:ext cx="7734708" cy="518457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INR project for the SPD design (Jan. 2019);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Setting up of the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Conceptual Design Report (2019);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of the Technical Design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Report, including prototyping (2020-2022).</a:t>
            </a:r>
          </a:p>
          <a:p>
            <a:pPr marL="0" indent="0">
              <a:buNone/>
            </a:pPr>
            <a:endParaRPr lang="en-US" sz="28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would take at least three years 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2022-2025) and first measurements could be expected as early as close to the end of 2025…</a:t>
            </a:r>
            <a:endParaRPr 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278"/>
          <a:stretch/>
        </p:blipFill>
        <p:spPr>
          <a:xfrm>
            <a:off x="539552" y="620688"/>
            <a:ext cx="8141153" cy="5465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3740740"/>
            <a:ext cx="2868093" cy="436338"/>
          </a:xfrm>
          <a:prstGeom prst="rect">
            <a:avLst/>
          </a:prstGeom>
          <a:solidFill>
            <a:srgbClr val="90FEFE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http://SPIN-Praha-2018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" y="332656"/>
            <a:ext cx="4458837" cy="3344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" y="820139"/>
            <a:ext cx="8912249" cy="4353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770" y="5361476"/>
            <a:ext cx="5480026" cy="5052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http://indico.jinr.ru/event/SPD-NICA-2019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9013" y="3900043"/>
            <a:ext cx="5193474" cy="2800767"/>
          </a:xfrm>
          <a:prstGeom prst="rect">
            <a:avLst/>
          </a:prstGeom>
          <a:solidFill>
            <a:srgbClr val="FFC000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You are welcome 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ea typeface="ＭＳ Ｐゴシック" pitchFamily="34" charset="-128"/>
              </a:rPr>
              <a:t>to join the SPD/NICA project!</a:t>
            </a: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Web site: 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spd.jinr.ru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.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Contact person: Roumen Tsenov (</a:t>
            </a:r>
            <a:r>
              <a:rPr lang="en-US" sz="2000" i="1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tsenov@jinr.ru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z="2000" dirty="0">
              <a:solidFill>
                <a:srgbClr val="0000FF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215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548680"/>
            <a:ext cx="8204200" cy="2677656"/>
          </a:xfrm>
          <a:prstGeom prst="rect">
            <a:avLst/>
          </a:prstGeom>
          <a:solidFill>
            <a:srgbClr val="FFFE98"/>
          </a:solidFill>
          <a:ln w="28575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SPD</a:t>
            </a:r>
            <a:r>
              <a:rPr lang="en-US" b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/NICA 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will provide a unique opportunity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i="1" dirty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r>
              <a:rPr lang="en-US" i="1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ot available at other facilit</a:t>
            </a: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ies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to study all of the PDFs in one experiment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and obtain comprehensive information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on the nucleon spin structure 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at high statistical level</a:t>
            </a:r>
          </a:p>
          <a:p>
            <a:pPr algn="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 smtClean="0">
                <a:solidFill>
                  <a:srgbClr val="000090"/>
                </a:solidFill>
                <a:latin typeface="Arial" pitchFamily="34" charset="0"/>
                <a:ea typeface="ＭＳ Ｐゴシック" pitchFamily="34" charset="-128"/>
              </a:rPr>
              <a:t>with minimal systematic uncertainties  </a:t>
            </a:r>
            <a:endParaRPr lang="en-US" dirty="0">
              <a:solidFill>
                <a:srgbClr val="00009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628740" name="Picture 4" descr="http://fc01.deviantart.net/fs11/f/2007/119/0/d/Nike_by_jlnevelo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1340"/>
            <a:ext cx="3096344" cy="3931543"/>
          </a:xfrm>
          <a:prstGeom prst="rect">
            <a:avLst/>
          </a:prstGeom>
          <a:noFill/>
          <a:ln w="190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77072"/>
            <a:ext cx="4360986" cy="226975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758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3068960"/>
            <a:ext cx="4831160" cy="510781"/>
          </a:xfrm>
        </p:spPr>
        <p:txBody>
          <a:bodyPr/>
          <a:lstStyle/>
          <a:p>
            <a:r>
              <a:rPr lang="en-US" dirty="0" smtClean="0"/>
              <a:t>Back-ups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88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>
          <a:xfrm>
            <a:off x="107504" y="1052736"/>
            <a:ext cx="8861581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45562">
            <a:off x="5868144" y="5949280"/>
            <a:ext cx="1444306" cy="54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Year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rompt photon asymmetries: accuracy"/>
          <p:cNvSpPr txBox="1"/>
          <p:nvPr/>
        </p:nvSpPr>
        <p:spPr>
          <a:xfrm>
            <a:off x="1637978" y="59809"/>
            <a:ext cx="6016071" cy="601704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400"/>
            </a:lvl1pPr>
          </a:lstStyle>
          <a:p>
            <a:r>
              <a:rPr lang="en-US"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and 3D structure of hadrons</a:t>
            </a:r>
            <a:r>
              <a:rPr sz="3094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1" name="Statistics: 3×107 prompt photons with pT&gt;4 GeV/c per one year of data taking (107 s). It could keep statistical uncertainty of AN and ALL asymmetries measurement below 0.001 level."/>
          <p:cNvSpPr txBox="1"/>
          <p:nvPr/>
        </p:nvSpPr>
        <p:spPr>
          <a:xfrm>
            <a:off x="218100" y="802304"/>
            <a:ext cx="6115721" cy="11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b="1" dirty="0"/>
              <a:t>Spin puzzle:</a:t>
            </a:r>
            <a:r>
              <a:rPr lang="en-US" sz="1898" dirty="0"/>
              <a:t> small contribution of quarks </a:t>
            </a:r>
            <a:r>
              <a:rPr lang="en-US" sz="1898" dirty="0">
                <a:solidFill>
                  <a:srgbClr val="FF0000"/>
                </a:solidFill>
              </a:rPr>
              <a:t>(may be fractional because of density matrix rather than wave function description) </a:t>
            </a:r>
            <a:r>
              <a:rPr lang="en-US" sz="1898" dirty="0"/>
              <a:t>to </a:t>
            </a:r>
            <a:r>
              <a:rPr lang="en-US" sz="1898" dirty="0" smtClean="0"/>
              <a:t>the proton </a:t>
            </a:r>
            <a:r>
              <a:rPr lang="en-US" sz="1898" dirty="0"/>
              <a:t>spin</a:t>
            </a:r>
            <a:endParaRPr sz="1898" dirty="0"/>
          </a:p>
        </p:txBody>
      </p:sp>
      <p:sp>
        <p:nvSpPr>
          <p:cNvPr id="122" name="Main contribution to systematics comes from MC-dependent subtraction of background from decay photons, charged particles etc. The expected total error does not exceed (1-2)×10−2."/>
          <p:cNvSpPr txBox="1"/>
          <p:nvPr/>
        </p:nvSpPr>
        <p:spPr>
          <a:xfrm>
            <a:off x="404355" y="2185674"/>
            <a:ext cx="5399235" cy="150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1898" dirty="0"/>
              <a:t>The deficit may be due </a:t>
            </a:r>
            <a:r>
              <a:rPr lang="en-US" sz="1898" dirty="0" smtClean="0"/>
              <a:t>to: </a:t>
            </a:r>
            <a:endParaRPr lang="en-US" sz="1898" dirty="0"/>
          </a:p>
          <a:p>
            <a:pPr>
              <a:defRPr sz="2700"/>
            </a:pPr>
            <a:r>
              <a:rPr lang="en-US" sz="1898" dirty="0"/>
              <a:t>1.Gluon average spin </a:t>
            </a:r>
            <a:r>
              <a:rPr lang="el-GR" sz="1898" dirty="0"/>
              <a:t>Δ</a:t>
            </a:r>
            <a:r>
              <a:rPr lang="en-US" sz="1898" dirty="0" smtClean="0"/>
              <a:t>G,  </a:t>
            </a:r>
            <a:r>
              <a:rPr lang="en-US" sz="1898" dirty="0"/>
              <a:t>and </a:t>
            </a:r>
          </a:p>
          <a:p>
            <a:pPr>
              <a:defRPr sz="2700"/>
            </a:pPr>
            <a:r>
              <a:rPr lang="en-US" sz="1898" dirty="0"/>
              <a:t>2.Orbital motion L related </a:t>
            </a:r>
            <a:r>
              <a:rPr lang="en-US" sz="1898" dirty="0">
                <a:solidFill>
                  <a:srgbClr val="FF0000"/>
                </a:solidFill>
              </a:rPr>
              <a:t>to transverse (completing to 3D) structure  of proton </a:t>
            </a:r>
          </a:p>
        </p:txBody>
      </p:sp>
      <p:sp>
        <p:nvSpPr>
          <p:cNvPr id="125" name="Similar accuracy is expected for ALL while the expected asymmetry is between ±0.05"/>
          <p:cNvSpPr txBox="1"/>
          <p:nvPr/>
        </p:nvSpPr>
        <p:spPr>
          <a:xfrm>
            <a:off x="3648390" y="4568280"/>
            <a:ext cx="5399235" cy="4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700"/>
            </a:pPr>
            <a:r>
              <a:rPr lang="en-US" sz="2000" dirty="0"/>
              <a:t>Main instrument: </a:t>
            </a:r>
            <a:r>
              <a:rPr lang="en-US" sz="2000" dirty="0">
                <a:solidFill>
                  <a:srgbClr val="FF0000"/>
                </a:solidFill>
              </a:rPr>
              <a:t>transverse </a:t>
            </a:r>
            <a:r>
              <a:rPr lang="en-US" sz="2000" dirty="0"/>
              <a:t>spin asymmetries </a:t>
            </a:r>
            <a:endParaRPr sz="2000" dirty="0">
              <a:solidFill>
                <a:schemeClr val="accent5">
                  <a:lumOff val="-29866"/>
                </a:schemeClr>
              </a:solidFill>
            </a:endParaRPr>
          </a:p>
        </p:txBody>
      </p:sp>
      <p:sp>
        <p:nvSpPr>
          <p:cNvPr id="126" name="SPD data for AN and ALL at √s∼20 GeV will be complementary to the expected corresponding results from RHIC (√s∼200 GeV)"/>
          <p:cNvSpPr txBox="1"/>
          <p:nvPr/>
        </p:nvSpPr>
        <p:spPr>
          <a:xfrm>
            <a:off x="3820565" y="5373921"/>
            <a:ext cx="5054884" cy="794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lang="en-US" sz="2000" dirty="0"/>
              <a:t>The simplest transverse asymmetry : left-right; more involved: azimuthal modulations </a:t>
            </a:r>
            <a:endParaRPr sz="2000" dirty="0"/>
          </a:p>
        </p:txBody>
      </p:sp>
      <p:sp>
        <p:nvSpPr>
          <p:cNvPr id="127" name="Signal and different sources of background for prompt photon production"/>
          <p:cNvSpPr txBox="1"/>
          <p:nvPr/>
        </p:nvSpPr>
        <p:spPr>
          <a:xfrm>
            <a:off x="3734195" y="3965019"/>
            <a:ext cx="4627446" cy="41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FF0000"/>
                </a:solidFill>
              </a:rPr>
              <a:t>All  </a:t>
            </a:r>
            <a:r>
              <a:rPr lang="en-US" sz="2000" dirty="0"/>
              <a:t>ingredients can be explored at SPD!</a:t>
            </a:r>
            <a:endParaRPr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907" y="774069"/>
            <a:ext cx="2293622" cy="183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557" y="2893090"/>
            <a:ext cx="3644443" cy="109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636" y="4015444"/>
            <a:ext cx="2012650" cy="164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710166"/>
            <a:ext cx="1332756" cy="7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7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 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0" y="496863"/>
            <a:ext cx="8369570" cy="29791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496" y="476672"/>
            <a:ext cx="1101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COMPASS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870" y="3516688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SPD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53647"/>
            <a:ext cx="3332351" cy="2755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3332351" cy="2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4435" y="135050"/>
            <a:ext cx="4145718" cy="556434"/>
          </a:xfrm>
        </p:spPr>
        <p:txBody>
          <a:bodyPr>
            <a:normAutofit/>
          </a:bodyPr>
          <a:lstStyle/>
          <a:p>
            <a:r>
              <a:rPr lang="en-US" sz="2700" dirty="0" err="1" smtClean="0"/>
              <a:t>Unpolarised</a:t>
            </a:r>
            <a:r>
              <a:rPr lang="en-US" sz="2700" dirty="0" smtClean="0"/>
              <a:t> </a:t>
            </a:r>
            <a:r>
              <a:rPr lang="en-US" sz="2700" dirty="0" err="1" smtClean="0"/>
              <a:t>Drell</a:t>
            </a:r>
            <a:r>
              <a:rPr lang="en-US" sz="2700" dirty="0" smtClean="0"/>
              <a:t>-Yan </a:t>
            </a:r>
            <a:endParaRPr lang="en-US" sz="27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June 2017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Artem Ivanov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4313" y="5326010"/>
            <a:ext cx="1838739" cy="349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65104" y="4135654"/>
            <a:ext cx="488784" cy="774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19213" y="859934"/>
          <a:ext cx="79502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5092560" imgH="660240" progId="Equation.DSMT4">
                  <p:embed/>
                </p:oleObj>
              </mc:Choice>
              <mc:Fallback>
                <p:oleObj name="Equation" r:id="rId3" imgW="5092560" imgH="6602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13" y="859934"/>
                        <a:ext cx="79502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4077" y="2266111"/>
                <a:ext cx="4206088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“Naïve”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Drell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-Yan model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Collinear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𝒌</m:t>
                        </m:r>
                      </m:e>
                      <m:sub>
                        <m: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𝑻</m:t>
                        </m:r>
                      </m:sub>
                    </m:sSub>
                  </m:oMath>
                </a14:m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= 0) LO </a:t>
                </a:r>
                <a:r>
                  <a:rPr kumimoji="0" 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pQCD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no rad. processes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Intrinsic transverse motion +</a:t>
                </a:r>
                <a:r>
                  <a:rPr kumimoji="0" lang="ru-R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QCD effects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Experimentally observed 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large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ν </a:t>
                </a:r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violation </a:t>
                </a:r>
                <a:r>
                  <a:rPr kumimoji="0" 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of 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LT-relation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7" y="2266111"/>
                <a:ext cx="4206088" cy="2308324"/>
              </a:xfrm>
              <a:prstGeom prst="rect">
                <a:avLst/>
              </a:prstGeom>
              <a:blipFill>
                <a:blip r:embed="rId5"/>
                <a:stretch>
                  <a:fillRect l="-870" t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54600" y="2762699"/>
          <a:ext cx="1367335" cy="28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990360" imgH="203040" progId="Equation.DSMT4">
                  <p:embed/>
                </p:oleObj>
              </mc:Choice>
              <mc:Fallback>
                <p:oleObj name="Equation" r:id="rId6" imgW="99036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4600" y="2762699"/>
                        <a:ext cx="1367335" cy="28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595359"/>
              </p:ext>
            </p:extLst>
          </p:nvPr>
        </p:nvGraphicFramePr>
        <p:xfrm>
          <a:off x="174724" y="3283900"/>
          <a:ext cx="3917752" cy="27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2920680" imgH="203040" progId="Equation.DSMT4">
                  <p:embed/>
                </p:oleObj>
              </mc:Choice>
              <mc:Fallback>
                <p:oleObj name="Equation" r:id="rId8" imgW="2920680" imgH="2030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24" y="3283900"/>
                        <a:ext cx="3917752" cy="272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137100" y="3962527"/>
          <a:ext cx="1657334" cy="282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1193760" imgH="203040" progId="Equation.DSMT4">
                  <p:embed/>
                </p:oleObj>
              </mc:Choice>
              <mc:Fallback>
                <p:oleObj name="Equation" r:id="rId10" imgW="1193760" imgH="20304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00" y="3962527"/>
                        <a:ext cx="1657334" cy="282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4309080"/>
              </p:ext>
            </p:extLst>
          </p:nvPr>
        </p:nvGraphicFramePr>
        <p:xfrm>
          <a:off x="5911147" y="2307887"/>
          <a:ext cx="1941473" cy="40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2" imgW="1218960" imgH="253800" progId="Equation.DSMT4">
                  <p:embed/>
                </p:oleObj>
              </mc:Choice>
              <mc:Fallback>
                <p:oleObj name="Equation" r:id="rId12" imgW="1218960" imgH="25380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147" y="2307887"/>
                        <a:ext cx="1941473" cy="403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850707" y="1871964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159161" y="1886288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Boer-Mulder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0662" y="2875757"/>
            <a:ext cx="4832852" cy="3389058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4644008" y="1333710"/>
            <a:ext cx="1080120" cy="11259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b="9460"/>
          <a:stretch/>
        </p:blipFill>
        <p:spPr bwMode="auto">
          <a:xfrm>
            <a:off x="539552" y="795782"/>
            <a:ext cx="6768752" cy="39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861048"/>
            <a:ext cx="7128792" cy="27807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96008" y="116632"/>
            <a:ext cx="4683721" cy="516936"/>
          </a:xfrm>
        </p:spPr>
        <p:txBody>
          <a:bodyPr/>
          <a:lstStyle/>
          <a:p>
            <a:r>
              <a:rPr lang="en-US" dirty="0" smtClean="0"/>
              <a:t>Polarized beams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14144" y="3140968"/>
            <a:ext cx="2988319" cy="8494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Bunch crossing each 80 ns;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rossing rate 12.5 MHz .</a:t>
            </a:r>
            <a:endParaRPr lang="en-US" sz="2000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455278" y="4380978"/>
            <a:ext cx="6365180" cy="1368709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rgbClr val="0000FF"/>
            </a:solidFill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at 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4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99792" y="116631"/>
            <a:ext cx="4898580" cy="419647"/>
          </a:xfrm>
        </p:spPr>
        <p:txBody>
          <a:bodyPr/>
          <a:lstStyle/>
          <a:p>
            <a:r>
              <a:rPr lang="en-US" dirty="0" smtClean="0"/>
              <a:t>DY UA:  NA10  vs SPD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4294967295"/>
          </p:nvPr>
        </p:nvSpPr>
        <p:spPr>
          <a:xfrm>
            <a:off x="0" y="6524625"/>
            <a:ext cx="2133600" cy="2889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254AF-B8A7-4B8C-A0B3-1A56CFC406BC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26.03.2019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7415213" y="6524625"/>
            <a:ext cx="1728787" cy="2889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Asymmetry in SPD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594725" y="6524625"/>
            <a:ext cx="549275" cy="2889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ED8E19-AE03-4F01-B6C8-30571983F06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" y="661640"/>
            <a:ext cx="5578171" cy="1988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16" y="2370803"/>
            <a:ext cx="5578168" cy="1988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" y="4008651"/>
            <a:ext cx="5578168" cy="19882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0.02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6105753"/>
                <a:ext cx="1596912" cy="369332"/>
              </a:xfrm>
              <a:prstGeom prst="rect">
                <a:avLst/>
              </a:prstGeom>
              <a:blipFill>
                <a:blip r:embed="rId5"/>
                <a:stretch>
                  <a:fillRect l="-3435" t="-10000" r="-229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𝑏𝑒𝑎𝑚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1,2</m:t>
                            </m:r>
                          </m:sub>
                        </m:sSub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=1.0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SPD 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0.008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188" y="6122271"/>
                <a:ext cx="3961773" cy="402354"/>
              </a:xfrm>
              <a:prstGeom prst="rect">
                <a:avLst/>
              </a:prstGeom>
              <a:blipFill>
                <a:blip r:embed="rId6"/>
                <a:stretch>
                  <a:fillRect l="-1231" t="-1515" r="-462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699792" y="588806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6 bins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4168" y="120089"/>
            <a:ext cx="1516377" cy="505203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</a:rPr>
              <a:t>Форма 29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9712" y="85472"/>
            <a:ext cx="1800200" cy="62235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Resources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33057"/>
              </p:ext>
            </p:extLst>
          </p:nvPr>
        </p:nvGraphicFramePr>
        <p:xfrm>
          <a:off x="611560" y="818718"/>
          <a:ext cx="7704854" cy="5868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776">
                  <a:extLst>
                    <a:ext uri="{9D8B030D-6E8A-4147-A177-3AD203B41FA5}">
                      <a16:colId xmlns:a16="http://schemas.microsoft.com/office/drawing/2014/main" val="3528402239"/>
                    </a:ext>
                  </a:extLst>
                </a:gridCol>
                <a:gridCol w="2378610">
                  <a:extLst>
                    <a:ext uri="{9D8B030D-6E8A-4147-A177-3AD203B41FA5}">
                      <a16:colId xmlns:a16="http://schemas.microsoft.com/office/drawing/2014/main" val="1213947972"/>
                    </a:ext>
                  </a:extLst>
                </a:gridCol>
                <a:gridCol w="1210665">
                  <a:extLst>
                    <a:ext uri="{9D8B030D-6E8A-4147-A177-3AD203B41FA5}">
                      <a16:colId xmlns:a16="http://schemas.microsoft.com/office/drawing/2014/main" val="443575022"/>
                    </a:ext>
                  </a:extLst>
                </a:gridCol>
                <a:gridCol w="956913">
                  <a:extLst>
                    <a:ext uri="{9D8B030D-6E8A-4147-A177-3AD203B41FA5}">
                      <a16:colId xmlns:a16="http://schemas.microsoft.com/office/drawing/2014/main" val="3708392018"/>
                    </a:ext>
                  </a:extLst>
                </a:gridCol>
                <a:gridCol w="1402901">
                  <a:extLst>
                    <a:ext uri="{9D8B030D-6E8A-4147-A177-3AD203B41FA5}">
                      <a16:colId xmlns:a16="http://schemas.microsoft.com/office/drawing/2014/main" val="1209601046"/>
                    </a:ext>
                  </a:extLst>
                </a:gridCol>
                <a:gridCol w="1331989">
                  <a:extLst>
                    <a:ext uri="{9D8B030D-6E8A-4147-A177-3AD203B41FA5}">
                      <a16:colId xmlns:a16="http://schemas.microsoft.com/office/drawing/2014/main" val="1380018018"/>
                    </a:ext>
                  </a:extLst>
                </a:gridCol>
              </a:tblGrid>
              <a:tr h="55044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NN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пп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Наименование статей затрат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Полная стоимость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2019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2021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09689"/>
                  </a:ext>
                </a:extLst>
              </a:tr>
              <a:tr h="514482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Ускоритель</a:t>
                      </a:r>
                      <a:r>
                        <a:rPr lang="en-US" sz="1200" b="1" kern="50">
                          <a:effectLst/>
                        </a:rPr>
                        <a:t>, </a:t>
                      </a:r>
                      <a:r>
                        <a:rPr lang="ru-RU" sz="1200" b="1" kern="50">
                          <a:effectLst/>
                        </a:rPr>
                        <a:t>часы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2100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-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700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1400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7124"/>
                  </a:ext>
                </a:extLst>
              </a:tr>
              <a:tr h="478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Конструкт. бюро, нормо-часы, 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12250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4250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697791"/>
                  </a:ext>
                </a:extLst>
              </a:tr>
              <a:tr h="4780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3.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Опытное пр-во, нормо-часы 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12700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4700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4000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546228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Материалы, тыс. долл.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850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445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95171"/>
                  </a:ext>
                </a:extLst>
              </a:tr>
              <a:tr h="2449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5.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Оборудование, тыс. долл.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465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235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53504"/>
                  </a:ext>
                </a:extLst>
              </a:tr>
              <a:tr h="450855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6.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Оплата НИР, тыс. долл.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280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105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986594"/>
                  </a:ext>
                </a:extLst>
              </a:tr>
              <a:tr h="1912060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7.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8.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Команд. расходы, тыс. долл., в т. ч.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а) в страны не рублёвой зоны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б) в страны рублевой зоны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По протоколам о сотрудничестве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285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225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60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120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30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40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95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75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20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200" b="1" kern="50">
                          <a:effectLst/>
                        </a:rPr>
                        <a:t>5</a:t>
                      </a:r>
                      <a:r>
                        <a:rPr lang="ru-RU" sz="1200" b="1" kern="50">
                          <a:effectLst/>
                        </a:rPr>
                        <a:t>0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225859"/>
                  </a:ext>
                </a:extLst>
              </a:tr>
              <a:tr h="4899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50">
                          <a:effectLst/>
                        </a:rPr>
                        <a:t> </a:t>
                      </a:r>
                      <a:endParaRPr lang="en-US" sz="1200" b="1" kern="5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effectLst/>
                        </a:rPr>
                        <a:t>Итого по прямым расходам, тыс. долл.</a:t>
                      </a:r>
                      <a:endParaRPr lang="en-US" sz="12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2</a:t>
                      </a:r>
                      <a:r>
                        <a:rPr lang="en-GB" sz="1600" b="1" kern="50" dirty="0">
                          <a:effectLst/>
                        </a:rPr>
                        <a:t>45</a:t>
                      </a:r>
                      <a:r>
                        <a:rPr lang="ru-RU" sz="1600" b="1" kern="50" dirty="0">
                          <a:effectLst/>
                        </a:rPr>
                        <a:t>5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1140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680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50" dirty="0">
                          <a:effectLst/>
                        </a:rPr>
                        <a:t>635</a:t>
                      </a:r>
                      <a:endParaRPr lang="en-US" sz="1600" b="1" kern="50" dirty="0">
                        <a:effectLst/>
                        <a:latin typeface="Liberation Serif"/>
                        <a:ea typeface="WenQuanYi Zen Hei"/>
                        <a:cs typeface="Lohit Devanagari"/>
                      </a:endParaRPr>
                    </a:p>
                  </a:txBody>
                  <a:tcPr marL="60823" marR="60823" marT="0" marB="0" anchor="ctr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27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853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566001"/>
              </p:ext>
            </p:extLst>
          </p:nvPr>
        </p:nvGraphicFramePr>
        <p:xfrm>
          <a:off x="179512" y="836712"/>
          <a:ext cx="8568951" cy="39604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8262">
                  <a:extLst>
                    <a:ext uri="{9D8B030D-6E8A-4147-A177-3AD203B41FA5}">
                      <a16:colId xmlns:a16="http://schemas.microsoft.com/office/drawing/2014/main" val="1032364873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967017436"/>
                    </a:ext>
                  </a:extLst>
                </a:gridCol>
                <a:gridCol w="1012612">
                  <a:extLst>
                    <a:ext uri="{9D8B030D-6E8A-4147-A177-3AD203B41FA5}">
                      <a16:colId xmlns:a16="http://schemas.microsoft.com/office/drawing/2014/main" val="4077450562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4131326008"/>
                    </a:ext>
                  </a:extLst>
                </a:gridCol>
                <a:gridCol w="1147627">
                  <a:extLst>
                    <a:ext uri="{9D8B030D-6E8A-4147-A177-3AD203B41FA5}">
                      <a16:colId xmlns:a16="http://schemas.microsoft.com/office/drawing/2014/main" val="2906658897"/>
                    </a:ext>
                  </a:extLst>
                </a:gridCol>
                <a:gridCol w="945105">
                  <a:extLst>
                    <a:ext uri="{9D8B030D-6E8A-4147-A177-3AD203B41FA5}">
                      <a16:colId xmlns:a16="http://schemas.microsoft.com/office/drawing/2014/main" val="214304309"/>
                    </a:ext>
                  </a:extLst>
                </a:gridCol>
                <a:gridCol w="674325">
                  <a:extLst>
                    <a:ext uri="{9D8B030D-6E8A-4147-A177-3AD203B41FA5}">
                      <a16:colId xmlns:a16="http://schemas.microsoft.com/office/drawing/2014/main" val="3803834338"/>
                    </a:ext>
                  </a:extLst>
                </a:gridCol>
                <a:gridCol w="810840">
                  <a:extLst>
                    <a:ext uri="{9D8B030D-6E8A-4147-A177-3AD203B41FA5}">
                      <a16:colId xmlns:a16="http://schemas.microsoft.com/office/drawing/2014/main" val="540637737"/>
                    </a:ext>
                  </a:extLst>
                </a:gridCol>
              </a:tblGrid>
              <a:tr h="5657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 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 dirty="0" err="1" smtClean="0">
                          <a:effectLst/>
                        </a:rPr>
                        <a:t>Ускоритель,</a:t>
                      </a:r>
                      <a:r>
                        <a:rPr lang="ru-RU" sz="1200" kern="50" baseline="0" dirty="0" err="1" smtClean="0">
                          <a:effectLst/>
                        </a:rPr>
                        <a:t>ч</a:t>
                      </a:r>
                      <a:r>
                        <a:rPr lang="ru-RU" sz="1200" kern="50" dirty="0" err="1" smtClean="0">
                          <a:effectLst/>
                        </a:rPr>
                        <a:t>асы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9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КБ, часы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ОП, </a:t>
                      </a:r>
                      <a:endParaRPr lang="en-US" sz="1200" kern="5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часы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Материалы,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Оборуд.,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НИР, 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Итого,</a:t>
                      </a:r>
                      <a:endParaRPr lang="en-US" sz="1200" kern="5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kern="50">
                          <a:effectLst/>
                        </a:rPr>
                        <a:t>k$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93604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Калориметр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902398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Мюонная система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280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36836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Идентификация частиц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58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626171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Магнит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582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03592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Трекер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170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135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290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811878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Вершинный детектор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47314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Система сбора данных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70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716831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Компьютинг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11619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Тестовая зона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316165"/>
                  </a:ext>
                </a:extLst>
              </a:tr>
              <a:tr h="5657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Локальная поляриметрия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300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1100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105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260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159412"/>
                  </a:ext>
                </a:extLst>
              </a:tr>
              <a:tr h="2828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Станция мечения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 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 350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800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20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effectLst/>
                        </a:rPr>
                        <a:t>40</a:t>
                      </a:r>
                      <a:endParaRPr lang="en-US" sz="1200" kern="5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effectLst/>
                        </a:rPr>
                        <a:t>80</a:t>
                      </a:r>
                      <a:endParaRPr lang="en-US" sz="1200" kern="50" dirty="0">
                        <a:effectLst/>
                        <a:latin typeface="Liberation Serif"/>
                        <a:ea typeface="Droid Sans Fallback"/>
                        <a:cs typeface="FreeSans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55555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79512" y="4797152"/>
            <a:ext cx="10422904" cy="160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0645" indent="450215">
              <a:spcAft>
                <a:spcPts val="0"/>
              </a:spcAft>
            </a:pPr>
            <a:r>
              <a:rPr lang="en-US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         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2100 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ч.  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12250ч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.     12700ч.  </a:t>
            </a:r>
            <a:r>
              <a:rPr lang="ru-RU" sz="1400" b="1" kern="50" dirty="0" smtClean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 </a:t>
            </a:r>
            <a:r>
              <a:rPr lang="ru-RU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850 k$              920 k$        280 k$      2050 </a:t>
            </a:r>
            <a:r>
              <a:rPr lang="en-GB" sz="14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k$</a:t>
            </a:r>
            <a:endParaRPr lang="en-US" sz="14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1600" kern="50" dirty="0">
                <a:latin typeface="Liberation Serif"/>
                <a:ea typeface="Droid Sans Fallback"/>
                <a:cs typeface="FreeSans"/>
              </a:rPr>
              <a:t> </a:t>
            </a:r>
            <a:endParaRPr lang="en-US" sz="16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ИТОГО из бюджета лаборатории: 2050 </a:t>
            </a:r>
            <a:r>
              <a:rPr lang="en-GB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k$ + 285 k$ </a:t>
            </a: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(МНТС</a:t>
            </a:r>
            <a:r>
              <a:rPr lang="en-US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)</a:t>
            </a:r>
            <a:r>
              <a:rPr lang="ru-RU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= 2335</a:t>
            </a:r>
            <a:r>
              <a:rPr lang="en-US" sz="16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 k$</a:t>
            </a:r>
            <a:endParaRPr lang="en-US" sz="1600" kern="50" dirty="0">
              <a:latin typeface="Liberation Serif"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3200" b="1" kern="50" dirty="0">
                <a:solidFill>
                  <a:srgbClr val="FF0000"/>
                </a:solidFill>
                <a:latin typeface="Liberation Serif"/>
                <a:ea typeface="Droid Sans Fallback"/>
                <a:cs typeface="FreeSans"/>
              </a:rPr>
              <a:t> </a:t>
            </a:r>
            <a:endParaRPr lang="en-US" kern="50" dirty="0">
              <a:latin typeface="Liberation Serif"/>
              <a:ea typeface="Droid Sans Fallback"/>
              <a:cs typeface="FreeSan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63688" y="116632"/>
            <a:ext cx="4176464" cy="624531"/>
          </a:xfrm>
          <a:prstGeom prst="rect">
            <a:avLst/>
          </a:prstGeom>
          <a:solidFill>
            <a:srgbClr val="F6A20A"/>
          </a:solidFill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1pPr>
            <a:lvl2pPr eaLnBrk="0" hangingPunct="0">
              <a:spcBef>
                <a:spcPts val="7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2pPr>
            <a:lvl3pPr eaLnBrk="0" hangingPunct="0">
              <a:spcBef>
                <a:spcPts val="6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3pPr>
            <a:lvl4pPr eaLnBrk="0" hangingPunct="0">
              <a:spcBef>
                <a:spcPts val="5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4pPr>
            <a:lvl5pPr eaLnBrk="0" hangingPunct="0">
              <a:spcBef>
                <a:spcPts val="5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n-US" sz="2800" b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Ресурсы по подсистемам</a:t>
            </a:r>
            <a:endParaRPr lang="en-US" altLang="en-US" sz="2800" b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374" y="101516"/>
            <a:ext cx="5103953" cy="1067215"/>
          </a:xfrm>
        </p:spPr>
        <p:txBody>
          <a:bodyPr/>
          <a:lstStyle/>
          <a:p>
            <a:pPr algn="l"/>
            <a:r>
              <a:rPr lang="en-US" dirty="0" smtClean="0"/>
              <a:t>     JINR participation:</a:t>
            </a:r>
            <a:br>
              <a:rPr lang="en-US" dirty="0" smtClean="0"/>
            </a:br>
            <a:r>
              <a:rPr lang="en-US" dirty="0" smtClean="0"/>
              <a:t>    112 authors, 37.7 FTE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135938" cy="4968875"/>
          </a:xfrm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Laboratory of High-Energy Physics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74</a:t>
            </a:r>
          </a:p>
          <a:p>
            <a:pPr lvl="1"/>
            <a:r>
              <a:rPr lang="en-US" dirty="0" smtClean="0"/>
              <a:t>FTE: 24.4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Nuclear Problems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uthors: 30</a:t>
            </a:r>
          </a:p>
          <a:p>
            <a:pPr lvl="1"/>
            <a:r>
              <a:rPr lang="en-US" dirty="0" smtClean="0"/>
              <a:t>FTE: 11.3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Laboratory of Theoretical Physics</a:t>
            </a:r>
          </a:p>
          <a:p>
            <a:pPr lvl="1"/>
            <a:r>
              <a:rPr lang="en-US" dirty="0" smtClean="0"/>
              <a:t>authors: 6</a:t>
            </a:r>
          </a:p>
          <a:p>
            <a:pPr lvl="1"/>
            <a:r>
              <a:rPr lang="en-US" dirty="0" smtClean="0"/>
              <a:t>FTE: 2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Directorate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  <a:r>
              <a:rPr lang="en-US" sz="2800" dirty="0" smtClean="0">
                <a:solidFill>
                  <a:srgbClr val="000099"/>
                </a:solidFill>
              </a:rPr>
              <a:t>, Laboratory of Information Technologies </a:t>
            </a:r>
            <a:r>
              <a:rPr lang="en-US" sz="2400" dirty="0" smtClean="0">
                <a:solidFill>
                  <a:schemeClr val="tx1"/>
                </a:solidFill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84971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95545"/>
            <a:ext cx="5412474" cy="516936"/>
          </a:xfrm>
          <a:solidFill>
            <a:srgbClr val="F6A20A"/>
          </a:solidFill>
        </p:spPr>
        <p:txBody>
          <a:bodyPr/>
          <a:lstStyle/>
          <a:p>
            <a:r>
              <a:rPr lang="en-US" dirty="0" smtClean="0"/>
              <a:t>Start of the SPD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130" y="1356421"/>
            <a:ext cx="4220430" cy="3108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924" y="1726324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 smtClean="0">
                <a:solidFill>
                  <a:srgbClr val="C00000"/>
                </a:solidFill>
              </a:rPr>
              <a:t>arXiv</a:t>
            </a:r>
            <a:r>
              <a:rPr lang="en-US" b="1" smtClean="0">
                <a:solidFill>
                  <a:srgbClr val="C00000"/>
                </a:solidFill>
              </a:rPr>
              <a:t>: 1408.3959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997432"/>
            <a:ext cx="4627179" cy="614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Letter of Intent </a:t>
            </a:r>
            <a:r>
              <a:rPr lang="en-US" sz="1600" dirty="0" smtClean="0"/>
              <a:t>presented at </a:t>
            </a:r>
            <a:r>
              <a:rPr lang="en-US" sz="1600" dirty="0"/>
              <a:t>the JINR PAC </a:t>
            </a:r>
            <a:r>
              <a:rPr lang="en-US" sz="1600" dirty="0" smtClean="0"/>
              <a:t>in summer 2014, where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physics program of the experiment was developed</a:t>
            </a:r>
            <a:r>
              <a:rPr lang="ru-RU" sz="1600" dirty="0" smtClean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equirements to NICA polarized beams were formulated;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desired detector characteristics</a:t>
            </a:r>
            <a:r>
              <a:rPr lang="ru-RU" sz="1600" dirty="0" smtClean="0"/>
              <a:t> </a:t>
            </a:r>
            <a:r>
              <a:rPr lang="en-US" sz="1600" dirty="0" smtClean="0"/>
              <a:t>and sketch of the</a:t>
            </a:r>
            <a:r>
              <a:rPr lang="ru-RU" sz="1600" dirty="0" smtClean="0"/>
              <a:t> </a:t>
            </a:r>
            <a:r>
              <a:rPr lang="en-US" sz="1600" dirty="0" smtClean="0"/>
              <a:t>facility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few presentation at international conferences about the physics potential and program of the SPD were given</a:t>
            </a:r>
            <a:r>
              <a:rPr lang="ru-RU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Several workshops on spin physics at</a:t>
            </a:r>
            <a:r>
              <a:rPr lang="ru-RU" sz="1600" dirty="0" smtClean="0"/>
              <a:t> </a:t>
            </a:r>
            <a:r>
              <a:rPr lang="en-US" sz="1600" dirty="0" smtClean="0"/>
              <a:t>NICA were organized</a:t>
            </a:r>
            <a:r>
              <a:rPr lang="ru-RU" sz="1600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NICA-SPIN-2013, </a:t>
            </a:r>
            <a:r>
              <a:rPr lang="ru-RU" sz="1600" dirty="0" smtClean="0"/>
              <a:t>Дубна, 17-19.03.2013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SPIN-Praha-2013, 7-13.07.2013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NICA-SPIN-2014, Praha, 11-16.02.2014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SPIN-Praha-2015, 26-31.07.2015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DSPIN2013, DSPIN2015, DSPIN2017</a:t>
            </a:r>
            <a:endParaRPr lang="ru-RU" sz="1600" dirty="0" smtClean="0"/>
          </a:p>
          <a:p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572635" y="5877272"/>
            <a:ext cx="4479925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In 2017 </a:t>
            </a:r>
            <a:r>
              <a:rPr lang="en-US" altLang="en-US" sz="1800" smtClean="0"/>
              <a:t>a new </a:t>
            </a:r>
            <a:r>
              <a:rPr lang="en-US" altLang="en-US" sz="1800"/>
              <a:t>stage of the </a:t>
            </a:r>
            <a:r>
              <a:rPr lang="en-US" altLang="en-US" sz="1800" smtClean="0"/>
              <a:t>project </a:t>
            </a:r>
            <a:r>
              <a:rPr lang="en-US" altLang="en-US" sz="1800"/>
              <a:t>started: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From </a:t>
            </a:r>
            <a:r>
              <a:rPr lang="en-US" altLang="en-US" sz="1800" b="1" i="1" err="1" smtClean="0">
                <a:solidFill>
                  <a:schemeClr val="accent2">
                    <a:lumMod val="75000"/>
                  </a:schemeClr>
                </a:solidFill>
              </a:rPr>
              <a:t>LoI</a:t>
            </a:r>
            <a:r>
              <a:rPr lang="en-US" altLang="en-US" sz="1800" b="1" i="1" smtClean="0">
                <a:solidFill>
                  <a:schemeClr val="accent2">
                    <a:lumMod val="75000"/>
                  </a:schemeClr>
                </a:solidFill>
              </a:rPr>
              <a:t> to CDR </a:t>
            </a:r>
            <a:r>
              <a:rPr lang="en-US" altLang="en-US" sz="1800" b="1" i="1">
                <a:solidFill>
                  <a:schemeClr val="accent2">
                    <a:lumMod val="75000"/>
                  </a:schemeClr>
                </a:solidFill>
              </a:rPr>
              <a:t>(Conceptual Design Report) </a:t>
            </a:r>
            <a:endParaRPr lang="ru-RU" altLang="en-US" sz="18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4788024" y="119696"/>
            <a:ext cx="2703143" cy="633447"/>
          </a:xfrm>
          <a:prstGeom prst="rect">
            <a:avLst/>
          </a:prstGeom>
          <a:solidFill>
            <a:srgbClr val="F6A20A"/>
          </a:solidFill>
          <a:ln>
            <a:noFill/>
          </a:ln>
          <a:effectLst/>
          <a:extLst/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3200" dirty="0" smtClean="0">
                <a:solidFill>
                  <a:srgbClr val="002060"/>
                </a:solidFill>
              </a:rPr>
              <a:t>Physics tasks</a:t>
            </a:r>
            <a:endParaRPr lang="en-US" altLang="en-US" sz="3200" dirty="0">
              <a:solidFill>
                <a:srgbClr val="002060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611560" y="548680"/>
            <a:ext cx="7682795" cy="61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38" tIns="42452" rIns="81638" bIns="42452">
            <a:spAutoFit/>
          </a:bodyPr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studies </a:t>
            </a: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914400" lvl="1" indent="-4572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Drell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-Yan pair production;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Direct photons; 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u="sng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Nucleon PDFs by J/ψ production;</a:t>
            </a: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800100" lvl="1" indent="-342900" eaLnBrk="1" hangingPunct="1">
              <a:lnSpc>
                <a:spcPct val="80000"/>
              </a:lnSpc>
              <a:buClrTx/>
              <a:buFont typeface="Wingdings" panose="05000000000000000000" pitchFamily="2" charset="2"/>
              <a:buChar char="§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ClrTx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Spin-dependent effects in elastic pp,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scattering; </a:t>
            </a: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exclusive hadron production;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effects in production of hadrons with  high 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b="1" baseline="-25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;</a:t>
            </a: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endParaRPr lang="en-US" altLang="en-US" sz="1800" b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70000"/>
              </a:lnSpc>
              <a:buClrTx/>
              <a:buFont typeface="Arial" panose="020B0604020202020204" pitchFamily="34" charset="0"/>
              <a:buChar char="►"/>
            </a:pPr>
            <a:r>
              <a:rPr lang="en-US" altLang="en-US" sz="1800" b="1" dirty="0" smtClean="0">
                <a:solidFill>
                  <a:srgbClr val="000066"/>
                </a:solidFill>
              </a:rPr>
              <a:t> </a:t>
            </a:r>
            <a:r>
              <a:rPr lang="en-US" altLang="en-US" sz="1800" i="1" dirty="0" smtClean="0">
                <a:solidFill>
                  <a:srgbClr val="000066"/>
                </a:solidFill>
              </a:rPr>
              <a:t>etc….</a:t>
            </a:r>
            <a:endParaRPr lang="en-US" altLang="en-US" sz="1800" i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00" y="1291389"/>
            <a:ext cx="3977280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63" y="2617110"/>
            <a:ext cx="1298880" cy="11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84950"/>
            <a:ext cx="2875680" cy="62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4080011"/>
            <a:ext cx="3957691" cy="9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2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93" y="116632"/>
            <a:ext cx="4608512" cy="516936"/>
          </a:xfrm>
          <a:solidFill>
            <a:srgbClr val="F6A20A">
              <a:alpha val="86000"/>
            </a:srgbClr>
          </a:solidFill>
        </p:spPr>
        <p:txBody>
          <a:bodyPr/>
          <a:lstStyle/>
          <a:p>
            <a:r>
              <a:rPr lang="en-US" dirty="0" smtClean="0"/>
              <a:t>Spin dependent PDFs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980728"/>
            <a:ext cx="5301690" cy="3947743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57562" r="36123" b="15576"/>
          <a:stretch/>
        </p:blipFill>
        <p:spPr bwMode="auto">
          <a:xfrm>
            <a:off x="1794081" y="5085184"/>
            <a:ext cx="4824536" cy="135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lide1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4" t="3190" r="21052" b="4305"/>
          <a:stretch/>
        </p:blipFill>
        <p:spPr>
          <a:xfrm>
            <a:off x="338936" y="858259"/>
            <a:ext cx="2592288" cy="27843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58" y="4089616"/>
            <a:ext cx="3244574" cy="621624"/>
          </a:xfrm>
          <a:prstGeom prst="rect">
            <a:avLst/>
          </a:prstGeom>
          <a:solidFill>
            <a:srgbClr val="DCE6F2"/>
          </a:solidFill>
        </p:spPr>
      </p:pic>
    </p:spTree>
    <p:extLst>
      <p:ext uri="{BB962C8B-B14F-4D97-AF65-F5344CB8AC3E}">
        <p14:creationId xmlns:p14="http://schemas.microsoft.com/office/powerpoint/2010/main" val="38812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31840" y="116632"/>
            <a:ext cx="2520280" cy="726984"/>
          </a:xfrm>
          <a:solidFill>
            <a:srgbClr val="F6A20A">
              <a:alpha val="86000"/>
            </a:srgbClr>
          </a:solidFill>
        </p:spPr>
        <p:txBody>
          <a:bodyPr>
            <a:noAutofit/>
          </a:bodyPr>
          <a:lstStyle/>
          <a:p>
            <a:r>
              <a:rPr lang="en-US" sz="2400" smtClean="0"/>
              <a:t>TMD and GPD</a:t>
            </a:r>
            <a:endParaRPr lang="en-US" sz="240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981927" cy="527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484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Arial Unicode MS"/>
        <a:cs typeface="Arial Unicode MS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bg-BG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13187</TotalTime>
  <Words>2422</Words>
  <Application>Microsoft Office PowerPoint</Application>
  <PresentationFormat>On-screen Show (4:3)</PresentationFormat>
  <Paragraphs>701</Paragraphs>
  <Slides>53</Slides>
  <Notes>13</Notes>
  <HiddenSlides>0</HiddenSlides>
  <MMClips>1</MMClips>
  <ScaleCrop>false</ScaleCrop>
  <HeadingPairs>
    <vt:vector size="8" baseType="variant">
      <vt:variant>
        <vt:lpstr>Fonts Used</vt:lpstr>
      </vt:variant>
      <vt:variant>
        <vt:i4>29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84" baseType="lpstr">
      <vt:lpstr>MS PGothic</vt:lpstr>
      <vt:lpstr>MS PGothic</vt:lpstr>
      <vt:lpstr>American Typewriter</vt:lpstr>
      <vt:lpstr>Arial</vt:lpstr>
      <vt:lpstr>Arial Nova</vt:lpstr>
      <vt:lpstr>Arial Unicode MS</vt:lpstr>
      <vt:lpstr>Baskerville</vt:lpstr>
      <vt:lpstr>Bookman Old Style</vt:lpstr>
      <vt:lpstr>Calibri</vt:lpstr>
      <vt:lpstr>Cambria Math</vt:lpstr>
      <vt:lpstr>Comic Sans MS</vt:lpstr>
      <vt:lpstr>Copperplate Gothic Bold</vt:lpstr>
      <vt:lpstr>DejaVu Sans</vt:lpstr>
      <vt:lpstr>Droid Sans Fallback</vt:lpstr>
      <vt:lpstr>FreeSans</vt:lpstr>
      <vt:lpstr>Helvetica</vt:lpstr>
      <vt:lpstr>Helvetica Light</vt:lpstr>
      <vt:lpstr>Helvetica Neue</vt:lpstr>
      <vt:lpstr>Liberation Serif</vt:lpstr>
      <vt:lpstr>Lohit Devanagari</vt:lpstr>
      <vt:lpstr>Papyrus</vt:lpstr>
      <vt:lpstr>Symbol</vt:lpstr>
      <vt:lpstr>SymbolPS</vt:lpstr>
      <vt:lpstr>Tahoma</vt:lpstr>
      <vt:lpstr>Times</vt:lpstr>
      <vt:lpstr>Times New Roman</vt:lpstr>
      <vt:lpstr>Verdana</vt:lpstr>
      <vt:lpstr>WenQuanYi Zen Hei</vt:lpstr>
      <vt:lpstr>Wingdings</vt:lpstr>
      <vt:lpstr>Default Design</vt:lpstr>
      <vt:lpstr>Equation</vt:lpstr>
      <vt:lpstr>Study of polarization phenomena in pp- and dd-interactions at energy in c.m.s. up to 27 GeV/nucleon with SPD at NICA collider</vt:lpstr>
      <vt:lpstr>PowerPoint Presentation</vt:lpstr>
      <vt:lpstr>PowerPoint Presentation</vt:lpstr>
      <vt:lpstr>PowerPoint Presentation</vt:lpstr>
      <vt:lpstr>Polarized beams</vt:lpstr>
      <vt:lpstr>Start of the SPD project</vt:lpstr>
      <vt:lpstr>PowerPoint Presentation</vt:lpstr>
      <vt:lpstr>Spin dependent PDFs</vt:lpstr>
      <vt:lpstr>TMD and GPD</vt:lpstr>
      <vt:lpstr>Structure functions</vt:lpstr>
      <vt:lpstr>PowerPoint Presentation</vt:lpstr>
      <vt:lpstr>COMPASS data, pion beam</vt:lpstr>
      <vt:lpstr>PowerPoint Presentation</vt:lpstr>
      <vt:lpstr>Asymmetries in DY pair production</vt:lpstr>
      <vt:lpstr>Prompt photons</vt:lpstr>
      <vt:lpstr>Prompt photon production cross section</vt:lpstr>
      <vt:lpstr>Expected asymmetries</vt:lpstr>
      <vt:lpstr>PowerPoint Presentation</vt:lpstr>
      <vt:lpstr>Charmonium production</vt:lpstr>
      <vt:lpstr>GPD through vector meson exclusive production</vt:lpstr>
      <vt:lpstr>PowerPoint Presentation</vt:lpstr>
      <vt:lpstr>PowerPoint Presentation</vt:lpstr>
      <vt:lpstr>PowerPoint Presentation</vt:lpstr>
      <vt:lpstr>Minimum biased events</vt:lpstr>
      <vt:lpstr>Local polarimetry</vt:lpstr>
      <vt:lpstr>PowerPoint Presentation</vt:lpstr>
      <vt:lpstr>General view</vt:lpstr>
      <vt:lpstr>Dimensions</vt:lpstr>
      <vt:lpstr>Hybrid magnetic system</vt:lpstr>
      <vt:lpstr>Reconfigurable design</vt:lpstr>
      <vt:lpstr>Beam-beam interaction and t0 counters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DAQ</vt:lpstr>
      <vt:lpstr>Software and computing</vt:lpstr>
      <vt:lpstr>PowerPoint Presentation</vt:lpstr>
      <vt:lpstr>Beam test facility</vt:lpstr>
      <vt:lpstr>Collaborating institutions – 18 so far </vt:lpstr>
      <vt:lpstr>Roadmap </vt:lpstr>
      <vt:lpstr>PowerPoint Presentation</vt:lpstr>
      <vt:lpstr>PowerPoint Presentation</vt:lpstr>
      <vt:lpstr>Back-ups</vt:lpstr>
      <vt:lpstr>PowerPoint Presentation</vt:lpstr>
      <vt:lpstr>PowerPoint Presentation</vt:lpstr>
      <vt:lpstr>Kinematics </vt:lpstr>
      <vt:lpstr>Unpolarised Drell-Yan </vt:lpstr>
      <vt:lpstr>DY UA:  NA10  vs SPD</vt:lpstr>
      <vt:lpstr>PowerPoint Presentation</vt:lpstr>
      <vt:lpstr>PowerPoint Presentation</vt:lpstr>
      <vt:lpstr>     JINR participation:     112 authors, 37.7 FTE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NICA</dc:title>
  <dc:creator>ROUMEN</dc:creator>
  <cp:lastModifiedBy>Roumen Tsenov</cp:lastModifiedBy>
  <cp:revision>614</cp:revision>
  <dcterms:modified xsi:type="dcterms:W3CDTF">2019-03-26T16:22:05Z</dcterms:modified>
</cp:coreProperties>
</file>