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78" r:id="rId2"/>
  </p:sldMasterIdLst>
  <p:notesMasterIdLst>
    <p:notesMasterId r:id="rId58"/>
  </p:notesMasterIdLst>
  <p:handoutMasterIdLst>
    <p:handoutMasterId r:id="rId59"/>
  </p:handoutMasterIdLst>
  <p:sldIdLst>
    <p:sldId id="367" r:id="rId3"/>
    <p:sldId id="265" r:id="rId4"/>
    <p:sldId id="400" r:id="rId5"/>
    <p:sldId id="264" r:id="rId6"/>
    <p:sldId id="369" r:id="rId7"/>
    <p:sldId id="370" r:id="rId8"/>
    <p:sldId id="406" r:id="rId9"/>
    <p:sldId id="438" r:id="rId10"/>
    <p:sldId id="396" r:id="rId11"/>
    <p:sldId id="376" r:id="rId12"/>
    <p:sldId id="377" r:id="rId13"/>
    <p:sldId id="439" r:id="rId14"/>
    <p:sldId id="440" r:id="rId15"/>
    <p:sldId id="407" r:id="rId16"/>
    <p:sldId id="408" r:id="rId17"/>
    <p:sldId id="409" r:id="rId18"/>
    <p:sldId id="410" r:id="rId19"/>
    <p:sldId id="389" r:id="rId20"/>
    <p:sldId id="415" r:id="rId21"/>
    <p:sldId id="416" r:id="rId22"/>
    <p:sldId id="417" r:id="rId23"/>
    <p:sldId id="419" r:id="rId24"/>
    <p:sldId id="420" r:id="rId25"/>
    <p:sldId id="422" r:id="rId26"/>
    <p:sldId id="421" r:id="rId27"/>
    <p:sldId id="424" r:id="rId28"/>
    <p:sldId id="425" r:id="rId29"/>
    <p:sldId id="430" r:id="rId30"/>
    <p:sldId id="427" r:id="rId31"/>
    <p:sldId id="426" r:id="rId32"/>
    <p:sldId id="428" r:id="rId33"/>
    <p:sldId id="431" r:id="rId34"/>
    <p:sldId id="356" r:id="rId35"/>
    <p:sldId id="350" r:id="rId36"/>
    <p:sldId id="441" r:id="rId37"/>
    <p:sldId id="436" r:id="rId38"/>
    <p:sldId id="437" r:id="rId39"/>
    <p:sldId id="432" r:id="rId40"/>
    <p:sldId id="433" r:id="rId41"/>
    <p:sldId id="434" r:id="rId42"/>
    <p:sldId id="435" r:id="rId43"/>
    <p:sldId id="405" r:id="rId44"/>
    <p:sldId id="401" r:id="rId45"/>
    <p:sldId id="402" r:id="rId46"/>
    <p:sldId id="403" r:id="rId47"/>
    <p:sldId id="404" r:id="rId48"/>
    <p:sldId id="397" r:id="rId49"/>
    <p:sldId id="302" r:id="rId50"/>
    <p:sldId id="299" r:id="rId51"/>
    <p:sldId id="326" r:id="rId52"/>
    <p:sldId id="327" r:id="rId53"/>
    <p:sldId id="371" r:id="rId54"/>
    <p:sldId id="373" r:id="rId55"/>
    <p:sldId id="372" r:id="rId56"/>
    <p:sldId id="423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00FF"/>
    <a:srgbClr val="33CC33"/>
    <a:srgbClr val="00FF00"/>
    <a:srgbClr val="FF33CC"/>
    <a:srgbClr val="BF1980"/>
    <a:srgbClr val="3399FF"/>
    <a:srgbClr val="FF0000"/>
    <a:srgbClr val="00CC00"/>
    <a:srgbClr val="069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9" autoAdjust="0"/>
    <p:restoredTop sz="94678" autoAdjust="0"/>
  </p:normalViewPr>
  <p:slideViewPr>
    <p:cSldViewPr showGuides="1">
      <p:cViewPr varScale="1">
        <p:scale>
          <a:sx n="76" d="100"/>
          <a:sy n="76" d="100"/>
        </p:scale>
        <p:origin x="-394" y="-72"/>
      </p:cViewPr>
      <p:guideLst>
        <p:guide orient="horz" pos="2568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4.wmf"/><Relationship Id="rId7" Type="http://schemas.openxmlformats.org/officeDocument/2006/relationships/image" Target="../media/image70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NULL"/><Relationship Id="rId5" Type="http://schemas.openxmlformats.org/officeDocument/2006/relationships/image" Target="../media/image69.wmf"/><Relationship Id="rId4" Type="http://schemas.openxmlformats.org/officeDocument/2006/relationships/image" Target="../media/image68.wmf"/><Relationship Id="rId9" Type="http://schemas.openxmlformats.org/officeDocument/2006/relationships/image" Target="../media/image7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5" Type="http://schemas.openxmlformats.org/officeDocument/2006/relationships/image" Target="../media/image85.wmf"/><Relationship Id="rId4" Type="http://schemas.openxmlformats.org/officeDocument/2006/relationships/image" Target="../media/image8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3CE649-520D-4976-B365-41FFB55D33F6}" type="datetimeFigureOut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839CAE9-71A9-4283-A82A-32E68A10E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4951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779A9A-9B87-48CE-9B8B-4BFB3C40C18B}" type="datetimeFigureOut">
              <a:rPr lang="ru-RU"/>
              <a:pPr>
                <a:defRPr/>
              </a:pPr>
              <a:t>21.06.2019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76D070-737C-498C-872E-601CBD4E77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19507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62CB5B-D078-4CEA-92B3-8C1CCDAAC77C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F3981B-C383-4305-8130-7D200B643C31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F3981B-C383-4305-8130-7D200B643C3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2EBAFD-9D0D-4016-99A3-C1DA5D914B1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74FD64-3981-49E0-BB59-B38BD743E7C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868724-2E18-401D-B243-29474A6070E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23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67BF6-EEFB-44B4-946E-9C17106DFD40}" type="datetime1">
              <a:rPr lang="ru-RU"/>
              <a:pPr>
                <a:defRPr/>
              </a:pPr>
              <a:t>21.06.2019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849A9-21A3-4923-8DBE-F65581614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01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337A8-EBE5-4772-AA7A-75B329114117}" type="datetime1">
              <a:rPr lang="ru-RU"/>
              <a:pPr>
                <a:defRPr/>
              </a:pPr>
              <a:t>21.06.2019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43617-940B-4FD0-B9D1-8938EA86D6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69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F834E-AF5E-4DEE-80B5-014B950C25BC}" type="datetime1">
              <a:rPr lang="ru-RU"/>
              <a:pPr>
                <a:defRPr/>
              </a:pPr>
              <a:t>21.06.2019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26C8-F49D-467B-A49E-24041570D3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990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6051-7A13-48F7-878C-F2771B7D8B6A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21.06.2019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6C6EB-3B9E-4BC8-8638-1B70CFD27B9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49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4CB9-28B4-4CD8-8EC5-69139B9F6CA1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21.06.2019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5E57E-1FC7-45A8-809F-FEA0D168110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95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6BC33-01CB-4BBA-894B-0724FE92E88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21.06.2019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AEE96-7423-4D69-BEFF-B7B4A2C1006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1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46389-2664-4D67-AFC0-78828DFCFD9C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21.06.2019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7731C-78A5-40B2-BA04-5910488EE06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87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F0FD-AE27-478B-90B8-B1DD293247E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21.06.2019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AE30E-B027-4F18-AD74-08F3A734226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39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40674-C29B-49CC-8DB0-35F24689728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21.06.2019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B8CFB-8415-4FAE-9739-72ED01DF893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43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668344" y="6381328"/>
            <a:ext cx="94644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EE7EF-D199-48AC-9BBD-AD06DF161AE0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21.06.2019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6381328"/>
            <a:ext cx="38864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D436F-66CA-4D02-A1AB-746E88FEAD8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79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AA13C-8C2B-458E-9577-B7F7EE081D6A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21.06.2019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B3A60-F0CE-4AFA-87AA-45F538C413A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5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925D2-9E44-4D2B-87D9-93417F114716}" type="datetime1">
              <a:rPr lang="ru-RU"/>
              <a:pPr>
                <a:defRPr/>
              </a:pPr>
              <a:t>21.06.2019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1790-A5C2-4D00-97A3-814853DE33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494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BF5A8-B25F-40A2-8203-264CFDD4E970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21.06.2019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A2A9A-5D9B-452B-ACDE-B66995C4A73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7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E3558-EEAD-4766-9713-0D5279FCF24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21.06.2019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7D991-0A99-4BC9-9E0F-4AB13F29902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1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3E88-170C-4E8E-96AD-77C53A67ED8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21.06.2019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B44C5-3886-48C5-979C-682FFF9EE43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4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97E07-9A4E-48D2-9B50-F8C221B8E4B0}" type="datetime1">
              <a:rPr lang="ru-RU"/>
              <a:pPr>
                <a:defRPr/>
              </a:pPr>
              <a:t>21.06.2019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EDED3-954C-4EDC-A100-571D56CBAF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01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4B5EA-B623-4C27-AEC6-3E0383339A57}" type="datetime1">
              <a:rPr lang="ru-RU"/>
              <a:pPr>
                <a:defRPr/>
              </a:pPr>
              <a:t>21.06.2019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034C9-7EFF-4062-A3D4-3448AB326B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61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751BF-4702-4A20-9E37-01824DAD686B}" type="datetime1">
              <a:rPr lang="ru-RU"/>
              <a:pPr>
                <a:defRPr/>
              </a:pPr>
              <a:t>21.06.2019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4C90-E9EA-440C-B4D2-3BA1DE3485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56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48EC2-8859-484D-8558-E18B8D910F31}" type="datetime1">
              <a:rPr lang="ru-RU"/>
              <a:pPr>
                <a:defRPr/>
              </a:pPr>
              <a:t>21.06.2019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F1BF-2168-4105-BFE7-95EA340138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60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667625" y="6381750"/>
            <a:ext cx="947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4FBF9-FE76-4F85-96E9-87D6C02AFD24}" type="datetime1">
              <a:rPr lang="ru-RU"/>
              <a:pPr>
                <a:defRPr/>
              </a:pPr>
              <a:t>21.06.2019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889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FC6FC-8865-4FD6-90A0-5938B1E923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23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3A146-D4DA-4432-98E2-A0FEBB89EE80}" type="datetime1">
              <a:rPr lang="ru-RU"/>
              <a:pPr>
                <a:defRPr/>
              </a:pPr>
              <a:t>21.06.2019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FFCFF-C692-485C-8BB6-05C00C3F9C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20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817C3-0CDD-483A-881E-B6B02D54D59D}" type="datetime1">
              <a:rPr lang="ru-RU"/>
              <a:pPr>
                <a:defRPr/>
              </a:pPr>
              <a:t>21.06.2019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C191A-C694-409B-B0EA-0DE01934D6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77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2B52B8-75B2-4B74-8263-298FBD61DA58}" type="datetime1">
              <a:rPr lang="ru-RU"/>
              <a:pPr>
                <a:defRPr/>
              </a:pPr>
              <a:t>21.06.2019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2A6000-A20E-4BC4-B992-0398D54006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7" r:id="rId2"/>
    <p:sldLayoutId id="2147483775" r:id="rId3"/>
    <p:sldLayoutId id="2147483768" r:id="rId4"/>
    <p:sldLayoutId id="2147483769" r:id="rId5"/>
    <p:sldLayoutId id="2147483770" r:id="rId6"/>
    <p:sldLayoutId id="2147483776" r:id="rId7"/>
    <p:sldLayoutId id="2147483771" r:id="rId8"/>
    <p:sldLayoutId id="2147483777" r:id="rId9"/>
    <p:sldLayoutId id="2147483772" r:id="rId10"/>
    <p:sldLayoutId id="21474837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4C2DAD-400C-4A17-915F-841A6EB52D31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21.06.2019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2E6FD9-27CE-4583-9DBE-656322ECCD8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9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0.png"/><Relationship Id="rId4" Type="http://schemas.openxmlformats.org/officeDocument/2006/relationships/image" Target="../media/image2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490.png"/><Relationship Id="rId7" Type="http://schemas.openxmlformats.org/officeDocument/2006/relationships/image" Target="../media/image53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4" Type="http://schemas.openxmlformats.org/officeDocument/2006/relationships/image" Target="../media/image500.png"/><Relationship Id="rId9" Type="http://schemas.openxmlformats.org/officeDocument/2006/relationships/image" Target="../media/image5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64.png"/><Relationship Id="rId4" Type="http://schemas.openxmlformats.org/officeDocument/2006/relationships/image" Target="../media/image5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5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7.png"/><Relationship Id="rId10" Type="http://schemas.openxmlformats.org/officeDocument/2006/relationships/image" Target="../media/image76.png"/><Relationship Id="rId4" Type="http://schemas.openxmlformats.org/officeDocument/2006/relationships/image" Target="../media/image66.png"/><Relationship Id="rId9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490.png"/><Relationship Id="rId7" Type="http://schemas.openxmlformats.org/officeDocument/2006/relationships/image" Target="../media/image53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4" Type="http://schemas.openxmlformats.org/officeDocument/2006/relationships/image" Target="../media/image500.png"/><Relationship Id="rId9" Type="http://schemas.openxmlformats.org/officeDocument/2006/relationships/image" Target="../media/image5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0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image" Target="../media/image69.wmf"/><Relationship Id="rId18" Type="http://schemas.openxmlformats.org/officeDocument/2006/relationships/image" Target="../media/image71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7.bin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0.wmf"/><Relationship Id="rId20" Type="http://schemas.openxmlformats.org/officeDocument/2006/relationships/image" Target="../media/image7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67.wmf"/><Relationship Id="rId11" Type="http://schemas.openxmlformats.org/officeDocument/2006/relationships/image" Target="../media/image68.w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9.bin"/><Relationship Id="rId10" Type="http://schemas.openxmlformats.org/officeDocument/2006/relationships/oleObject" Target="../embeddings/oleObject16.bin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66.wmf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1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27.bin"/><Relationship Id="rId14" Type="http://schemas.openxmlformats.org/officeDocument/2006/relationships/oleObject" Target="../embeddings/oleObject31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3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41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86.wmf"/><Relationship Id="rId9" Type="http://schemas.openxmlformats.org/officeDocument/2006/relationships/image" Target="../media/image8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7.png"/><Relationship Id="rId5" Type="http://schemas.openxmlformats.org/officeDocument/2006/relationships/image" Target="../media/image450.png"/><Relationship Id="rId4" Type="http://schemas.openxmlformats.org/officeDocument/2006/relationships/image" Target="../media/image10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792" y="260648"/>
            <a:ext cx="8609092" cy="1313501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</a:rPr>
              <a:t>Measurement and control of absolute luminosity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</a:rPr>
              <a:t>at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</a:rPr>
              <a:t>the NICA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BF457-3B42-43A8-B681-0A55159891D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3861048"/>
            <a:ext cx="6552728" cy="830997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B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Kurepin</a:t>
            </a:r>
            <a:r>
              <a:rPr lang="ru-RU" sz="2400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E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Litvinenko</a:t>
            </a:r>
            <a:r>
              <a:rPr lang="ru-RU" sz="2400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, 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V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Peresedov</a:t>
            </a:r>
            <a:r>
              <a:rPr lang="ru-RU" sz="2400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M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Cruceru</a:t>
            </a:r>
            <a:r>
              <a:rPr lang="ru-RU" sz="2400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Z.Igamkulov</a:t>
            </a:r>
            <a:r>
              <a:rPr lang="ru-RU" sz="2400" baseline="30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0151" y="1916832"/>
            <a:ext cx="3658374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A</a:t>
            </a: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.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G</a:t>
            </a: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.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Litvinenko</a:t>
            </a:r>
            <a:r>
              <a:rPr lang="ru-RU" sz="32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1,3</a:t>
            </a:r>
            <a:r>
              <a:rPr lang="ru-RU" sz="3200" baseline="30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,</a:t>
            </a:r>
            <a:r>
              <a:rPr lang="ru-RU" sz="3200" baseline="30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*</a:t>
            </a:r>
            <a:endParaRPr lang="ru-RU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8706" y="4816316"/>
            <a:ext cx="1847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8368" y="5059778"/>
            <a:ext cx="4458238" cy="1323439"/>
          </a:xfrm>
          <a:prstGeom prst="rect">
            <a:avLst/>
          </a:prstGeom>
          <a:ln w="28575">
            <a:solidFill>
              <a:srgbClr val="00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JINR,Dubna, Russia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2000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INR RAS, Moscow, Russia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2000" baseline="30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Dubna  State University,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Dubna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, Russia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2000" baseline="30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4 </a:t>
            </a:r>
            <a:r>
              <a:rPr lang="en-GB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IFIN-HH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GB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Bucharest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GB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</a:rPr>
              <a:t>Romania 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36335" y="2852936"/>
            <a:ext cx="2222305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66FF"/>
                </a:solidFill>
                <a:effectLst/>
                <a:latin typeface="Times New Roman"/>
                <a:ea typeface="Times New Roman"/>
              </a:rPr>
              <a:t>*alitvin@jinr</a:t>
            </a:r>
            <a:r>
              <a:rPr lang="en-US" sz="2400" dirty="0" smtClean="0">
                <a:solidFill>
                  <a:srgbClr val="0066FF"/>
                </a:solidFill>
                <a:latin typeface="Times New Roman"/>
                <a:ea typeface="Times New Roman"/>
              </a:rPr>
              <a:t>.ru</a:t>
            </a:r>
            <a:endParaRPr lang="ru-RU" sz="2400" dirty="0">
              <a:solidFill>
                <a:srgbClr val="0066FF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81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72743"/>
            <a:ext cx="7488138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Colliding </a:t>
            </a:r>
            <a:r>
              <a:rPr lang="en-US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of two bunches. Luminosity</a:t>
            </a:r>
            <a:r>
              <a:rPr lang="en-US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ru-RU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6213475" y="-1368425"/>
            <a:ext cx="1152525" cy="679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3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04A39-84BB-46E7-A563-7A1DC8D6887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28320" y="3140968"/>
                <a:ext cx="8496944" cy="51879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.</a:t>
                </a:r>
                <a:r>
                  <a:rPr lang="ru-RU" dirty="0">
                    <a:solidFill>
                      <a:schemeClr val="tx1"/>
                    </a:solidFill>
                    <a:ea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ru-RU" sz="2400" b="1" i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𝐋</m:t>
                        </m:r>
                      </m:e>
                      <m:sub>
                        <m:r>
                          <a:rPr lang="ru-RU" sz="2400" b="1" i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ru-RU" sz="2400" b="1" i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r>
                          <a:rPr lang="ru-RU" sz="2400" b="1" i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</m:sSub>
                    <m:r>
                      <a:rPr lang="ru-RU" sz="2400" b="1" i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ru-RU" sz="2400" b="1" i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  <m:r>
                          <a:rPr lang="ru-RU" sz="2400" b="1" i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∙</m:t>
                        </m:r>
                        <m:r>
                          <a:rPr lang="ru-RU" sz="2400" b="1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𝐍</m:t>
                        </m:r>
                      </m:e>
                      <m:sub>
                        <m:r>
                          <a:rPr lang="ru-RU" sz="2400" b="1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ru-RU" sz="2400" b="1" i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𝐍</m:t>
                        </m:r>
                      </m:e>
                      <m:sub>
                        <m:r>
                          <a:rPr lang="ru-RU" sz="2400" b="1" i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</m:sSub>
                    <m:r>
                      <a:rPr lang="ru-RU" sz="2400" b="1" i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𝐟</m:t>
                    </m:r>
                    <m:nary>
                      <m:naryPr>
                        <m:chr m:val="∬"/>
                        <m:limLoc m:val="undOvr"/>
                        <m:subHide m:val="on"/>
                        <m:supHide m:val="on"/>
                        <m:ctrlPr>
                          <a:rPr lang="ru-RU" sz="2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</m:ctrlPr>
                      </m:naryPr>
                      <m:sub/>
                      <m:sup/>
                      <m:e>
                        <m:r>
                          <a:rPr lang="ru-RU" sz="2400" b="1" i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𝐝𝐱𝐝𝐲</m:t>
                        </m:r>
                      </m:e>
                    </m:nary>
                    <m:nary>
                      <m:naryPr>
                        <m:chr m:val="∬"/>
                        <m:limLoc m:val="undOvr"/>
                        <m:subHide m:val="on"/>
                        <m:supHide m:val="on"/>
                        <m:ctrlPr>
                          <a:rPr lang="ru-RU" sz="2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1" i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𝐝𝐮𝐝</m:t>
                        </m:r>
                        <m:r>
                          <a:rPr lang="en-US" sz="2400" b="1" i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𝛏</m:t>
                        </m:r>
                        <m:sSub>
                          <m:sSubPr>
                            <m:ctrlPr>
                              <a:rPr lang="ru-RU" sz="2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ru-RU" sz="2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𝐩</m:t>
                            </m:r>
                          </m:e>
                          <m:sub>
                            <m:r>
                              <a:rPr lang="ru-RU" sz="2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ru-RU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</m:ctrlPr>
                          </m:dPr>
                          <m:e>
                            <m:r>
                              <a:rPr lang="ru-RU" sz="2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𝐱</m:t>
                            </m:r>
                            <m:r>
                              <a:rPr lang="ru-RU" sz="2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,</m:t>
                            </m:r>
                            <m:r>
                              <a:rPr lang="ru-RU" sz="2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𝐲</m:t>
                            </m:r>
                            <m:r>
                              <a:rPr lang="ru-RU" sz="2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,</m:t>
                            </m:r>
                            <m:r>
                              <a:rPr lang="ru-RU" sz="2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𝐮</m:t>
                            </m:r>
                            <m:r>
                              <a:rPr lang="ru-RU" sz="2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ru-RU" sz="2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𝛏</m:t>
                            </m:r>
                          </m:e>
                        </m:d>
                        <m:sSub>
                          <m:sSubPr>
                            <m:ctrlPr>
                              <a:rPr lang="ru-RU" sz="2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ru-RU" sz="2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𝐩</m:t>
                            </m:r>
                          </m:e>
                          <m:sub>
                            <m:r>
                              <a:rPr lang="ru-RU" sz="2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ru-RU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</m:ctrlPr>
                          </m:dPr>
                          <m:e>
                            <m:r>
                              <a:rPr lang="ru-RU" sz="2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𝐱</m:t>
                            </m:r>
                            <m:r>
                              <a:rPr lang="ru-RU" sz="2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,</m:t>
                            </m:r>
                            <m:r>
                              <a:rPr lang="ru-RU" sz="2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𝐲</m:t>
                            </m:r>
                            <m:r>
                              <a:rPr lang="ru-RU" sz="2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,</m:t>
                            </m:r>
                            <m:r>
                              <a:rPr lang="ru-RU" sz="2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𝐮</m:t>
                            </m:r>
                            <m:r>
                              <a:rPr lang="ru-RU" sz="2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ru-RU" sz="2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𝛏</m:t>
                            </m:r>
                          </m:e>
                        </m:d>
                      </m:e>
                    </m:nary>
                  </m:oMath>
                </a14:m>
                <a:r>
                  <a:rPr lang="ru-RU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	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" y="3140968"/>
                <a:ext cx="8496944" cy="518796"/>
              </a:xfrm>
              <a:prstGeom prst="rect">
                <a:avLst/>
              </a:prstGeom>
              <a:blipFill rotWithShape="1">
                <a:blip r:embed="rId2"/>
                <a:stretch>
                  <a:fillRect l="-429" t="-129670" b="-186813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79511" y="3896054"/>
                <a:ext cx="8640961" cy="88780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libri"/>
                            </a:rPr>
                          </m:ctrlPr>
                        </m:sSubPr>
                        <m:e>
                          <m:r>
                            <a:rPr lang="ru-RU" sz="2000" b="1" i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𝐒</m:t>
                          </m:r>
                        </m:e>
                        <m:sub>
                          <m:r>
                            <a:rPr lang="ru-RU" sz="2000" b="1" i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𝐞𝐟𝐟</m:t>
                          </m:r>
                        </m:sub>
                      </m:sSub>
                      <m:r>
                        <a:rPr lang="ru-RU" sz="2000" b="1" i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ru-RU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</a:rPr>
                          </m:ctrlPr>
                        </m:fPr>
                        <m:num>
                          <m:r>
                            <a:rPr lang="ru-RU" sz="2000" b="1" i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ru-RU" sz="2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</a:rPr>
                              </m:ctrlPr>
                            </m:dPr>
                            <m:e>
                              <m:r>
                                <a:rPr lang="ru-RU" sz="2000" b="1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  <m:nary>
                                <m:naryPr>
                                  <m:limLoc m:val="subSup"/>
                                  <m:ctrlPr>
                                    <a:rPr lang="ru-RU" sz="20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</a:rPr>
                                  </m:ctrlPr>
                                </m:naryPr>
                                <m:sub>
                                  <m:r>
                                    <a:rPr lang="ru-RU" sz="2000" b="1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−∞</m:t>
                                  </m:r>
                                </m:sub>
                                <m:sup>
                                  <m:r>
                                    <a:rPr lang="ru-RU" sz="2000" b="1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+∞</m:t>
                                  </m:r>
                                </m:sup>
                                <m:e>
                                  <m:r>
                                    <a:rPr lang="ru-RU" sz="2000" b="1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𝐝𝐱</m:t>
                                  </m:r>
                                  <m:nary>
                                    <m:naryPr>
                                      <m:limLoc m:val="subSup"/>
                                      <m:ctrlPr>
                                        <a:rPr lang="ru-RU" sz="20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ru-RU" sz="2000" b="1" i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−∞</m:t>
                                      </m:r>
                                    </m:sub>
                                    <m:sup>
                                      <m:r>
                                        <a:rPr lang="ru-RU" sz="2000" b="1" i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+∞</m:t>
                                      </m:r>
                                    </m:sup>
                                    <m:e>
                                      <m:r>
                                        <a:rPr lang="ru-RU" sz="2000" b="1" i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𝐝𝐲</m:t>
                                      </m:r>
                                      <m:nary>
                                        <m:naryPr>
                                          <m:limLoc m:val="subSup"/>
                                          <m:ctrlPr>
                                            <a:rPr lang="ru-RU" sz="20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ru-RU" sz="2000" b="1" i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−∞</m:t>
                                          </m:r>
                                        </m:sub>
                                        <m:sup>
                                          <m:r>
                                            <a:rPr lang="ru-RU" sz="2000" b="1" i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+∞</m:t>
                                          </m:r>
                                        </m:sup>
                                        <m:e>
                                          <m:r>
                                            <a:rPr lang="ru-RU" sz="2000" b="1" i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𝐝𝐮</m:t>
                                          </m:r>
                                          <m:nary>
                                            <m:naryPr>
                                              <m:limLoc m:val="subSup"/>
                                              <m:ctrlPr>
                                                <a:rPr lang="ru-RU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Calibri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ru-RU" sz="2000" b="1" i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−∞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2000" b="1" i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+∞</m:t>
                                              </m:r>
                                            </m:sup>
                                            <m:e>
                                              <m:r>
                                                <a:rPr lang="ru-RU" sz="2000" b="1" i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𝐝</m:t>
                                              </m:r>
                                              <m:r>
                                                <a:rPr lang="ru-RU" sz="2000" b="1" i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𝛏</m:t>
                                              </m:r>
                                            </m:e>
                                          </m:nary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  <m:sSub>
                                <m:sSubPr>
                                  <m:ctrlPr>
                                    <a:rPr lang="ru-RU" sz="20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ru-RU" sz="2000" b="1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20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b="1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𝐱</m:t>
                                  </m:r>
                                  <m:r>
                                    <a:rPr lang="ru-RU" sz="2000" b="1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,</m:t>
                                  </m:r>
                                  <m:r>
                                    <a:rPr lang="ru-RU" sz="2000" b="1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𝐲</m:t>
                                  </m:r>
                                  <m:r>
                                    <a:rPr lang="ru-RU" sz="2000" b="1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,</m:t>
                                  </m:r>
                                  <m:r>
                                    <a:rPr lang="ru-RU" sz="2000" b="1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𝐮</m:t>
                                  </m:r>
                                  <m:r>
                                    <a:rPr lang="ru-RU" sz="2000" b="1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ru-RU" sz="2000" b="1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𝛏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ru-RU" sz="20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ru-RU" sz="2000" b="1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20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b="1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𝐱</m:t>
                                  </m:r>
                                  <m:r>
                                    <a:rPr lang="ru-RU" sz="2000" b="1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,</m:t>
                                  </m:r>
                                  <m:r>
                                    <a:rPr lang="ru-RU" sz="2000" b="1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𝐲</m:t>
                                  </m:r>
                                  <m:r>
                                    <a:rPr lang="ru-RU" sz="2000" b="1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,</m:t>
                                  </m:r>
                                  <m:r>
                                    <a:rPr lang="ru-RU" sz="2000" b="1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𝐮</m:t>
                                  </m:r>
                                  <m:r>
                                    <a:rPr lang="ru-RU" sz="2000" b="1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ru-RU" sz="2000" b="1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𝛏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ru-RU" sz="20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3896054"/>
                <a:ext cx="8640961" cy="8878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901666" y="5111575"/>
                <a:ext cx="3555076" cy="5421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libri"/>
                            </a:rPr>
                          </m:ctrlPr>
                        </m:sSubPr>
                        <m:e>
                          <m:r>
                            <a:rPr lang="en-US" sz="2800" b="1" i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𝐋</m:t>
                          </m:r>
                        </m:e>
                        <m:sub>
                          <m:r>
                            <a:rPr lang="ru-RU" sz="2800" b="1" i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  <m:r>
                            <a:rPr lang="ru-RU" sz="2800" b="1" i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ru-RU" sz="2800" b="1" i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</m:sSub>
                      <m:r>
                        <a:rPr lang="ru-RU" sz="2800" b="1" i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  </m:t>
                      </m:r>
                      <m:f>
                        <m:fPr>
                          <m:type m:val="lin"/>
                          <m:ctrlPr>
                            <a:rPr lang="ru-RU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8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𝐍</m:t>
                                  </m:r>
                                </m:e>
                                <m:sub>
                                  <m:r>
                                    <a:rPr lang="ru-RU" sz="2800" b="1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8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𝐍</m:t>
                                  </m:r>
                                </m:e>
                                <m:sub>
                                  <m:r>
                                    <a:rPr lang="ru-RU" sz="2800" b="1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800" b="1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𝐟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ru-RU" sz="2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</a:rPr>
                              </m:ctrlPr>
                            </m:sSubPr>
                            <m:e>
                              <m:r>
                                <a:rPr lang="ru-RU" sz="2800" b="1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ru-RU" sz="2800" b="1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𝐞𝐟𝐟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666" y="5111575"/>
                <a:ext cx="3555076" cy="5421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874138" y="6093296"/>
                <a:ext cx="5805307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ru-RU" sz="2400" b="1" dirty="0" smtClean="0">
                    <a:solidFill>
                      <a:prstClr val="black"/>
                    </a:solidFill>
                    <a:latin typeface="Comic Sans MS" pitchFamily="66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≅</m:t>
                    </m:r>
                    <m:r>
                      <a:rPr lang="en-US" altLang="ru-RU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altLang="ru-RU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altLang="ru-RU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𝟓𝟖𝟕</m:t>
                    </m:r>
                    <m:r>
                      <a:rPr lang="en-US" altLang="ru-RU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ru-RU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𝐌𝐇𝐙</m:t>
                    </m:r>
                  </m:oMath>
                </a14:m>
                <a:r>
                  <a:rPr lang="en-US" altLang="ru-RU" sz="2400" b="1" dirty="0" smtClean="0">
                    <a:solidFill>
                      <a:prstClr val="black"/>
                    </a:solidFill>
                    <a:latin typeface="Comic Sans MS" pitchFamily="66" charset="0"/>
                  </a:rPr>
                  <a:t> — </a:t>
                </a:r>
                <a:r>
                  <a:rPr lang="en-US" altLang="ru-RU" sz="2400" b="1" dirty="0">
                    <a:solidFill>
                      <a:prstClr val="black"/>
                    </a:solidFill>
                    <a:latin typeface="Comic Sans MS" pitchFamily="66" charset="0"/>
                  </a:rPr>
                  <a:t>revolution frequency</a:t>
                </a:r>
                <a:endParaRPr lang="ru-RU" altLang="ru-RU" sz="2400" b="1" dirty="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138" y="6093296"/>
                <a:ext cx="5805307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251" t="-6173" r="-313" b="-24691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48" y="1039062"/>
            <a:ext cx="63103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2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0946" y="172743"/>
            <a:ext cx="7056784" cy="584775"/>
          </a:xfrm>
          <a:prstGeom prst="rect">
            <a:avLst/>
          </a:prstGeom>
          <a:solidFill>
            <a:srgbClr val="00FF00"/>
          </a:solidFill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Normal (Gauss) </a:t>
            </a: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distribution</a:t>
            </a:r>
            <a:endParaRPr lang="ru-RU" sz="3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6213475" y="-1368425"/>
            <a:ext cx="1152525" cy="679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3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04A39-84BB-46E7-A563-7A1DC8D6887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85886" y="1334362"/>
                <a:ext cx="8712968" cy="52367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/>
                              <a:ea typeface="Calibri"/>
                            </a:rPr>
                          </m:ctrlPr>
                        </m:sSubPr>
                        <m:e>
                          <m:r>
                            <a:rPr lang="ru-RU" sz="24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𝐩</m:t>
                          </m:r>
                        </m:e>
                        <m:sub>
                          <m:r>
                            <a:rPr lang="ru-RU" sz="24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(</m:t>
                          </m:r>
                          <m:r>
                            <a:rPr lang="ru-RU" sz="24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  <m:r>
                            <a:rPr lang="ru-RU" sz="24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ru-RU" sz="24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  <m:r>
                            <a:rPr lang="ru-RU" sz="24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)</m:t>
                          </m:r>
                        </m:sub>
                      </m:sSub>
                      <m:d>
                        <m:dPr>
                          <m:ctrlPr>
                            <a:rPr lang="ru-RU" sz="2400" b="1" i="1">
                              <a:effectLst/>
                              <a:latin typeface="Cambria Math"/>
                              <a:ea typeface="Calibri"/>
                            </a:rPr>
                          </m:ctrlPr>
                        </m:dPr>
                        <m:e>
                          <m:r>
                            <a:rPr lang="ru-RU" sz="2400" b="1" i="0" smtClean="0">
                              <a:solidFill>
                                <a:srgbClr val="0066FF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𝐱</m:t>
                          </m:r>
                          <m:r>
                            <a:rPr lang="ru-RU" sz="24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ru-RU" sz="2400" b="1" i="0" smtClean="0">
                              <a:solidFill>
                                <a:srgbClr val="00CC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𝐲</m:t>
                          </m:r>
                          <m:r>
                            <a:rPr lang="ru-RU" sz="2400" b="1" i="0" smtClean="0">
                              <a:solidFill>
                                <a:srgbClr val="FF33CC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rgbClr val="FF33CC"/>
                                  </a:solidFill>
                                  <a:effectLst/>
                                  <a:latin typeface="Cambria Math"/>
                                  <a:ea typeface="Calibri"/>
                                </a:rPr>
                              </m:ctrlPr>
                            </m:sSupPr>
                            <m:e>
                              <m:r>
                                <a:rPr lang="ru-RU" sz="2400" b="1" i="0">
                                  <a:solidFill>
                                    <a:srgbClr val="FF33CC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𝛈</m:t>
                              </m:r>
                            </m:e>
                            <m:sup>
                              <m:r>
                                <a:rPr lang="ru-RU" sz="2400" b="1" i="0">
                                  <a:solidFill>
                                    <a:srgbClr val="FF33CC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(</m:t>
                              </m:r>
                              <m:r>
                                <a:rPr lang="ru-RU" sz="2400" b="1" i="0">
                                  <a:solidFill>
                                    <a:srgbClr val="FF33CC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  <m:r>
                                <a:rPr lang="ru-RU" sz="2400" b="1" i="0">
                                  <a:solidFill>
                                    <a:srgbClr val="FF33CC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sz="2400" b="1" i="0">
                                  <a:solidFill>
                                    <a:srgbClr val="FF33CC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ru-RU" sz="2400" b="1" i="0">
                                  <a:solidFill>
                                    <a:srgbClr val="FF33CC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</m:sup>
                          </m:sSup>
                          <m:r>
                            <a:rPr lang="ru-RU" sz="24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;</m:t>
                          </m:r>
                          <m:sSup>
                            <m:sSupPr>
                              <m:ctrlPr>
                                <a:rPr lang="ru-RU" sz="2400" b="1" i="1">
                                  <a:effectLst/>
                                  <a:latin typeface="Cambria Math"/>
                                  <a:ea typeface="Calibri"/>
                                </a:rPr>
                              </m:ctrlPr>
                            </m:sSupPr>
                            <m:e>
                              <m:r>
                                <a:rPr lang="ru-RU" sz="24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𝐳</m:t>
                              </m:r>
                            </m:e>
                            <m:sup>
                              <m:r>
                                <a:rPr lang="ru-RU" sz="24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(</m:t>
                              </m:r>
                              <m:r>
                                <a:rPr lang="ru-RU" sz="24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  <m:r>
                                <a:rPr lang="ru-RU" sz="24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sz="24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ru-RU" sz="24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400" b="0" i="0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66FF"/>
                              </a:solidFill>
                              <a:effectLst/>
                              <a:latin typeface="Cambria Math"/>
                              <a:ea typeface="Calibri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0066FF"/>
                              </a:solidFill>
                              <a:effectLst/>
                              <a:latin typeface="Cambria Math"/>
                              <a:ea typeface="Calibri"/>
                            </a:rPr>
                            <m:t> </m:t>
                          </m:r>
                          <m:r>
                            <a:rPr lang="ru-RU" sz="2400" b="1" i="0">
                              <a:solidFill>
                                <a:srgbClr val="0066FF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𝐩</m:t>
                          </m:r>
                        </m:e>
                        <m:sub>
                          <m:r>
                            <a:rPr lang="ru-RU" sz="2400" b="1" i="0">
                              <a:solidFill>
                                <a:srgbClr val="0066FF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𝐱</m:t>
                          </m:r>
                          <m:r>
                            <a:rPr lang="ru-RU" sz="2400" b="1" i="0">
                              <a:solidFill>
                                <a:srgbClr val="0066FF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,(</m:t>
                          </m:r>
                          <m:r>
                            <a:rPr lang="ru-RU" sz="2400" b="1" i="0">
                              <a:solidFill>
                                <a:srgbClr val="0066FF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  <m:r>
                            <a:rPr lang="ru-RU" sz="2400" b="1" i="0">
                              <a:solidFill>
                                <a:srgbClr val="0066FF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ru-RU" sz="2400" b="1" i="0">
                              <a:solidFill>
                                <a:srgbClr val="0066FF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  <m:r>
                            <a:rPr lang="ru-RU" sz="2400" b="1" i="0">
                              <a:solidFill>
                                <a:srgbClr val="0066FF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)</m:t>
                          </m:r>
                        </m:sub>
                      </m:sSub>
                      <m:r>
                        <a:rPr lang="ru-RU" sz="2400" b="1" i="0">
                          <a:solidFill>
                            <a:srgbClr val="0066FF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ru-RU" sz="2400" b="1" i="0">
                          <a:solidFill>
                            <a:srgbClr val="0066FF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𝐱</m:t>
                      </m:r>
                      <m:r>
                        <a:rPr lang="ru-RU" sz="2400" b="1" i="0">
                          <a:solidFill>
                            <a:srgbClr val="0066FF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)∙ </m:t>
                      </m:r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Calibri"/>
                            </a:rPr>
                          </m:ctrlPr>
                        </m:sSubPr>
                        <m:e>
                          <m:r>
                            <a:rPr lang="ru-RU" sz="2400" b="1" i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𝐩</m:t>
                          </m:r>
                        </m:e>
                        <m:sub>
                          <m:r>
                            <a:rPr lang="ru-RU" sz="2400" b="1" i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𝐲</m:t>
                          </m:r>
                          <m:r>
                            <a:rPr lang="ru-RU" sz="2400" b="1" i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d>
                            <m:dPr>
                              <m:ctrlPr>
                                <a:rPr lang="ru-RU" sz="24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Calibri"/>
                                </a:rPr>
                              </m:ctrlPr>
                            </m:dPr>
                            <m:e>
                              <m:r>
                                <a:rPr lang="ru-RU" sz="2400" b="1" i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  <m:r>
                                <a:rPr lang="ru-RU" sz="2400" b="1" i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sz="2400" b="1" i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e>
                          </m:d>
                        </m:sub>
                      </m:sSub>
                      <m:r>
                        <a:rPr lang="ru-RU" sz="2400" b="1" i="0">
                          <a:solidFill>
                            <a:srgbClr val="00B05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ru-RU" sz="2400" b="1" i="0">
                          <a:solidFill>
                            <a:srgbClr val="00B05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𝐲</m:t>
                      </m:r>
                      <m:r>
                        <a:rPr lang="ru-RU" sz="2400" b="1" i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)∙</m:t>
                      </m:r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CC00FF"/>
                              </a:solidFill>
                              <a:effectLst/>
                              <a:latin typeface="Cambria Math"/>
                              <a:ea typeface="Calibri"/>
                            </a:rPr>
                          </m:ctrlPr>
                        </m:sSubPr>
                        <m:e>
                          <m:r>
                            <a:rPr lang="ru-RU" sz="2400" b="1" i="0">
                              <a:solidFill>
                                <a:srgbClr val="CC00FF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𝐩</m:t>
                          </m:r>
                        </m:e>
                        <m:sub>
                          <m:r>
                            <a:rPr lang="ru-RU" sz="2400" b="1" i="0">
                              <a:solidFill>
                                <a:srgbClr val="CC00FF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𝐳</m:t>
                          </m:r>
                          <m:r>
                            <a:rPr lang="ru-RU" sz="2400" b="1" i="0">
                              <a:solidFill>
                                <a:srgbClr val="CC00FF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d>
                            <m:dPr>
                              <m:ctrlPr>
                                <a:rPr lang="ru-RU" sz="2400" b="1" i="1">
                                  <a:solidFill>
                                    <a:srgbClr val="CC00FF"/>
                                  </a:solidFill>
                                  <a:effectLst/>
                                  <a:latin typeface="Cambria Math"/>
                                  <a:ea typeface="Calibri"/>
                                </a:rPr>
                              </m:ctrlPr>
                            </m:dPr>
                            <m:e>
                              <m:r>
                                <a:rPr lang="ru-RU" sz="2400" b="1" i="0">
                                  <a:solidFill>
                                    <a:srgbClr val="CC00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  <m:r>
                                <a:rPr lang="ru-RU" sz="2400" b="1" i="0">
                                  <a:solidFill>
                                    <a:srgbClr val="CC00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sz="2400" b="1" i="0">
                                  <a:solidFill>
                                    <a:srgbClr val="CC00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e>
                          </m:d>
                        </m:sub>
                      </m:sSub>
                      <m:r>
                        <a:rPr lang="ru-RU" sz="2400" b="1" i="0">
                          <a:solidFill>
                            <a:srgbClr val="CC00FF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CC00FF"/>
                              </a:solidFill>
                              <a:effectLst/>
                              <a:latin typeface="Cambria Math"/>
                              <a:ea typeface="Calibri"/>
                            </a:rPr>
                          </m:ctrlPr>
                        </m:sSupPr>
                        <m:e>
                          <m:r>
                            <a:rPr lang="ru-RU" sz="2400" b="1" i="0">
                              <a:solidFill>
                                <a:srgbClr val="CC00FF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𝛈</m:t>
                          </m:r>
                        </m:e>
                        <m:sup>
                          <m:r>
                            <a:rPr lang="ru-RU" sz="2400" b="1" i="0">
                              <a:solidFill>
                                <a:srgbClr val="CC00FF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(</m:t>
                          </m:r>
                          <m:r>
                            <a:rPr lang="ru-RU" sz="2400" b="1" i="0">
                              <a:solidFill>
                                <a:srgbClr val="CC00FF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  <m:r>
                            <a:rPr lang="ru-RU" sz="2400" b="1" i="0">
                              <a:solidFill>
                                <a:srgbClr val="CC00FF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ru-RU" sz="2400" b="1" i="0">
                              <a:solidFill>
                                <a:srgbClr val="CC00FF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  <m:r>
                            <a:rPr lang="ru-RU" sz="2400" b="1" i="0">
                              <a:solidFill>
                                <a:srgbClr val="CC00FF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)</m:t>
                          </m:r>
                        </m:sup>
                      </m:sSup>
                      <m:r>
                        <a:rPr lang="ru-RU" sz="2400" b="1" i="0">
                          <a:solidFill>
                            <a:srgbClr val="CC00FF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ru-RU" sz="2400" b="1" dirty="0">
                  <a:solidFill>
                    <a:srgbClr val="CC00FF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86" y="1334362"/>
                <a:ext cx="8712968" cy="5236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24884" y="1988840"/>
                <a:ext cx="8822223" cy="147873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b="1" i="1"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1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200" b="1" i="1" smtClean="0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2200" b="1" i="1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𝐱</m:t>
                                  </m:r>
                                  <m:r>
                                    <a:rPr lang="ru-RU" sz="2200" b="1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,</m:t>
                                  </m:r>
                                  <m:d>
                                    <m:dPr>
                                      <m:ctrlPr>
                                        <a:rPr lang="ru-RU" sz="2200" b="1" i="1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200" b="1" i="1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𝟏</m:t>
                                      </m:r>
                                      <m:r>
                                        <a:rPr lang="ru-RU" sz="2200" b="1" i="1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ru-RU" sz="2200" b="1" i="1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ru-RU" sz="2200" b="1" i="1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1" i="1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ru-RU" sz="2200" b="1">
                                  <a:solidFill>
                                    <a:srgbClr val="0066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ru-RU" sz="2200" b="1" i="1" smtClean="0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ru-RU" sz="2200" b="1" i="1" smtClean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200" b="1" i="1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ru-RU" sz="2200" b="1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(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200" b="1" i="1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sz="2200" b="1" i="1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𝟐</m:t>
                                          </m:r>
                                          <m:r>
                                            <a:rPr lang="ru-RU" sz="2200" b="1" i="1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𝝅</m:t>
                                          </m:r>
                                        </m:e>
                                      </m:rad>
                                      <m:sSub>
                                        <m:sSubPr>
                                          <m:ctrlPr>
                                            <a:rPr lang="ru-RU" sz="2200" b="1" i="1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200" b="1" i="1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𝝈</m:t>
                                          </m:r>
                                        </m:e>
                                        <m:sub>
                                          <m:r>
                                            <a:rPr lang="en-US" sz="2200" b="1" i="1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𝐱</m:t>
                                          </m:r>
                                          <m:r>
                                            <a:rPr lang="ru-RU" sz="2200" b="1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,</m:t>
                                          </m:r>
                                          <m:d>
                                            <m:dPr>
                                              <m:ctrlPr>
                                                <a:rPr lang="ru-RU" sz="2200" b="1" i="1">
                                                  <a:solidFill>
                                                    <a:srgbClr val="0066FF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Calibri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sz="2200" b="1" i="1">
                                                  <a:solidFill>
                                                    <a:srgbClr val="0066FF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𝟏</m:t>
                                              </m:r>
                                              <m:r>
                                                <a:rPr lang="ru-RU" sz="2200" b="1" i="1">
                                                  <a:solidFill>
                                                    <a:srgbClr val="0066FF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ru-RU" sz="2200" b="1" i="1">
                                                  <a:solidFill>
                                                    <a:srgbClr val="0066FF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𝟐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  <m:r>
                                        <a:rPr lang="ru-RU" sz="2200" b="1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200" b="1" i="1">
                                  <a:solidFill>
                                    <a:srgbClr val="0066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𝐞𝐱𝐩</m:t>
                              </m:r>
                              <m:r>
                                <a:rPr lang="ru-RU" sz="2200" b="1">
                                  <a:solidFill>
                                    <a:srgbClr val="0066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⁡(</m:t>
                              </m:r>
                              <m:r>
                                <a:rPr lang="ru-RU" sz="2200" b="1" i="1">
                                  <a:solidFill>
                                    <a:srgbClr val="0066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ru-RU" sz="2200" b="1" i="1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200" b="1" i="1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1" i="1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ru-RU" sz="2200" b="1" i="1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200" b="1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ru-RU" sz="2200" b="1" i="1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  <m:sSubSup>
                                    <m:sSubSupPr>
                                      <m:ctrlPr>
                                        <a:rPr lang="ru-RU" sz="2200" b="1" i="1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200" b="1" i="1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sz="2200" b="1" i="1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𝐱</m:t>
                                      </m:r>
                                      <m:r>
                                        <a:rPr lang="ru-RU" sz="2200" b="1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,</m:t>
                                      </m:r>
                                      <m:d>
                                        <m:dPr>
                                          <m:ctrlPr>
                                            <a:rPr lang="ru-RU" sz="2200" b="1" i="1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200" b="1" i="1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𝟏</m:t>
                                          </m:r>
                                          <m:r>
                                            <a:rPr lang="ru-RU" sz="2200" b="1" i="1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,</m:t>
                                          </m:r>
                                          <m:r>
                                            <a:rPr lang="ru-RU" sz="2200" b="1" i="1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𝟐</m:t>
                                          </m:r>
                                        </m:e>
                                      </m:d>
                                    </m:sub>
                                    <m:sup>
                                      <m:r>
                                        <a:rPr lang="ru-RU" sz="2200" b="1" i="1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ru-RU" sz="2200" b="1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)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ru-RU" sz="2200" b="1" i="1" smtClean="0">
                                      <a:solidFill>
                                        <a:srgbClr val="069848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solidFill>
                                        <a:srgbClr val="069848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2200" b="1" i="1">
                                      <a:solidFill>
                                        <a:srgbClr val="069848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𝐲</m:t>
                                  </m:r>
                                  <m:r>
                                    <a:rPr lang="ru-RU" sz="2200" b="1">
                                      <a:solidFill>
                                        <a:srgbClr val="069848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,</m:t>
                                  </m:r>
                                  <m:d>
                                    <m:dPr>
                                      <m:ctrlPr>
                                        <a:rPr lang="ru-RU" sz="2200" b="1" i="1">
                                          <a:solidFill>
                                            <a:srgbClr val="069848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200" b="1" i="1">
                                          <a:solidFill>
                                            <a:srgbClr val="069848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𝟏</m:t>
                                      </m:r>
                                      <m:r>
                                        <a:rPr lang="ru-RU" sz="2200" b="1" i="1">
                                          <a:solidFill>
                                            <a:srgbClr val="069848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ru-RU" sz="2200" b="1" i="1">
                                          <a:solidFill>
                                            <a:srgbClr val="069848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ru-RU" sz="2200" b="1" i="1">
                                      <a:solidFill>
                                        <a:srgbClr val="069848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1" i="1">
                                      <a:solidFill>
                                        <a:srgbClr val="069848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ru-RU" sz="2200" b="1">
                                  <a:solidFill>
                                    <a:srgbClr val="069848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ru-RU" sz="2200" b="1" i="1">
                                      <a:solidFill>
                                        <a:srgbClr val="069848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ru-RU" sz="2200" b="1" i="1">
                                          <a:solidFill>
                                            <a:srgbClr val="069848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200" b="1" i="1">
                                          <a:solidFill>
                                            <a:srgbClr val="069848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ru-RU" sz="2200" b="1">
                                          <a:solidFill>
                                            <a:srgbClr val="069848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(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200" b="1" i="1">
                                              <a:solidFill>
                                                <a:srgbClr val="069848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sz="2200" b="1" i="1">
                                              <a:solidFill>
                                                <a:srgbClr val="069848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𝟐</m:t>
                                          </m:r>
                                          <m:r>
                                            <a:rPr lang="ru-RU" sz="2200" b="1" i="1">
                                              <a:solidFill>
                                                <a:srgbClr val="069848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𝝅</m:t>
                                          </m:r>
                                        </m:e>
                                      </m:rad>
                                      <m:sSub>
                                        <m:sSubPr>
                                          <m:ctrlPr>
                                            <a:rPr lang="ru-RU" sz="2200" b="1" i="1">
                                              <a:solidFill>
                                                <a:srgbClr val="069848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200" b="1" i="1">
                                              <a:solidFill>
                                                <a:srgbClr val="069848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𝝈</m:t>
                                          </m:r>
                                        </m:e>
                                        <m:sub>
                                          <m:r>
                                            <a:rPr lang="en-US" sz="2200" b="1" i="1">
                                              <a:solidFill>
                                                <a:srgbClr val="069848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𝐲</m:t>
                                          </m:r>
                                          <m:r>
                                            <a:rPr lang="ru-RU" sz="2200" b="1">
                                              <a:solidFill>
                                                <a:srgbClr val="069848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,</m:t>
                                          </m:r>
                                          <m:d>
                                            <m:dPr>
                                              <m:ctrlPr>
                                                <a:rPr lang="ru-RU" sz="2200" b="1" i="1">
                                                  <a:solidFill>
                                                    <a:srgbClr val="069848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Calibri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sz="2200" b="1" i="1">
                                                  <a:solidFill>
                                                    <a:srgbClr val="069848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𝟏</m:t>
                                              </m:r>
                                              <m:r>
                                                <a:rPr lang="ru-RU" sz="2200" b="1" i="1">
                                                  <a:solidFill>
                                                    <a:srgbClr val="069848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ru-RU" sz="2200" b="1" i="1">
                                                  <a:solidFill>
                                                    <a:srgbClr val="069848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𝟐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  <m:r>
                                        <a:rPr lang="ru-RU" sz="2200" b="1">
                                          <a:solidFill>
                                            <a:srgbClr val="069848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200" b="1" i="1">
                                  <a:solidFill>
                                    <a:srgbClr val="069848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𝐞𝐱𝐩</m:t>
                              </m:r>
                              <m:r>
                                <a:rPr lang="ru-RU" sz="2200" b="1">
                                  <a:solidFill>
                                    <a:srgbClr val="069848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⁡(</m:t>
                              </m:r>
                              <m:r>
                                <a:rPr lang="ru-RU" sz="2200" b="1" i="1">
                                  <a:solidFill>
                                    <a:srgbClr val="069848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ru-RU" sz="2200" b="1" i="1">
                                      <a:solidFill>
                                        <a:srgbClr val="069848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200" b="1" i="1">
                                          <a:solidFill>
                                            <a:srgbClr val="069848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1" i="1">
                                          <a:solidFill>
                                            <a:srgbClr val="069848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ru-RU" sz="2200" b="1" i="1">
                                          <a:solidFill>
                                            <a:srgbClr val="069848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200" b="1">
                                      <a:solidFill>
                                        <a:srgbClr val="069848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ru-RU" sz="2200" b="1" i="1">
                                      <a:solidFill>
                                        <a:srgbClr val="069848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  <m:sSubSup>
                                    <m:sSubSupPr>
                                      <m:ctrlPr>
                                        <a:rPr lang="ru-RU" sz="2200" b="1" i="1">
                                          <a:solidFill>
                                            <a:srgbClr val="069848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200" b="1" i="1">
                                          <a:solidFill>
                                            <a:srgbClr val="069848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sz="2200" b="1" i="1">
                                          <a:solidFill>
                                            <a:srgbClr val="069848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𝐲</m:t>
                                      </m:r>
                                      <m:r>
                                        <a:rPr lang="ru-RU" sz="2200" b="1">
                                          <a:solidFill>
                                            <a:srgbClr val="069848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,</m:t>
                                      </m:r>
                                      <m:d>
                                        <m:dPr>
                                          <m:ctrlPr>
                                            <a:rPr lang="ru-RU" sz="2200" b="1" i="1">
                                              <a:solidFill>
                                                <a:srgbClr val="069848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200" b="1" i="1">
                                              <a:solidFill>
                                                <a:srgbClr val="069848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𝟏</m:t>
                                          </m:r>
                                          <m:r>
                                            <a:rPr lang="ru-RU" sz="2200" b="1" i="1">
                                              <a:solidFill>
                                                <a:srgbClr val="069848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,</m:t>
                                          </m:r>
                                          <m:r>
                                            <a:rPr lang="ru-RU" sz="2200" b="1" i="1">
                                              <a:solidFill>
                                                <a:srgbClr val="069848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𝟐</m:t>
                                          </m:r>
                                        </m:e>
                                      </m:d>
                                    </m:sub>
                                    <m:sup>
                                      <m:r>
                                        <a:rPr lang="ru-RU" sz="2200" b="1" i="1">
                                          <a:solidFill>
                                            <a:srgbClr val="069848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ru-RU" sz="2200" b="1">
                                      <a:solidFill>
                                        <a:srgbClr val="069848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)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ru-RU" sz="2200" b="1" i="1" smtClean="0">
                                      <a:solidFill>
                                        <a:srgbClr val="CC00FF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solidFill>
                                        <a:srgbClr val="CC00FF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2200" b="1" i="1">
                                      <a:solidFill>
                                        <a:srgbClr val="CC00FF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𝐳</m:t>
                                  </m:r>
                                  <m:r>
                                    <a:rPr lang="ru-RU" sz="2200" b="1">
                                      <a:solidFill>
                                        <a:srgbClr val="CC00FF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,</m:t>
                                  </m:r>
                                  <m:d>
                                    <m:dPr>
                                      <m:ctrlPr>
                                        <a:rPr lang="ru-RU" sz="2200" b="1" i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200" b="1" i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𝟏</m:t>
                                      </m:r>
                                      <m:r>
                                        <a:rPr lang="ru-RU" sz="2200" b="1" i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ru-RU" sz="2200" b="1" i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ru-RU" sz="2200" b="1" i="1">
                                      <a:solidFill>
                                        <a:srgbClr val="CC00FF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2200" b="1" i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200" b="1" i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𝜼</m:t>
                                      </m:r>
                                    </m:e>
                                    <m:sup>
                                      <m:r>
                                        <a:rPr lang="ru-RU" sz="2200" b="1" i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(</m:t>
                                      </m:r>
                                      <m:r>
                                        <a:rPr lang="ru-RU" sz="2200" b="1" i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𝟏</m:t>
                                      </m:r>
                                      <m:r>
                                        <a:rPr lang="ru-RU" sz="2200" b="1" i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ru-RU" sz="2200" b="1" i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  <m:r>
                                        <a:rPr lang="ru-RU" sz="2200" b="1" i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ru-RU" sz="2200" b="1" i="1">
                                      <a:solidFill>
                                        <a:srgbClr val="CC00FF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ru-RU" sz="2200" b="1" i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1" i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𝒛</m:t>
                                      </m:r>
                                    </m:e>
                                    <m:sup>
                                      <m:r>
                                        <a:rPr lang="ru-RU" sz="2200" b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(</m:t>
                                      </m:r>
                                      <m:r>
                                        <a:rPr lang="ru-RU" sz="2200" b="1" i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𝟏</m:t>
                                      </m:r>
                                      <m:r>
                                        <a:rPr lang="ru-RU" sz="2200" b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ru-RU" sz="2200" b="1" i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  <m:r>
                                        <a:rPr lang="ru-RU" sz="2200" b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ru-RU" sz="2200" b="1">
                                  <a:solidFill>
                                    <a:srgbClr val="CC00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ru-RU" sz="2200" b="1" i="1">
                                      <a:solidFill>
                                        <a:srgbClr val="CC00FF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ru-RU" sz="2200" b="1" i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200" b="1" i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ru-RU" sz="2200" b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(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200" b="1" i="1">
                                              <a:solidFill>
                                                <a:srgbClr val="CC00FF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sz="2200" b="1" i="1">
                                              <a:solidFill>
                                                <a:srgbClr val="CC00FF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𝟐</m:t>
                                          </m:r>
                                          <m:r>
                                            <a:rPr lang="ru-RU" sz="2200" b="1" i="1">
                                              <a:solidFill>
                                                <a:srgbClr val="CC00FF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𝝅</m:t>
                                          </m:r>
                                        </m:e>
                                      </m:rad>
                                      <m:sSub>
                                        <m:sSubPr>
                                          <m:ctrlPr>
                                            <a:rPr lang="ru-RU" sz="2200" b="1" i="1">
                                              <a:solidFill>
                                                <a:srgbClr val="CC00FF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200" b="1" i="1">
                                              <a:solidFill>
                                                <a:srgbClr val="CC00FF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𝝈</m:t>
                                          </m:r>
                                        </m:e>
                                        <m:sub>
                                          <m:r>
                                            <a:rPr lang="en-US" sz="2200" b="1" i="1">
                                              <a:solidFill>
                                                <a:srgbClr val="CC00FF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𝐳</m:t>
                                          </m:r>
                                          <m:r>
                                            <a:rPr lang="ru-RU" sz="2200" b="1">
                                              <a:solidFill>
                                                <a:srgbClr val="CC00FF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,</m:t>
                                          </m:r>
                                          <m:d>
                                            <m:dPr>
                                              <m:ctrlPr>
                                                <a:rPr lang="ru-RU" sz="2200" b="1" i="1">
                                                  <a:solidFill>
                                                    <a:srgbClr val="CC00FF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Calibri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sz="2200" b="1" i="1">
                                                  <a:solidFill>
                                                    <a:srgbClr val="CC00FF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𝟏</m:t>
                                              </m:r>
                                              <m:r>
                                                <a:rPr lang="ru-RU" sz="2200" b="1" i="1">
                                                  <a:solidFill>
                                                    <a:srgbClr val="CC00FF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ru-RU" sz="2200" b="1" i="1">
                                                  <a:solidFill>
                                                    <a:srgbClr val="CC00FF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𝟐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  <m:r>
                                        <a:rPr lang="ru-RU" sz="2200" b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200" b="1" i="1">
                                  <a:solidFill>
                                    <a:srgbClr val="CC00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𝐞𝐱𝐩</m:t>
                              </m:r>
                              <m:r>
                                <a:rPr lang="ru-RU" sz="2200" b="1">
                                  <a:solidFill>
                                    <a:srgbClr val="CC00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⁡(</m:t>
                              </m:r>
                              <m:r>
                                <a:rPr lang="ru-RU" sz="2200" b="1" i="1">
                                  <a:solidFill>
                                    <a:srgbClr val="CC00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ru-RU" sz="2200" b="1" i="1">
                                      <a:solidFill>
                                        <a:srgbClr val="CC00FF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200" b="1" i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200" b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ru-RU" sz="2200" b="1" i="1">
                                              <a:solidFill>
                                                <a:srgbClr val="CC00FF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200" b="1" i="1">
                                              <a:solidFill>
                                                <a:srgbClr val="CC00FF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𝜼</m:t>
                                          </m:r>
                                        </m:e>
                                        <m:sup>
                                          <m:r>
                                            <a:rPr lang="ru-RU" sz="2200" b="1" i="1">
                                              <a:solidFill>
                                                <a:srgbClr val="CC00FF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(</m:t>
                                          </m:r>
                                          <m:r>
                                            <a:rPr lang="ru-RU" sz="2200" b="1" i="1">
                                              <a:solidFill>
                                                <a:srgbClr val="CC00FF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𝟏</m:t>
                                          </m:r>
                                          <m:r>
                                            <a:rPr lang="ru-RU" sz="2200" b="1" i="1">
                                              <a:solidFill>
                                                <a:srgbClr val="CC00FF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,</m:t>
                                          </m:r>
                                          <m:r>
                                            <a:rPr lang="ru-RU" sz="2200" b="1" i="1">
                                              <a:solidFill>
                                                <a:srgbClr val="CC00FF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𝟐</m:t>
                                          </m:r>
                                          <m:r>
                                            <a:rPr lang="ru-RU" sz="2200" b="1" i="1">
                                              <a:solidFill>
                                                <a:srgbClr val="CC00FF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lang="ru-RU" sz="2200" b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ru-RU" sz="2200" b="1" i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200" b="1">
                                      <a:solidFill>
                                        <a:srgbClr val="CC00FF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ru-RU" sz="2200" b="1" i="1">
                                      <a:solidFill>
                                        <a:srgbClr val="CC00FF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  <m:sSubSup>
                                    <m:sSubSupPr>
                                      <m:ctrlPr>
                                        <a:rPr lang="ru-RU" sz="2200" b="1" i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200" b="1" i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sz="2200" b="1" i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𝐳</m:t>
                                      </m:r>
                                      <m:r>
                                        <a:rPr lang="ru-RU" sz="2200" b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,</m:t>
                                      </m:r>
                                      <m:d>
                                        <m:dPr>
                                          <m:ctrlPr>
                                            <a:rPr lang="ru-RU" sz="2200" b="1" i="1">
                                              <a:solidFill>
                                                <a:srgbClr val="CC00FF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200" b="1" i="1">
                                              <a:solidFill>
                                                <a:srgbClr val="CC00FF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𝟏</m:t>
                                          </m:r>
                                          <m:r>
                                            <a:rPr lang="ru-RU" sz="2200" b="1" i="1">
                                              <a:solidFill>
                                                <a:srgbClr val="CC00FF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,</m:t>
                                          </m:r>
                                          <m:r>
                                            <a:rPr lang="ru-RU" sz="2200" b="1" i="1">
                                              <a:solidFill>
                                                <a:srgbClr val="CC00FF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𝟐</m:t>
                                          </m:r>
                                        </m:e>
                                      </m:d>
                                    </m:sub>
                                    <m:sup>
                                      <m:r>
                                        <a:rPr lang="ru-RU" sz="2200" b="1" i="1">
                                          <a:solidFill>
                                            <a:srgbClr val="CC00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ru-RU" sz="2200" b="1">
                                      <a:solidFill>
                                        <a:srgbClr val="CC00FF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84" y="1988840"/>
                <a:ext cx="8822223" cy="14787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37914" y="3717032"/>
                <a:ext cx="8208912" cy="92217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latin typeface="Cambria Math"/>
                              <a:ea typeface="Calibri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a:rPr lang="en-US" sz="24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𝐋</m:t>
                          </m:r>
                        </m:e>
                        <m:sub>
                          <m:r>
                            <a:rPr lang="ru-RU" sz="24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  <m:r>
                            <a:rPr lang="ru-RU" sz="24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ru-RU" sz="24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</m:sSub>
                      <m:r>
                        <a:rPr lang="ru-RU" sz="2400" b="1" i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  </m:t>
                      </m:r>
                      <m:f>
                        <m:fPr>
                          <m:type m:val="lin"/>
                          <m:ctrlPr>
                            <a:rPr lang="ru-RU" sz="2400" b="1" i="1">
                              <a:effectLst/>
                              <a:latin typeface="Cambria Math"/>
                              <a:ea typeface="Calibri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400" b="1" i="1">
                                  <a:effectLst/>
                                  <a:latin typeface="Cambria Math"/>
                                  <a:ea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b="1" i="1">
                                      <a:effectLst/>
                                      <a:latin typeface="Cambria Math"/>
                                      <a:ea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𝐍</m:t>
                                  </m:r>
                                </m:e>
                                <m:sub>
                                  <m:r>
                                    <a:rPr lang="ru-RU" sz="2400" b="1" i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400" b="1" i="1">
                                      <a:effectLst/>
                                      <a:latin typeface="Cambria Math"/>
                                      <a:ea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𝐍</m:t>
                                  </m:r>
                                </m:e>
                                <m:sub>
                                  <m:r>
                                    <a:rPr lang="ru-RU" sz="2400" b="1" i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𝐟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ru-RU" sz="2400" b="1" i="1">
                                  <a:effectLst/>
                                  <a:latin typeface="Cambria Math"/>
                                  <a:ea typeface="Calibri"/>
                                </a:rPr>
                              </m:ctrlPr>
                            </m:dPr>
                            <m:e>
                              <m:r>
                                <a:rPr lang="ru-RU" sz="24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24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𝛑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400" b="1" i="1">
                                      <a:effectLst/>
                                      <a:latin typeface="Cambria Math"/>
                                      <a:ea typeface="Calibri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ru-RU" sz="2400" b="1" i="1" smtClean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𝛔</m:t>
                                      </m:r>
                                    </m:e>
                                    <m:sub>
                                      <m:r>
                                        <a:rPr lang="en-US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𝐱</m:t>
                                      </m:r>
                                      <m:r>
                                        <a:rPr lang="ru-RU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ru-RU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ru-RU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ru-RU" sz="2400" b="1" i="0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ru-RU" sz="2400" b="1" i="1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𝛔</m:t>
                                      </m:r>
                                    </m:e>
                                    <m:sub>
                                      <m:r>
                                        <a:rPr lang="en-US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𝐱</m:t>
                                      </m:r>
                                      <m:r>
                                        <a:rPr lang="ru-RU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ru-RU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b>
                                    <m:sup>
                                      <m:r>
                                        <a:rPr lang="ru-RU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lang="ru-RU" sz="2400" b="1" i="1">
                                      <a:effectLst/>
                                      <a:latin typeface="Cambria Math"/>
                                      <a:ea typeface="Calibri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ru-RU" sz="2400" b="1" i="1" smtClean="0">
                                          <a:solidFill>
                                            <a:srgbClr val="069848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1" i="0">
                                          <a:solidFill>
                                            <a:srgbClr val="069848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𝛔</m:t>
                                      </m:r>
                                    </m:e>
                                    <m:sub>
                                      <m:r>
                                        <a:rPr lang="en-US" sz="2400" b="1" i="0">
                                          <a:solidFill>
                                            <a:srgbClr val="069848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𝐲</m:t>
                                      </m:r>
                                      <m:r>
                                        <a:rPr lang="ru-RU" sz="2400" b="1" i="0">
                                          <a:solidFill>
                                            <a:srgbClr val="069848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ru-RU" sz="2400" b="1" i="0">
                                          <a:solidFill>
                                            <a:srgbClr val="069848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ru-RU" sz="2400" b="1" i="0">
                                          <a:solidFill>
                                            <a:srgbClr val="069848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ru-RU" sz="2400" b="1" i="0">
                                      <a:solidFill>
                                        <a:srgbClr val="069848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ru-RU" sz="2400" b="1" i="1">
                                          <a:solidFill>
                                            <a:srgbClr val="069848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1" i="0">
                                          <a:solidFill>
                                            <a:srgbClr val="069848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𝛔</m:t>
                                      </m:r>
                                    </m:e>
                                    <m:sub>
                                      <m:r>
                                        <a:rPr lang="en-US" sz="2400" b="1" i="0">
                                          <a:solidFill>
                                            <a:srgbClr val="069848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𝐲</m:t>
                                      </m:r>
                                      <m:r>
                                        <a:rPr lang="ru-RU" sz="2400" b="1" i="0">
                                          <a:solidFill>
                                            <a:srgbClr val="069848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ru-RU" sz="2400" b="1" i="0">
                                          <a:solidFill>
                                            <a:srgbClr val="069848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b>
                                    <m:sup>
                                      <m:r>
                                        <a:rPr lang="ru-RU" sz="2400" b="1" i="0">
                                          <a:solidFill>
                                            <a:srgbClr val="069848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e>
                              </m:rad>
                            </m:e>
                          </m:d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4" y="3717032"/>
                <a:ext cx="8208912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475656" y="5012808"/>
                <a:ext cx="6490303" cy="85273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/>
                              <a:ea typeface="Calibri"/>
                            </a:rPr>
                          </m:ctrlPr>
                        </m:sSubPr>
                        <m:e>
                          <m:r>
                            <a:rPr lang="ru-RU" sz="24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𝐒</m:t>
                          </m:r>
                        </m:e>
                        <m:sub>
                          <m:r>
                            <a:rPr lang="ru-RU" sz="24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𝐞𝐟𝐟</m:t>
                          </m:r>
                        </m:sub>
                      </m:sSub>
                      <m:r>
                        <a:rPr lang="ru-RU" sz="2400" b="1" i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 </m:t>
                      </m:r>
                      <m:r>
                        <a:rPr lang="ru-RU" sz="2400" b="1" i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𝟐</m:t>
                      </m:r>
                      <m:r>
                        <a:rPr lang="en-US" sz="2400" b="1" i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𝛑</m:t>
                      </m:r>
                      <m:rad>
                        <m:radPr>
                          <m:degHide m:val="on"/>
                          <m:ctrlPr>
                            <a:rPr lang="ru-RU" sz="2400" b="1" i="1" smtClean="0">
                              <a:effectLst/>
                              <a:latin typeface="Cambria Math"/>
                              <a:ea typeface="Calibri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ru-RU" sz="2400" b="1" i="1" smtClean="0">
                                  <a:solidFill>
                                    <a:srgbClr val="0066FF"/>
                                  </a:solidFill>
                                  <a:effectLst/>
                                  <a:latin typeface="Cambria Math"/>
                                  <a:ea typeface="Calibri"/>
                                </a:rPr>
                              </m:ctrlPr>
                            </m:sSubSupPr>
                            <m:e>
                              <m:r>
                                <a:rPr lang="en-US" sz="2400" b="1" i="0">
                                  <a:solidFill>
                                    <a:srgbClr val="0066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𝛔</m:t>
                              </m:r>
                            </m:e>
                            <m:sub>
                              <m:r>
                                <a:rPr lang="en-US" sz="2400" b="1" i="0">
                                  <a:solidFill>
                                    <a:srgbClr val="0066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𝐱</m:t>
                              </m:r>
                              <m:r>
                                <a:rPr lang="ru-RU" sz="2400" b="1" i="0">
                                  <a:solidFill>
                                    <a:srgbClr val="0066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sz="2400" b="1" i="0">
                                  <a:solidFill>
                                    <a:srgbClr val="0066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ru-RU" sz="2400" b="1" i="0">
                                  <a:solidFill>
                                    <a:srgbClr val="0066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sup>
                          </m:sSubSup>
                          <m:r>
                            <a:rPr lang="ru-RU" sz="2400" b="1" i="0">
                              <a:solidFill>
                                <a:srgbClr val="0066FF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sz="2400" b="1" i="1">
                                  <a:solidFill>
                                    <a:srgbClr val="0066FF"/>
                                  </a:solidFill>
                                  <a:effectLst/>
                                  <a:latin typeface="Cambria Math"/>
                                  <a:ea typeface="Calibri"/>
                                </a:rPr>
                              </m:ctrlPr>
                            </m:sSubSupPr>
                            <m:e>
                              <m:r>
                                <a:rPr lang="en-US" sz="2400" b="1" i="0">
                                  <a:solidFill>
                                    <a:srgbClr val="0066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𝛔</m:t>
                              </m:r>
                            </m:e>
                            <m:sub>
                              <m:r>
                                <a:rPr lang="en-US" sz="2400" b="1" i="0">
                                  <a:solidFill>
                                    <a:srgbClr val="0066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𝐱</m:t>
                              </m:r>
                              <m:r>
                                <a:rPr lang="ru-RU" sz="2400" b="1" i="0">
                                  <a:solidFill>
                                    <a:srgbClr val="0066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sz="2400" b="1" i="0">
                                  <a:solidFill>
                                    <a:srgbClr val="0066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ru-RU" sz="2400" b="1" i="0">
                                  <a:solidFill>
                                    <a:srgbClr val="0066FF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  <m:rad>
                        <m:radPr>
                          <m:degHide m:val="on"/>
                          <m:ctrlPr>
                            <a:rPr lang="ru-RU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ru-RU" sz="2400" b="1" i="1" smtClean="0">
                                  <a:solidFill>
                                    <a:srgbClr val="069848"/>
                                  </a:solidFill>
                                  <a:effectLst/>
                                  <a:latin typeface="Cambria Math"/>
                                  <a:ea typeface="Calibri"/>
                                </a:rPr>
                              </m:ctrlPr>
                            </m:sSubSupPr>
                            <m:e>
                              <m:r>
                                <a:rPr lang="en-US" sz="2400" b="1" i="0">
                                  <a:solidFill>
                                    <a:srgbClr val="069848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𝛔</m:t>
                              </m:r>
                            </m:e>
                            <m:sub>
                              <m:r>
                                <a:rPr lang="en-US" sz="2400" b="1" i="0">
                                  <a:solidFill>
                                    <a:srgbClr val="069848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ru-RU" sz="2400" b="1" i="0">
                                  <a:solidFill>
                                    <a:srgbClr val="069848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sz="2400" b="1" i="0">
                                  <a:solidFill>
                                    <a:srgbClr val="069848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ru-RU" sz="2400" b="1" i="0">
                                  <a:solidFill>
                                    <a:srgbClr val="069848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sup>
                          </m:sSubSup>
                          <m:r>
                            <a:rPr lang="ru-RU" sz="2400" b="1" i="0" smtClean="0">
                              <a:solidFill>
                                <a:srgbClr val="069848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sz="2400" b="1" i="1" smtClean="0">
                                  <a:solidFill>
                                    <a:srgbClr val="069848"/>
                                  </a:solidFill>
                                  <a:effectLst/>
                                  <a:latin typeface="Cambria Math"/>
                                  <a:ea typeface="Calibri"/>
                                </a:rPr>
                              </m:ctrlPr>
                            </m:sSubSupPr>
                            <m:e>
                              <m:r>
                                <a:rPr lang="en-US" sz="2400" b="1" i="0">
                                  <a:solidFill>
                                    <a:srgbClr val="069848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𝛔</m:t>
                              </m:r>
                            </m:e>
                            <m:sub>
                              <m:r>
                                <a:rPr lang="en-US" sz="2400" b="1" i="0">
                                  <a:solidFill>
                                    <a:srgbClr val="069848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ru-RU" sz="2400" b="1" i="0">
                                  <a:solidFill>
                                    <a:srgbClr val="069848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sz="2400" b="1" i="0">
                                  <a:solidFill>
                                    <a:srgbClr val="069848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ru-RU" sz="2400" b="1" i="0">
                                  <a:solidFill>
                                    <a:srgbClr val="069848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  <m:r>
                        <a:rPr lang="ru-RU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𝟒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  <a:cs typeface="Times New Roman"/>
                        </a:rPr>
                        <m:t>𝝅</m:t>
                      </m:r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66FF"/>
                              </a:solidFill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ru-RU" sz="2400" b="1" i="1" smtClean="0">
                              <a:solidFill>
                                <a:srgbClr val="0066FF"/>
                              </a:solidFill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  <m:t>𝝈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66FF"/>
                              </a:solidFill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  <m:t>𝒙</m:t>
                          </m:r>
                        </m:sub>
                      </m:sSub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69848"/>
                              </a:solidFill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ru-RU" sz="2400" b="1" i="1" smtClean="0">
                              <a:solidFill>
                                <a:srgbClr val="069848"/>
                              </a:solidFill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  <m:t>𝝈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69848"/>
                              </a:solidFill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012808"/>
                <a:ext cx="6490303" cy="8527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6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27010"/>
            <a:ext cx="8343200" cy="830997"/>
          </a:xfrm>
          <a:prstGeom prst="rect">
            <a:avLst/>
          </a:prstGeom>
          <a:ln w="38100">
            <a:solidFill>
              <a:srgbClr val="33CC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Counting rate for 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reaction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with unknown cross section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or/and  </a:t>
            </a:r>
            <a:r>
              <a:rPr lang="en-US" sz="2400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unknown detector efficiency</a:t>
            </a:r>
            <a:endParaRPr lang="ru-RU" sz="2400" b="1" dirty="0">
              <a:solidFill>
                <a:srgbClr val="0066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49856" y="1972743"/>
                <a:ext cx="4556697" cy="52322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33CC33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ru-RU" sz="2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𝐝</m:t>
                          </m:r>
                          <m:r>
                            <a:rPr lang="en-US" sz="2800" b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𝐑</m:t>
                          </m:r>
                        </m:num>
                        <m:den>
                          <m:r>
                            <a:rPr lang="ru-RU" sz="2800" b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𝐝𝐭</m:t>
                          </m:r>
                        </m:den>
                      </m:f>
                      <m:r>
                        <a:rPr lang="ru-RU" sz="2800" b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ru-RU" sz="28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>
                              <a:solidFill>
                                <a:srgbClr val="0066FF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𝛆</m:t>
                          </m:r>
                        </m:e>
                        <m:sub>
                          <m:r>
                            <a:rPr lang="en-US" sz="2800" b="1">
                              <a:solidFill>
                                <a:srgbClr val="0066FF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𝐃</m:t>
                          </m:r>
                          <m:r>
                            <a:rPr lang="en-US" sz="2800" b="1">
                              <a:solidFill>
                                <a:srgbClr val="0066FF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∙</m:t>
                      </m:r>
                      <m:acc>
                        <m:accPr>
                          <m:chr m:val="̃"/>
                          <m:ctrlPr>
                            <a:rPr lang="ru-RU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𝛔</m:t>
                          </m:r>
                        </m:e>
                      </m:acc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∙</m:t>
                      </m:r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𝐋</m:t>
                      </m:r>
                      <m:r>
                        <a:rPr lang="ru-RU" sz="2800" b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ru-RU" sz="28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ru-RU" sz="2800" b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𝛔</m:t>
                          </m:r>
                        </m:e>
                        <m:sub>
                          <m:r>
                            <a:rPr lang="en-US" sz="2800" b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𝐜</m:t>
                          </m:r>
                        </m:sub>
                      </m:sSub>
                      <m:sSub>
                        <m:sSubPr>
                          <m:ctrlPr>
                            <a:rPr lang="ru-RU" sz="28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800" b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𝐋</m:t>
                          </m:r>
                        </m:e>
                        <m:sub>
                          <m:r>
                            <a:rPr lang="en-US" sz="2800" b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𝐫</m:t>
                          </m:r>
                        </m:sub>
                      </m:sSub>
                      <m:r>
                        <a:rPr lang="ru-RU" sz="2800" b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; </m:t>
                      </m:r>
                    </m:oMath>
                  </m:oMathPara>
                </a14:m>
                <a:endParaRPr lang="ru-RU" sz="28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56" y="1972743"/>
                <a:ext cx="455669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>
                <a:solidFill>
                  <a:srgbClr val="33CC33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06288" y="1996590"/>
                <a:ext cx="4137030" cy="52322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33CC33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𝐋</m:t>
                          </m:r>
                        </m:e>
                        <m:sub>
                          <m:r>
                            <a:rPr lang="en-US" sz="28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𝐫</m:t>
                          </m:r>
                        </m:sub>
                      </m:sSub>
                      <m:r>
                        <a:rPr lang="en-US" sz="28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𝐤</m:t>
                      </m:r>
                      <m:r>
                        <a:rPr lang="en-US" sz="2800" b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𝐋</m:t>
                      </m:r>
                      <m:r>
                        <a:rPr lang="en-US" sz="28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28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𝐤</m:t>
                      </m:r>
                      <m:r>
                        <a:rPr lang="en-US" sz="28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800" b="1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𝛆</m:t>
                                  </m:r>
                                </m:e>
                                <m:sub>
                                  <m:r>
                                    <a:rPr lang="en-US" sz="2800" b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𝐃</m:t>
                                  </m:r>
                                  <m:r>
                                    <a:rPr lang="en-US" sz="2800" b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</m:sub>
                              </m:sSub>
                              <m:acc>
                                <m:accPr>
                                  <m:chr m:val="̃"/>
                                  <m:ctrlPr>
                                    <a:rPr lang="ru-RU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𝛔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ru-RU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ru-RU" sz="28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𝛔</m:t>
                              </m:r>
                            </m:e>
                            <m:sub>
                              <m:r>
                                <a:rPr lang="en-US" sz="2800" b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8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288" y="1996590"/>
                <a:ext cx="413703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solidFill>
                  <a:srgbClr val="33CC33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534688" y="2924944"/>
            <a:ext cx="8064896" cy="2677656"/>
          </a:xfrm>
          <a:prstGeom prst="rect">
            <a:avLst/>
          </a:prstGeom>
          <a:solidFill>
            <a:schemeClr val="bg1"/>
          </a:solidFill>
          <a:ln w="57150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Knowledge of relative luminosity is often enough to calculate physical quantities from measured experimental data. For example, when measuring polarization observables, for a given reaction, it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sufficient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know the relative luminosity.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6865" y="5849035"/>
            <a:ext cx="4637808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BUT … SEE NEXT SLIDE</a:t>
            </a:r>
            <a:endParaRPr lang="ru-RU" sz="28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385090" y="260647"/>
                <a:ext cx="4561475" cy="52322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33CC33"/>
                </a:solidFill>
              </a:ln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b="1" dirty="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mic Sans MS" pitchFamily="66" charset="0"/>
                  </a:rPr>
                  <a:t>Relative Luminosity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+mn-cs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+mn-cs"/>
                          </a:rPr>
                          <m:t>𝐋</m:t>
                        </m:r>
                      </m:e>
                      <m:sub>
                        <m:r>
                          <a:rPr lang="en-US" sz="28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+mn-cs"/>
                          </a:rPr>
                          <m:t>𝐫</m:t>
                        </m:r>
                      </m:sub>
                    </m:sSub>
                  </m:oMath>
                </a14:m>
                <a:r>
                  <a:rPr lang="en-US" sz="2800" b="1" dirty="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mic Sans MS" pitchFamily="66" charset="0"/>
                  </a:rPr>
                  <a:t>)</a:t>
                </a:r>
                <a:endParaRPr lang="ru-RU" sz="2800" dirty="0">
                  <a:solidFill>
                    <a:srgbClr val="FF0000"/>
                  </a:solidFill>
                  <a:latin typeface="Trebuchet MS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090" y="260647"/>
                <a:ext cx="456147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517" t="-9783" b="-31522"/>
                </a:stretch>
              </a:blipFill>
              <a:ln w="38100">
                <a:solidFill>
                  <a:srgbClr val="33CC33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1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78668" y="1484784"/>
                <a:ext cx="8424936" cy="2337499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CC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Without knowledge of absolute </a:t>
                </a:r>
                <a:r>
                  <a:rPr lang="ru-RU" sz="24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luminosity, </a:t>
                </a:r>
                <a:r>
                  <a:rPr lang="en-US" sz="24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it is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impossible </a:t>
                </a:r>
                <a:r>
                  <a:rPr lang="en-US" sz="24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to make </a:t>
                </a:r>
                <a:r>
                  <a:rPr lang="en-US" sz="2400" b="1" dirty="0" smtClean="0">
                    <a:solidFill>
                      <a:srgbClr val="0066FF"/>
                    </a:solidFill>
                    <a:latin typeface="Comic Sans MS" panose="030F0702030302020204" pitchFamily="66" charset="0"/>
                  </a:rPr>
                  <a:t>’difference’ measurements</a:t>
                </a:r>
                <a:r>
                  <a:rPr lang="en-US" sz="24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. For example, studying the analyzing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power</a:t>
                </a:r>
              </a:p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𝐀</m:t>
                        </m:r>
                      </m:e>
                      <m:sub>
                        <m:r>
                          <a:rPr lang="en-US" sz="2400" b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𝐲</m:t>
                        </m:r>
                        <m:r>
                          <a:rPr lang="en-US" sz="2400" b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𝐧</m:t>
                        </m:r>
                        <m:r>
                          <a:rPr lang="en-US" sz="2400" b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↑+</m:t>
                        </m:r>
                        <m:r>
                          <a:rPr lang="en-US" sz="2400" b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𝐝</m:t>
                        </m:r>
                        <m:r>
                          <a:rPr lang="en-US" sz="2400" b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400" b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𝛑</m:t>
                        </m:r>
                        <m:r>
                          <a:rPr lang="en-US" sz="2400" b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𝐗</m:t>
                        </m:r>
                      </m:e>
                    </m:d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400" dirty="0" smtClean="0">
                  <a:solidFill>
                    <a:prstClr val="black"/>
                  </a:solidFill>
                  <a:latin typeface="Comic Sans MS" panose="030F0702030302020204" pitchFamily="66" charset="0"/>
                  <a:ea typeface="Cambria Math"/>
                </a:endParaRPr>
              </a:p>
              <a:p>
                <a:r>
                  <a:rPr lang="en-US" sz="24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for </a:t>
                </a:r>
                <a:r>
                  <a:rPr lang="en-US" sz="24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neutron scattering from measurements on beams of polarized deuterons and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protons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68" y="1484784"/>
                <a:ext cx="8424936" cy="2337499"/>
              </a:xfrm>
              <a:prstGeom prst="rect">
                <a:avLst/>
              </a:prstGeom>
              <a:blipFill rotWithShape="1">
                <a:blip r:embed="rId2"/>
                <a:stretch>
                  <a:fillRect l="-863" t="-1020" b="-4082"/>
                </a:stretch>
              </a:blipFill>
              <a:ln w="57150"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619672" y="425289"/>
            <a:ext cx="5976664" cy="523220"/>
          </a:xfrm>
          <a:prstGeom prst="rect">
            <a:avLst/>
          </a:prstGeom>
          <a:solidFill>
            <a:srgbClr val="00FF00"/>
          </a:solidFill>
          <a:ln w="5715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relative and absolute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luminosity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221088"/>
            <a:ext cx="8208912" cy="1569660"/>
          </a:xfrm>
          <a:prstGeom prst="rect">
            <a:avLst/>
          </a:prstGeom>
          <a:solidFill>
            <a:schemeClr val="bg1"/>
          </a:solidFill>
          <a:ln w="57150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i="1" dirty="0">
                <a:solidFill>
                  <a:srgbClr val="0066FF"/>
                </a:solidFill>
                <a:latin typeface="Times New Roman"/>
                <a:ea typeface="Times New Roman"/>
              </a:rPr>
              <a:t>A.G. Litvinenko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Times New Roman"/>
              </a:rPr>
              <a:t>«The possibility of studying polarization observables in reactions of the production of </a:t>
            </a: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pions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by polarized beams of protons and deuterons at the JINR LHEP»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endParaRPr lang="en-US" sz="2400" b="1" i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2400" b="1" i="1" dirty="0" smtClean="0">
                <a:solidFill>
                  <a:srgbClr val="0066FF"/>
                </a:solidFill>
                <a:latin typeface="Times New Roman"/>
                <a:ea typeface="Times New Roman"/>
              </a:rPr>
              <a:t>EPJ </a:t>
            </a:r>
            <a:r>
              <a:rPr lang="en-US" sz="2400" b="1" i="1" dirty="0">
                <a:solidFill>
                  <a:srgbClr val="0066FF"/>
                </a:solidFill>
                <a:latin typeface="Times New Roman"/>
                <a:ea typeface="Times New Roman"/>
              </a:rPr>
              <a:t>Web of Conferences 204, </a:t>
            </a:r>
            <a:r>
              <a:rPr lang="ru-RU" sz="2400" b="1" i="1" dirty="0">
                <a:solidFill>
                  <a:srgbClr val="0066FF"/>
                </a:solidFill>
                <a:latin typeface="Times New Roman"/>
                <a:ea typeface="Times New Roman"/>
              </a:rPr>
              <a:t>05004</a:t>
            </a:r>
            <a:r>
              <a:rPr lang="en-US" sz="2400" b="1" i="1" dirty="0">
                <a:solidFill>
                  <a:srgbClr val="0066FF"/>
                </a:solidFill>
                <a:latin typeface="Times New Roman"/>
                <a:ea typeface="Times New Roman"/>
              </a:rPr>
              <a:t> (2019)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7374" y="260648"/>
            <a:ext cx="8208912" cy="584775"/>
          </a:xfrm>
          <a:prstGeom prst="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Approaches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 luminosity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determination</a:t>
            </a:r>
            <a:r>
              <a:rPr lang="en-US" dirty="0"/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70746" y="980728"/>
                <a:ext cx="4401253" cy="19942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33CC33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33CC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I.</a:t>
                </a:r>
              </a:p>
              <a:p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F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rom 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the experimental data 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for the counting 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rate of some 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reaction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>
                              <a:solidFill>
                                <a:srgbClr val="0066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>
                              <a:solidFill>
                                <a:srgbClr val="0066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𝐝𝐑</m:t>
                          </m:r>
                        </m:num>
                        <m:den>
                          <m:r>
                            <a:rPr lang="en-US" sz="2400" b="1">
                              <a:solidFill>
                                <a:srgbClr val="0066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𝐝𝐭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4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𝐋</m:t>
                      </m:r>
                      <m:r>
                        <a:rPr lang="en-US" sz="2400" b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𝛔</m:t>
                          </m:r>
                          <m:r>
                            <a:rPr lang="en-US" sz="2400" b="1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𝛆</m:t>
                          </m:r>
                        </m:e>
                      </m:d>
                      <m:r>
                        <a:rPr lang="en-US" sz="2400" b="1" i="0" smtClean="0">
                          <a:solidFill>
                            <a:srgbClr val="06984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type m:val="lin"/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𝐋</m:t>
                          </m:r>
                          <m:r>
                            <a:rPr lang="en-US" sz="2400" b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 </m:t>
                          </m:r>
                          <m:f>
                            <m:fPr>
                              <m:ctrlPr>
                                <a:rPr lang="ru-RU" sz="2400" b="1" i="1">
                                  <a:solidFill>
                                    <a:srgbClr val="0066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>
                                  <a:solidFill>
                                    <a:srgbClr val="0066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𝐝𝐑</m:t>
                              </m:r>
                            </m:num>
                            <m:den>
                              <m:r>
                                <a:rPr lang="en-US" sz="2400" b="1">
                                  <a:solidFill>
                                    <a:srgbClr val="0066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𝐝𝐭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A7EA52">
                                      <a:lumMod val="50000"/>
                                    </a:srgb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solidFill>
                                    <a:srgbClr val="A7EA52">
                                      <a:lumMod val="50000"/>
                                    </a:srgb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𝛔</m:t>
                              </m:r>
                              <m:r>
                                <a:rPr lang="en-US" sz="2400" b="1" i="1">
                                  <a:solidFill>
                                    <a:srgbClr val="A7EA52">
                                      <a:lumMod val="50000"/>
                                    </a:srgb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𝛆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46" y="980728"/>
                <a:ext cx="4401253" cy="1994200"/>
              </a:xfrm>
              <a:prstGeom prst="rect">
                <a:avLst/>
              </a:prstGeom>
              <a:blipFill rotWithShape="1">
                <a:blip r:embed="rId2"/>
                <a:stretch>
                  <a:fillRect l="-824" t="-1802"/>
                </a:stretch>
              </a:blipFill>
              <a:ln w="38100">
                <a:solidFill>
                  <a:srgbClr val="33CC33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304316" y="2780928"/>
                <a:ext cx="6552728" cy="174220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CC00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CC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II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.</a:t>
                </a:r>
              </a:p>
              <a:p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From 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theoretical calculations based on the distribution of particles in 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bunches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ea typeface="Calibri"/>
                            </a:rPr>
                          </m:ctrlPr>
                        </m:sSubPr>
                        <m:e>
                          <m:r>
                            <a:rPr lang="ru-RU" b="1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𝐋</m:t>
                          </m:r>
                        </m:e>
                        <m:sub>
                          <m:r>
                            <a:rPr lang="ru-RU" b="1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  <m:r>
                            <a:rPr lang="ru-RU" b="1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ru-RU" b="1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</m:sSub>
                      <m:r>
                        <a:rPr lang="ru-RU" b="1">
                          <a:solidFill>
                            <a:prstClr val="black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ru-RU" b="1" i="1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ea typeface="Calibri"/>
                            </a:rPr>
                          </m:ctrlPr>
                        </m:sSubPr>
                        <m:e>
                          <m:r>
                            <a:rPr lang="ru-RU" b="1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  <m:r>
                            <a:rPr lang="ru-RU" b="1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∙</m:t>
                          </m:r>
                          <m:r>
                            <a:rPr lang="ru-RU" b="1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𝐍</m:t>
                          </m:r>
                        </m:e>
                        <m:sub>
                          <m:r>
                            <a:rPr lang="ru-RU" b="1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ru-RU" b="1" i="1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ea typeface="Calibri"/>
                            </a:rPr>
                          </m:ctrlPr>
                        </m:sSubPr>
                        <m:e>
                          <m:r>
                            <a:rPr lang="ru-RU" b="1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𝐍</m:t>
                          </m:r>
                        </m:e>
                        <m:sub>
                          <m:r>
                            <a:rPr lang="ru-RU" b="1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</m:sSub>
                      <m:r>
                        <a:rPr lang="ru-RU" b="1">
                          <a:solidFill>
                            <a:prstClr val="black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𝐟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ru-RU" b="1" i="1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ea typeface="Calibri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ru-RU" b="1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𝐝𝐱𝐝𝐲</m:t>
                          </m:r>
                        </m:e>
                      </m:nary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ru-RU" b="1" i="1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ea typeface="Calibri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𝐝𝐮𝐝</m:t>
                          </m:r>
                          <m:r>
                            <a:rPr lang="en-US" b="1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𝛏</m:t>
                          </m:r>
                          <m:sSub>
                            <m:sSubPr>
                              <m:ctrlPr>
                                <a:rPr lang="ru-RU" b="1" i="1">
                                  <a:solidFill>
                                    <a:prstClr val="black"/>
                                  </a:solidFill>
                                  <a:effectLst/>
                                  <a:latin typeface="Cambria Math"/>
                                  <a:ea typeface="Calibri"/>
                                </a:rPr>
                              </m:ctrlPr>
                            </m:sSubPr>
                            <m:e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ru-RU" b="1" i="1">
                                  <a:solidFill>
                                    <a:prstClr val="black"/>
                                  </a:solidFill>
                                  <a:effectLst/>
                                  <a:latin typeface="Cambria Math"/>
                                  <a:ea typeface="Calibri"/>
                                </a:rPr>
                              </m:ctrlPr>
                            </m:dPr>
                            <m:e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𝐱</m:t>
                              </m:r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𝐮</m:t>
                              </m:r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𝛏</m:t>
                              </m:r>
                            </m:e>
                          </m:d>
                          <m:sSub>
                            <m:sSubPr>
                              <m:ctrlPr>
                                <a:rPr lang="ru-RU" b="1" i="1">
                                  <a:solidFill>
                                    <a:prstClr val="black"/>
                                  </a:solidFill>
                                  <a:effectLst/>
                                  <a:latin typeface="Cambria Math"/>
                                  <a:ea typeface="Calibri"/>
                                </a:rPr>
                              </m:ctrlPr>
                            </m:sSubPr>
                            <m:e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ru-RU" b="1" i="1">
                                  <a:solidFill>
                                    <a:prstClr val="black"/>
                                  </a:solidFill>
                                  <a:effectLst/>
                                  <a:latin typeface="Cambria Math"/>
                                  <a:ea typeface="Calibri"/>
                                </a:rPr>
                              </m:ctrlPr>
                            </m:dPr>
                            <m:e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𝐱</m:t>
                              </m:r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𝐮</m:t>
                              </m:r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316" y="2780928"/>
                <a:ext cx="6552728" cy="1742208"/>
              </a:xfrm>
              <a:prstGeom prst="rect">
                <a:avLst/>
              </a:prstGeom>
              <a:blipFill rotWithShape="1">
                <a:blip r:embed="rId3"/>
                <a:stretch>
                  <a:fillRect l="-461" t="-1695"/>
                </a:stretch>
              </a:blipFill>
              <a:ln w="57150"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281504" y="4501385"/>
            <a:ext cx="8575540" cy="212365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III.</a:t>
            </a:r>
          </a:p>
          <a:p>
            <a:pPr lvl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Combined method (</a:t>
            </a:r>
            <a: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</a:rPr>
              <a:t>van der Meer scan (</a:t>
            </a:r>
            <a:r>
              <a:rPr lang="en-US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Vernier</a:t>
            </a:r>
            <a: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 scan</a:t>
            </a:r>
            <a:r>
              <a:rPr lang="en-US" b="1" dirty="0" smtClean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</a:rPr>
              <a:t>)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):                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measurement of the counting rate in some special conditions;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calculations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involving the equation for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calculating luminosity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using particle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distribution.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2743"/>
            <a:ext cx="8208912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I. From the </a:t>
            </a:r>
            <a:r>
              <a:rPr lang="en-US" sz="32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data for the counting </a:t>
            </a:r>
            <a:r>
              <a:rPr lang="en-US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rate</a:t>
            </a:r>
            <a:endParaRPr lang="en-US" sz="32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3588" y="757518"/>
            <a:ext cx="7416824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Requirements: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2400" b="1" dirty="0">
                <a:latin typeface="Comic Sans MS" pitchFamily="66" charset="0"/>
              </a:rPr>
              <a:t>Well known scattering cross </a:t>
            </a:r>
            <a:r>
              <a:rPr lang="en-US" sz="2400" b="1" dirty="0" smtClean="0">
                <a:latin typeface="Comic Sans MS" pitchFamily="66" charset="0"/>
              </a:rPr>
              <a:t>section;</a:t>
            </a:r>
            <a:endParaRPr lang="en-US" sz="2400" b="1" dirty="0">
              <a:latin typeface="Comic Sans MS" pitchFamily="66" charset="0"/>
            </a:endParaRPr>
          </a:p>
          <a:p>
            <a:r>
              <a:rPr lang="en-US" sz="2400" b="1" dirty="0">
                <a:latin typeface="Comic Sans MS" pitchFamily="66" charset="0"/>
              </a:rPr>
              <a:t>Detector with well-known efficiency</a:t>
            </a:r>
            <a:r>
              <a:rPr lang="en-US" sz="2400" dirty="0">
                <a:latin typeface="Comic Sans MS" pitchFamily="66" charset="0"/>
              </a:rPr>
              <a:t>.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64839"/>
            <a:ext cx="8208912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Question: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"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Are there any cases of using this method on hadron colliders?"</a:t>
            </a:r>
          </a:p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Answer: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"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Yes.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RHIC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 Au +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Au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 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mutual </a:t>
            </a:r>
            <a:r>
              <a:rPr lang="en-US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electromagnetic dissociation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Au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ZDC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."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47" y="5117105"/>
            <a:ext cx="3627362" cy="1224000"/>
          </a:xfrm>
          <a:prstGeom prst="rect">
            <a:avLst/>
          </a:prstGeom>
          <a:noFill/>
          <a:ln w="7620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448" y="4941184"/>
            <a:ext cx="4052964" cy="1512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2123728" y="4221088"/>
            <a:ext cx="936104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732240" y="4273162"/>
            <a:ext cx="936104" cy="12440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148064" y="4273163"/>
            <a:ext cx="1512168" cy="124406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9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2743"/>
            <a:ext cx="8208912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I. From the </a:t>
            </a:r>
            <a:r>
              <a:rPr lang="en-US" sz="32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data for the counting </a:t>
            </a:r>
            <a:r>
              <a:rPr lang="en-US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rate</a:t>
            </a:r>
            <a:endParaRPr lang="en-US" sz="32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57200" y="1052735"/>
                <a:ext cx="8352928" cy="127823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33CC3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prstClr val="black"/>
                    </a:solidFill>
                    <a:latin typeface="Comic Sans MS" pitchFamily="66" charset="0"/>
                  </a:rPr>
                  <a:t>NICA </a:t>
                </a:r>
                <a:r>
                  <a:rPr lang="en-US" sz="2400" b="1" dirty="0" smtClean="0">
                    <a:latin typeface="Comic Sans MS" pitchFamily="66" charset="0"/>
                  </a:rPr>
                  <a:t>features:</a:t>
                </a:r>
                <a:endParaRPr lang="en-US" sz="2400" b="1" dirty="0">
                  <a:latin typeface="Comic Sans MS" pitchFamily="66" charset="0"/>
                </a:endParaRPr>
              </a:p>
              <a:p>
                <a:r>
                  <a:rPr lang="en-US" sz="2400" b="1" dirty="0" smtClean="0">
                    <a:latin typeface="Comic Sans MS" pitchFamily="66" charset="0"/>
                  </a:rPr>
                  <a:t>large energy range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</a:rPr>
                              <m:t>𝐒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</a:rPr>
                              <m:t>𝐍𝐍</m:t>
                            </m:r>
                          </m:sub>
                        </m:sSub>
                      </m:e>
                    </m:rad>
                    <m:r>
                      <a:rPr lang="en-US" sz="2400" b="1" i="0" smtClean="0">
                        <a:latin typeface="Cambria Math"/>
                      </a:rPr>
                      <m:t>=</m:t>
                    </m:r>
                    <m:r>
                      <a:rPr lang="en-US" sz="2400" b="1" i="0" smtClean="0">
                        <a:latin typeface="Cambria Math"/>
                      </a:rPr>
                      <m:t>𝟒</m:t>
                    </m:r>
                    <m:r>
                      <a:rPr lang="en-US" sz="2400" b="1" i="0" smtClean="0">
                        <a:latin typeface="Cambria Math"/>
                      </a:rPr>
                      <m:t> </m:t>
                    </m:r>
                    <m:r>
                      <a:rPr lang="en-US" sz="2400" b="1" i="0" smtClean="0">
                        <a:latin typeface="Cambria Math"/>
                      </a:rPr>
                      <m:t>𝐆𝐞𝐕</m:t>
                    </m:r>
                    <m:r>
                      <a:rPr lang="en-US" sz="2400" b="1" i="0" smtClean="0">
                        <a:latin typeface="Cambria Math"/>
                      </a:rPr>
                      <m:t> ÷</m:t>
                    </m:r>
                  </m:oMath>
                </a14:m>
                <a:r>
                  <a:rPr lang="en-US" sz="2400" b="1" dirty="0" smtClean="0">
                    <a:latin typeface="Comic Sans MS" pitchFamily="66" charset="0"/>
                  </a:rPr>
                  <a:t>11 </a:t>
                </a:r>
                <a:r>
                  <a:rPr lang="en-US" sz="2400" b="1" dirty="0" err="1" smtClean="0">
                    <a:latin typeface="Comic Sans MS" pitchFamily="66" charset="0"/>
                  </a:rPr>
                  <a:t>GeV</a:t>
                </a:r>
                <a:r>
                  <a:rPr lang="en-US" sz="2400" b="1" dirty="0" smtClean="0">
                    <a:latin typeface="Comic Sans MS" pitchFamily="66" charset="0"/>
                  </a:rPr>
                  <a:t>;</a:t>
                </a:r>
                <a:endParaRPr lang="en-US" sz="2400" b="1" dirty="0">
                  <a:latin typeface="Comic Sans MS" pitchFamily="66" charset="0"/>
                </a:endParaRPr>
              </a:p>
              <a:p>
                <a:r>
                  <a:rPr lang="en-US" sz="2400" b="1" dirty="0">
                    <a:latin typeface="Comic Sans MS" pitchFamily="66" charset="0"/>
                  </a:rPr>
                  <a:t>wide range of accelerated </a:t>
                </a:r>
                <a:r>
                  <a:rPr lang="en-US" sz="2400" b="1" dirty="0" smtClean="0">
                    <a:latin typeface="Comic Sans MS" pitchFamily="66" charset="0"/>
                  </a:rPr>
                  <a:t>nuclei (p -- Au)</a:t>
                </a:r>
                <a:endParaRPr lang="ru-RU" sz="2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52735"/>
                <a:ext cx="8352928" cy="1278235"/>
              </a:xfrm>
              <a:prstGeom prst="rect">
                <a:avLst/>
              </a:prstGeom>
              <a:blipFill rotWithShape="1">
                <a:blip r:embed="rId2"/>
                <a:stretch>
                  <a:fillRect l="-872" t="-2326" b="-8837"/>
                </a:stretch>
              </a:blipFill>
              <a:ln w="38100">
                <a:solidFill>
                  <a:srgbClr val="33CC33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350240" y="2852936"/>
            <a:ext cx="8425299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In such conditions it is difficult (impossible) to </a:t>
            </a:r>
            <a:r>
              <a:rPr lang="en-US" sz="2400" b="1" dirty="0" smtClean="0">
                <a:latin typeface="Comic Sans MS" pitchFamily="66" charset="0"/>
              </a:rPr>
              <a:t>find</a:t>
            </a:r>
          </a:p>
          <a:p>
            <a:r>
              <a:rPr lang="en-US" sz="2400" b="1" dirty="0" smtClean="0">
                <a:latin typeface="Comic Sans MS" pitchFamily="66" charset="0"/>
              </a:rPr>
              <a:t>reaction </a:t>
            </a:r>
            <a:r>
              <a:rPr lang="en-US" sz="2400" b="1" dirty="0">
                <a:latin typeface="Comic Sans MS" pitchFamily="66" charset="0"/>
              </a:rPr>
              <a:t>(reactions) with a well-known cross section and it’s not </a:t>
            </a:r>
            <a:r>
              <a:rPr lang="en-US" sz="2400" b="1" dirty="0" smtClean="0">
                <a:latin typeface="Comic Sans MS" pitchFamily="66" charset="0"/>
              </a:rPr>
              <a:t>easy to create </a:t>
            </a:r>
            <a:r>
              <a:rPr lang="en-US" sz="2400" b="1" dirty="0">
                <a:latin typeface="Comic Sans MS" pitchFamily="66" charset="0"/>
              </a:rPr>
              <a:t>a detector with </a:t>
            </a:r>
            <a:r>
              <a:rPr lang="en-US" sz="2400" b="1" dirty="0" smtClean="0">
                <a:latin typeface="Comic Sans MS" pitchFamily="66" charset="0"/>
              </a:rPr>
              <a:t>well-known </a:t>
            </a:r>
            <a:r>
              <a:rPr lang="en-US" sz="2400" b="1" dirty="0">
                <a:latin typeface="Comic Sans MS" pitchFamily="66" charset="0"/>
              </a:rPr>
              <a:t>efficiency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9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04664"/>
            <a:ext cx="7344816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II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From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theoretical calculations based on the distribution of particles in bunches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67544" y="1372619"/>
                <a:ext cx="8208912" cy="98039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C00FF"/>
                </a:solidFill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sSubPr>
                        <m:e>
                          <m:r>
                            <a:rPr lang="ru-RU" sz="22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𝐋</m:t>
                          </m:r>
                        </m:e>
                        <m:sub>
                          <m:r>
                            <a:rPr lang="ru-RU" sz="22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  <m:r>
                            <a:rPr lang="ru-RU" sz="22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ru-RU" sz="22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</m:sSub>
                      <m:r>
                        <a:rPr lang="ru-RU" sz="2200" b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ru-RU" sz="2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sSubPr>
                        <m:e>
                          <m:r>
                            <a:rPr lang="ru-RU" sz="22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  <m:r>
                            <a:rPr lang="ru-RU" sz="22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∙</m:t>
                          </m:r>
                          <m:r>
                            <a:rPr lang="ru-RU" sz="22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𝐍</m:t>
                          </m:r>
                        </m:e>
                        <m:sub>
                          <m:r>
                            <a:rPr lang="ru-RU" sz="22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ru-RU" sz="2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sSubPr>
                        <m:e>
                          <m:r>
                            <a:rPr lang="ru-RU" sz="22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𝐍</m:t>
                          </m:r>
                        </m:e>
                        <m:sub>
                          <m:r>
                            <a:rPr lang="ru-RU" sz="22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</m:sSub>
                      <m:r>
                        <a:rPr lang="ru-RU" sz="2200" b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𝐟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ru-RU" sz="2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ru-RU" sz="22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𝐝𝐱𝐝𝐲</m:t>
                          </m:r>
                        </m:e>
                      </m:nary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ru-RU" sz="2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2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𝐝𝐮𝐝</m:t>
                          </m:r>
                          <m:r>
                            <a:rPr lang="en-US" sz="22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𝛏</m:t>
                          </m:r>
                          <m:sSub>
                            <m:sSubPr>
                              <m:ctrlPr>
                                <a:rPr lang="ru-RU" sz="22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sSubPr>
                            <m:e>
                              <m:r>
                                <a:rPr lang="ru-RU" sz="22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ru-RU" sz="22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2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dPr>
                            <m:e>
                              <m:r>
                                <a:rPr lang="ru-RU" sz="22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𝐱</m:t>
                              </m:r>
                              <m:r>
                                <a:rPr lang="ru-RU" sz="22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sz="22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ru-RU" sz="22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sz="22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𝐮</m:t>
                              </m:r>
                              <m:r>
                                <a:rPr lang="ru-RU" sz="22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lang="ru-RU" sz="22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𝛏</m:t>
                              </m:r>
                            </m:e>
                          </m:d>
                          <m:sSub>
                            <m:sSubPr>
                              <m:ctrlPr>
                                <a:rPr lang="ru-RU" sz="22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sSubPr>
                            <m:e>
                              <m:r>
                                <a:rPr lang="ru-RU" sz="22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ru-RU" sz="22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2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dPr>
                            <m:e>
                              <m:r>
                                <a:rPr lang="ru-RU" sz="22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𝐱</m:t>
                              </m:r>
                              <m:r>
                                <a:rPr lang="ru-RU" sz="22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sz="22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ru-RU" sz="22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sz="22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𝐮</m:t>
                              </m:r>
                              <m:r>
                                <a:rPr lang="ru-RU" sz="22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r>
                                <a:rPr lang="ru-RU" sz="22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ru-RU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372619"/>
                <a:ext cx="8208912" cy="9803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582688" y="2852936"/>
            <a:ext cx="784887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precise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beam diagnostics system is required.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3781" y="3861048"/>
            <a:ext cx="7697779" cy="1107996"/>
          </a:xfrm>
          <a:prstGeom prst="rect">
            <a:avLst/>
          </a:prstGeom>
          <a:solidFill>
            <a:schemeClr val="bg1"/>
          </a:solidFill>
          <a:ln w="38100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am not ready to discuss this opportunity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But an alternate source of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information about the absolute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luminosity is needed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1242" y="658840"/>
            <a:ext cx="4929811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Times New Roman"/>
                <a:ea typeface="Times New Roman"/>
              </a:rPr>
              <a:t>S. van der Meer, CERN-ISR-PO-68-31, 1968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46882" y="665925"/>
            <a:ext cx="2504212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</a:rPr>
              <a:t>van der </a:t>
            </a:r>
            <a:r>
              <a:rPr lang="en-US" sz="2000" b="1" dirty="0" smtClean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</a:rPr>
              <a:t>Meer scan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242" y="106436"/>
            <a:ext cx="4682802" cy="523220"/>
          </a:xfrm>
          <a:prstGeom prst="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III. 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absolute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luminosity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2" y="5081010"/>
            <a:ext cx="8215312" cy="123031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RHIC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and 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LHC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the  </a:t>
            </a:r>
            <a:r>
              <a:rPr lang="nl-N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</a:t>
            </a:r>
            <a:r>
              <a:rPr lang="nl-NL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 </a:t>
            </a:r>
            <a:r>
              <a:rPr lang="nl-N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der Meer scan  is </a:t>
            </a:r>
            <a:r>
              <a:rPr lang="nl-N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commonly accepted procedure  for calibration 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993" y="1072441"/>
            <a:ext cx="61880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837" y="2996952"/>
            <a:ext cx="4726758" cy="14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52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167991"/>
            <a:ext cx="2504212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</a:rPr>
              <a:t>van der </a:t>
            </a:r>
            <a:r>
              <a:rPr lang="en-US" sz="2000" b="1" dirty="0" smtClean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</a:rPr>
              <a:t>Meer scan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242" y="106436"/>
            <a:ext cx="4682802" cy="523220"/>
          </a:xfrm>
          <a:prstGeom prst="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III. 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absolute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luminosity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3915" y="1535306"/>
            <a:ext cx="1776448" cy="5232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algorithm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925" y="2852936"/>
            <a:ext cx="8109190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Selection of the reaction and the corresponding detector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Measurements for different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distances between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bunches in the transverse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plane (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/>
              </a:rPr>
              <a:t>van der Meer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/>
              </a:rPr>
              <a:t>scan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Scan data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processing. Get constants to calculate absolute luminosity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1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541536" y="1154128"/>
                <a:ext cx="4864601" cy="58477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mic Sans MS" pitchFamily="66" charset="0"/>
                  </a:rPr>
                  <a:t>Absolute Luminosity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 smtClean="0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0" smtClean="0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𝐋</m:t>
                        </m:r>
                      </m:e>
                    </m:d>
                  </m:oMath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536" y="1154128"/>
                <a:ext cx="4864601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716" t="-9016" b="-13115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01050" y="2741166"/>
            <a:ext cx="2787650" cy="83185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976438" algn="l"/>
              </a:tabLst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number of events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976438" algn="l"/>
              </a:tabLst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per second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4215830"/>
            <a:ext cx="2119312" cy="4619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cross section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C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23687-AB4B-4BAC-96D1-BD6D3F9158C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1050" y="228242"/>
            <a:ext cx="269016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3600" b="1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  <a:r>
              <a:rPr lang="en-US" sz="36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efinitio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64594" y="2521578"/>
                <a:ext cx="2060371" cy="1086131"/>
              </a:xfrm>
              <a:prstGeom prst="rect">
                <a:avLst/>
              </a:prstGeom>
              <a:noFill/>
              <a:ln w="38100">
                <a:solidFill>
                  <a:srgbClr val="CC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400" b="1" i="1" smtClean="0">
                              <a:solidFill>
                                <a:srgbClr val="0066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400" b="1" i="0" smtClean="0">
                              <a:solidFill>
                                <a:srgbClr val="0066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𝐝𝐑</m:t>
                          </m:r>
                        </m:num>
                        <m:den>
                          <m:r>
                            <a:rPr lang="en-US" sz="3400" b="1" i="0" smtClean="0">
                              <a:solidFill>
                                <a:srgbClr val="0066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𝐝𝐭</m:t>
                          </m:r>
                        </m:den>
                      </m:f>
                      <m:r>
                        <a:rPr lang="en-US" sz="3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4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𝐋</m:t>
                      </m:r>
                      <m:r>
                        <a:rPr lang="en-US" sz="3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3400" b="1" i="0" smtClean="0">
                          <a:solidFill>
                            <a:srgbClr val="06984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𝛔</m:t>
                      </m:r>
                    </m:oMath>
                  </m:oMathPara>
                </a14:m>
                <a:endParaRPr lang="ru-RU" sz="3400" b="1" dirty="0">
                  <a:solidFill>
                    <a:srgbClr val="06984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594" y="2521578"/>
                <a:ext cx="2060371" cy="10861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75768" y="4155296"/>
                <a:ext cx="3796232" cy="59593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32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𝐝𝐢𝐦</m:t>
                          </m:r>
                        </m:fName>
                        <m:e>
                          <m:d>
                            <m:dPr>
                              <m:ctrlP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𝑳</m:t>
                              </m:r>
                            </m:e>
                          </m:d>
                        </m:e>
                      </m:func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𝒔</m:t>
                          </m:r>
                        </m:e>
                        <m:sup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68" y="4155296"/>
                <a:ext cx="3796232" cy="5959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5124344" y="1750359"/>
            <a:ext cx="360040" cy="105657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6008271" y="3284984"/>
            <a:ext cx="433388" cy="92975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189288" y="3035244"/>
            <a:ext cx="1094680" cy="119119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34044" y="131701"/>
            <a:ext cx="3433953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</a:rPr>
              <a:t>van der </a:t>
            </a:r>
            <a:r>
              <a:rPr lang="en-US" sz="2800" b="1" dirty="0" smtClean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</a:rPr>
              <a:t>Meer scan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242" y="106436"/>
            <a:ext cx="4682802" cy="523220"/>
          </a:xfrm>
          <a:prstGeom prst="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III. 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absolute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luminosity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1243" y="973008"/>
            <a:ext cx="8374790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Suppose that a reaction is chosen, a detector is created, and measurements for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van der Meer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scan are performed.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331640" y="1916832"/>
                <a:ext cx="6120680" cy="127567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convenient to use normalized counting rate</a:t>
                </a:r>
              </a:p>
              <a:p>
                <a:pPr algn="ctr"/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0" smtClean="0">
                            <a:latin typeface="Cambria Math"/>
                          </a:rPr>
                          <m:t>𝐝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</a:rPr>
                              <m:t>𝐫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US" sz="2400" b="1" i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1" i="0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𝛅</m:t>
                            </m:r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𝐗</m:t>
                            </m:r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𝛅</m:t>
                            </m:r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𝐘</m:t>
                            </m:r>
                          </m:e>
                        </m:d>
                      </m:num>
                      <m:den>
                        <m:r>
                          <a:rPr lang="en-US" sz="2400" b="1" i="0" smtClean="0">
                            <a:latin typeface="Cambria Math"/>
                          </a:rPr>
                          <m:t>𝐝𝐭</m:t>
                        </m:r>
                      </m:den>
                    </m:f>
                    <m:r>
                      <a:rPr lang="en-US" sz="2400" b="1" i="0" smtClean="0">
                        <a:latin typeface="Cambria Math"/>
                      </a:rPr>
                      <m:t>= </m:t>
                    </m:r>
                    <m:f>
                      <m:fPr>
                        <m:type m:val="lin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>
                                    <a:latin typeface="Cambria Math"/>
                                  </a:rPr>
                                  <m:t>𝐝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0" smtClean="0">
                                        <a:latin typeface="Cambria Math"/>
                                      </a:rPr>
                                      <m:t>𝐑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US" sz="2400" b="1" i="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1" i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0">
                                        <a:latin typeface="Cambria Math"/>
                                        <a:ea typeface="Cambria Math"/>
                                      </a:rPr>
                                      <m:t>𝛅</m:t>
                                    </m:r>
                                    <m:r>
                                      <a:rPr lang="en-US" sz="2400" b="1" i="0">
                                        <a:latin typeface="Cambria Math"/>
                                        <a:ea typeface="Cambria Math"/>
                                      </a:rPr>
                                      <m:t>𝐗</m:t>
                                    </m:r>
                                    <m:r>
                                      <a:rPr lang="en-US" sz="2400" b="1" i="0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1" i="0">
                                        <a:latin typeface="Cambria Math"/>
                                        <a:ea typeface="Cambria Math"/>
                                      </a:rPr>
                                      <m:t>𝛅</m:t>
                                    </m:r>
                                    <m:r>
                                      <a:rPr lang="en-US" sz="2400" b="1" i="0">
                                        <a:latin typeface="Cambria Math"/>
                                        <a:ea typeface="Cambria Math"/>
                                      </a:rPr>
                                      <m:t>𝐘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400" b="1" i="0">
                                    <a:latin typeface="Cambria Math"/>
                                  </a:rPr>
                                  <m:t>𝐝𝐭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latin typeface="Cambria Math"/>
                                  </a:rPr>
                                  <m:t>𝐍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latin typeface="Cambria Math"/>
                                  </a:rPr>
                                  <m:t>𝐍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/>
                              </a:rPr>
                              <m:t>𝐟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916832"/>
                <a:ext cx="6120680" cy="1275670"/>
              </a:xfrm>
              <a:prstGeom prst="rect">
                <a:avLst/>
              </a:prstGeom>
              <a:blipFill rotWithShape="1">
                <a:blip r:embed="rId2"/>
                <a:stretch>
                  <a:fillRect t="-1852" r="-495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71735" y="3356992"/>
                <a:ext cx="8929560" cy="81887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𝐝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n-US" b="1" i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𝛅</m:t>
                              </m:r>
                              <m:r>
                                <a:rPr lang="en-US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𝐗</m:t>
                              </m:r>
                              <m:r>
                                <a:rPr lang="en-US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𝛅</m:t>
                              </m:r>
                              <m:r>
                                <a:rPr lang="en-US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𝐘</m:t>
                              </m:r>
                            </m:e>
                          </m:d>
                        </m:num>
                        <m:den>
                          <m:r>
                            <a:rPr lang="en-US" b="1" i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𝐝𝐭</m:t>
                          </m:r>
                        </m:den>
                      </m:f>
                      <m:r>
                        <a:rPr lang="ru-RU" b="1" i="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𝛔𝛆</m:t>
                          </m:r>
                        </m:e>
                      </m:d>
                      <m:sSub>
                        <m:sSubPr>
                          <m:ctrlPr>
                            <a:rPr lang="ru-RU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sSubPr>
                        <m:e>
                          <m:r>
                            <a:rPr lang="ru-RU" b="1" i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  <m:r>
                            <a:rPr lang="ru-RU" b="1" i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∙</m:t>
                          </m:r>
                          <m:r>
                            <a:rPr lang="ru-RU" b="1" i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𝐍</m:t>
                          </m:r>
                        </m:e>
                        <m:sub>
                          <m:r>
                            <a:rPr lang="ru-RU" b="1" i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ru-RU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sSubPr>
                        <m:e>
                          <m:r>
                            <a:rPr lang="ru-RU" b="1" i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𝐍</m:t>
                          </m:r>
                        </m:e>
                        <m:sub>
                          <m:r>
                            <a:rPr lang="ru-RU" b="1" i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</m:sSub>
                      <m:r>
                        <a:rPr lang="ru-RU" b="1" i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𝐟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ru-RU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ru-RU" b="1" i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𝐝𝐱𝐝𝐲</m:t>
                          </m:r>
                        </m:e>
                      </m:nary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ru-RU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𝐝𝐮𝐝</m:t>
                          </m:r>
                          <m:r>
                            <a:rPr lang="en-US" b="1" i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𝛏</m:t>
                          </m:r>
                          <m:sSub>
                            <m:sSubPr>
                              <m:ctrlPr>
                                <a:rPr lang="ru-RU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sSubPr>
                            <m:e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ru-RU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dPr>
                            <m:e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𝐱</m:t>
                              </m:r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𝐮</m:t>
                              </m:r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𝛏</m:t>
                              </m:r>
                            </m:e>
                          </m:d>
                          <m:sSub>
                            <m:sSubPr>
                              <m:ctrlPr>
                                <a:rPr lang="ru-RU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sSubPr>
                            <m:e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ru-RU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  <m:t>𝐱</m:t>
                              </m:r>
                              <m:r>
                                <a:rPr lang="en-US" b="1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  <m:t>+</m:t>
                              </m:r>
                              <m:r>
                                <a:rPr lang="en-US" b="1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𝛅</m:t>
                              </m:r>
                              <m:r>
                                <a:rPr lang="en-US" b="1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𝐗</m:t>
                              </m:r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en-US" b="1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b="1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𝛅</m:t>
                              </m:r>
                              <m:r>
                                <a:rPr lang="en-US" b="1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𝐘</m:t>
                              </m:r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𝐮</m:t>
                              </m:r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35" y="3356992"/>
                <a:ext cx="8929560" cy="8188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98718" y="4437111"/>
                <a:ext cx="8057398" cy="81887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𝐝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b="1" i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𝛅</m:t>
                              </m:r>
                              <m:r>
                                <a:rPr lang="en-US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𝐗</m:t>
                              </m:r>
                              <m:r>
                                <a:rPr lang="en-US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𝛅</m:t>
                              </m:r>
                              <m:r>
                                <a:rPr lang="en-US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𝐘</m:t>
                              </m:r>
                            </m:e>
                          </m:d>
                        </m:num>
                        <m:den>
                          <m:r>
                            <a:rPr lang="en-US" b="1" i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𝐝𝐭</m:t>
                          </m:r>
                        </m:den>
                      </m:f>
                      <m:r>
                        <a:rPr lang="ru-RU" b="1" i="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𝛔𝛆</m:t>
                          </m:r>
                        </m:e>
                      </m:d>
                      <m:r>
                        <a:rPr lang="en-US" b="1" i="0" smtClean="0">
                          <a:solidFill>
                            <a:prstClr val="black"/>
                          </a:solidFill>
                          <a:latin typeface="Cambria Math"/>
                        </a:rPr>
                        <m:t>𝟐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ru-RU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ru-RU" b="1" i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𝐝𝐱𝐝𝐲</m:t>
                          </m:r>
                        </m:e>
                      </m:nary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ru-RU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𝐝𝐮𝐝</m:t>
                          </m:r>
                          <m:r>
                            <a:rPr lang="en-US" b="1" i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𝛏</m:t>
                          </m:r>
                          <m:sSub>
                            <m:sSubPr>
                              <m:ctrlPr>
                                <a:rPr lang="ru-RU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sSubPr>
                            <m:e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ru-RU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dPr>
                            <m:e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𝐱</m:t>
                              </m:r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𝐮</m:t>
                              </m:r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𝛏</m:t>
                              </m:r>
                            </m:e>
                          </m:d>
                          <m:sSub>
                            <m:sSubPr>
                              <m:ctrlPr>
                                <a:rPr lang="ru-RU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sSubPr>
                            <m:e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ru-RU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  <m:t>𝐱</m:t>
                              </m:r>
                              <m:r>
                                <a:rPr lang="en-US" b="1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  <m:t>+</m:t>
                              </m:r>
                              <m:r>
                                <a:rPr lang="en-US" b="1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𝛅</m:t>
                              </m:r>
                              <m:r>
                                <a:rPr lang="en-US" b="1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𝐗</m:t>
                              </m:r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en-US" b="1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b="1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𝛅</m:t>
                              </m:r>
                              <m:r>
                                <a:rPr lang="en-US" b="1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𝐘</m:t>
                              </m:r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𝐮</m:t>
                              </m:r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r>
                                <a:rPr lang="ru-RU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8" y="4437111"/>
                <a:ext cx="8057398" cy="8188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1243" y="5477726"/>
                <a:ext cx="8581003" cy="7859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ru-RU" sz="1400" b="1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1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1" i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𝐝</m:t>
                              </m:r>
                              <m:sSub>
                                <m:sSubPr>
                                  <m:ctrlP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1400" b="1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1400" b="1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400" b="1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𝛅</m:t>
                                  </m:r>
                                  <m:r>
                                    <a:rPr lang="en-US" sz="1400" b="1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𝐗</m:t>
                                  </m:r>
                                  <m:r>
                                    <a:rPr lang="en-US" sz="1400" b="1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1400" b="1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𝛅</m:t>
                                  </m:r>
                                  <m:r>
                                    <a:rPr lang="en-US" sz="1400" b="1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𝐘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400" b="1" i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𝐝𝐭</m:t>
                              </m:r>
                            </m:den>
                          </m:f>
                          <m:r>
                            <a:rPr lang="en-US" sz="1400" b="1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𝐝</m:t>
                          </m:r>
                          <m:r>
                            <a:rPr lang="en-US" sz="1400" b="1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𝛅</m:t>
                          </m:r>
                          <m:r>
                            <a:rPr lang="en-US" sz="1400" b="1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𝐗𝐝</m:t>
                          </m:r>
                          <m:r>
                            <a:rPr lang="en-US" sz="1400" b="1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𝛅</m:t>
                          </m:r>
                          <m:r>
                            <a:rPr lang="en-US" sz="1400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𝐘</m:t>
                          </m:r>
                          <m:r>
                            <a:rPr lang="en-US" sz="1400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ru-RU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b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𝛔𝛆</m:t>
                              </m:r>
                            </m:e>
                          </m:d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1400" b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𝐝</m:t>
                              </m:r>
                              <m:r>
                                <a:rPr lang="en-US" sz="1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𝛅</m:t>
                              </m:r>
                              <m:r>
                                <a:rPr lang="en-US" sz="1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𝐗𝐝</m:t>
                              </m:r>
                              <m:r>
                                <a:rPr lang="en-US" sz="1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𝛅</m:t>
                              </m:r>
                              <m:r>
                                <a:rPr lang="en-US" sz="1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𝐘</m:t>
                              </m:r>
                              <m:d>
                                <m:dPr>
                                  <m:ctrlPr>
                                    <a:rPr lang="en-US" sz="1400" b="1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∬"/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ru-RU" sz="1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ru-RU" sz="1400" b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𝐝𝐱𝐝𝐲</m:t>
                                      </m:r>
                                    </m:e>
                                  </m:nary>
                                  <m:nary>
                                    <m:naryPr>
                                      <m:chr m:val="∬"/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ru-RU" sz="1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US" sz="1400" b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𝐝𝐮𝐝</m:t>
                                      </m:r>
                                      <m:r>
                                        <a:rPr lang="en-US" sz="1400" b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𝛏</m:t>
                                      </m:r>
                                      <m:sSub>
                                        <m:sSubPr>
                                          <m:ctrlPr>
                                            <a:rPr lang="ru-RU" sz="1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b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𝐩</m:t>
                                          </m:r>
                                        </m:e>
                                        <m:sub>
                                          <m:r>
                                            <a:rPr lang="ru-RU" sz="1400" b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1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1400" b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𝐱</m:t>
                                          </m:r>
                                          <m:r>
                                            <a:rPr lang="ru-RU" sz="1400" b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,</m:t>
                                          </m:r>
                                          <m:r>
                                            <a:rPr lang="ru-RU" sz="1400" b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𝐲</m:t>
                                          </m:r>
                                          <m:r>
                                            <a:rPr lang="ru-RU" sz="1400" b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,</m:t>
                                          </m:r>
                                          <m:r>
                                            <a:rPr lang="ru-RU" sz="1400" b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𝐮</m:t>
                                          </m:r>
                                          <m:r>
                                            <a:rPr lang="ru-RU" sz="1400" b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−</m:t>
                                          </m:r>
                                          <m:r>
                                            <a:rPr lang="ru-RU" sz="1400" b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𝛏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ru-RU" sz="1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b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𝐩</m:t>
                                          </m:r>
                                        </m:e>
                                        <m:sub>
                                          <m:r>
                                            <a:rPr lang="ru-RU" sz="1400" b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1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b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</a:rPr>
                                            <m:t>𝐱</m:t>
                                          </m:r>
                                          <m:r>
                                            <a:rPr lang="en-US" sz="1400" b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400" b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𝛅</m:t>
                                          </m:r>
                                          <m:r>
                                            <a:rPr lang="en-US" sz="1400" b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𝐗</m:t>
                                          </m:r>
                                          <m:r>
                                            <a:rPr lang="ru-RU" sz="1400" b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,</m:t>
                                          </m:r>
                                          <m:r>
                                            <a:rPr lang="ru-RU" sz="1400" b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𝐲</m:t>
                                          </m:r>
                                          <m:r>
                                            <a:rPr lang="en-US" sz="1400" b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400" b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Times New Roman"/>
                                            </a:rPr>
                                            <m:t>𝛅</m:t>
                                          </m:r>
                                          <m:r>
                                            <a:rPr lang="en-US" sz="1400" b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Times New Roman"/>
                                            </a:rPr>
                                            <m:t>𝐘</m:t>
                                          </m:r>
                                          <m:r>
                                            <a:rPr lang="ru-RU" sz="1400" b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,</m:t>
                                          </m:r>
                                          <m:r>
                                            <a:rPr lang="ru-RU" sz="1400" b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𝐮</m:t>
                                          </m:r>
                                          <m:r>
                                            <a:rPr lang="ru-RU" sz="1400" b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+</m:t>
                                          </m:r>
                                          <m:r>
                                            <a:rPr lang="ru-RU" sz="1400" b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𝛏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43" y="5477726"/>
                <a:ext cx="8581003" cy="7859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1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84282"/>
            <a:ext cx="7411003" cy="461665"/>
          </a:xfrm>
          <a:prstGeom prst="rect">
            <a:avLst/>
          </a:prstGeom>
          <a:solidFill>
            <a:srgbClr val="00FF00"/>
          </a:solidFill>
          <a:ln w="38100">
            <a:solidFill>
              <a:srgbClr val="0066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Focusing when crossing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beams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Hourglass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effect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308638" y="836712"/>
                <a:ext cx="6526723" cy="153862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66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400" b="1" i="1" smtClean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2400" b="1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ru-RU" sz="2400" b="1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ru-RU" sz="2400" b="1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ru-RU" sz="2400" b="1" i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400" b="1" i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ru-RU" sz="2400" b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(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400" b="1" i="1">
                                              <a:solidFill>
                                                <a:srgbClr val="0066FF"/>
                                              </a:solidFill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sz="2400" b="1" i="1">
                                              <a:solidFill>
                                                <a:srgbClr val="0066FF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𝟐</m:t>
                                          </m:r>
                                          <m:r>
                                            <a:rPr lang="ru-RU" sz="2400" b="1" i="1">
                                              <a:solidFill>
                                                <a:srgbClr val="0066FF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𝝅</m:t>
                                          </m:r>
                                        </m:e>
                                      </m:rad>
                                      <m:sSub>
                                        <m:sSubPr>
                                          <m:ctrlPr>
                                            <a:rPr lang="ru-RU" sz="2400" b="1" i="1">
                                              <a:solidFill>
                                                <a:srgbClr val="0066FF"/>
                                              </a:solidFill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b="1" i="1">
                                              <a:solidFill>
                                                <a:srgbClr val="0066FF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𝝈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>
                                              <a:solidFill>
                                                <a:srgbClr val="0066FF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𝒙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2400" b="1" i="1">
                                              <a:solidFill>
                                                <a:srgbClr val="0066FF"/>
                                              </a:solidFill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1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𝒛</m:t>
                                          </m:r>
                                        </m:e>
                                      </m:d>
                                      <m:r>
                                        <a:rPr lang="ru-RU" sz="2400" b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1" i="1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𝐞𝐱𝐩</m:t>
                              </m:r>
                              <m:r>
                                <a:rPr lang="ru-RU" sz="2400" b="1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⁡(</m:t>
                              </m:r>
                              <m:r>
                                <a:rPr lang="ru-RU" sz="2400" b="1" i="1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ru-RU" sz="2400" b="1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b="1" i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ru-RU" sz="2400" b="1" i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400" b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ru-RU" sz="2400" b="1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  <m:sSubSup>
                                    <m:sSubSupPr>
                                      <m:ctrlPr>
                                        <a:rPr lang="ru-RU" sz="2400" b="1" i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400" b="1" i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𝒙</m:t>
                                      </m:r>
                                    </m:sub>
                                    <m:sup>
                                      <m:r>
                                        <a:rPr lang="ru-RU" sz="2400" b="1" i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ru-RU" sz="2400" b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ru-RU" sz="2400" b="1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𝐳</m:t>
                                  </m:r>
                                  <m:r>
                                    <a:rPr lang="ru-RU" sz="2400" b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))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ru-RU" sz="2400" b="1" i="1" smtClean="0">
                                      <a:solidFill>
                                        <a:srgbClr val="00CC00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CC00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CC00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2400" b="1" i="1">
                                      <a:solidFill>
                                        <a:srgbClr val="00CC00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CC00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ru-RU" sz="2400" b="1">
                                  <a:solidFill>
                                    <a:srgbClr val="00CC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ru-RU" sz="2400" b="1" i="1">
                                      <a:solidFill>
                                        <a:srgbClr val="00CC00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ru-RU" sz="2400" b="1" i="1">
                                          <a:solidFill>
                                            <a:srgbClr val="00CC00"/>
                                          </a:solidFill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400" b="1" i="1">
                                          <a:solidFill>
                                            <a:srgbClr val="00CC00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ru-RU" sz="2400" b="1">
                                          <a:solidFill>
                                            <a:srgbClr val="00CC00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(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400" b="1" i="1">
                                              <a:solidFill>
                                                <a:srgbClr val="00CC00"/>
                                              </a:solidFill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sz="2400" b="1" i="1">
                                              <a:solidFill>
                                                <a:srgbClr val="00CC00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𝟐</m:t>
                                          </m:r>
                                          <m:r>
                                            <a:rPr lang="ru-RU" sz="2400" b="1" i="1">
                                              <a:solidFill>
                                                <a:srgbClr val="00CC00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𝝅</m:t>
                                          </m:r>
                                        </m:e>
                                      </m:rad>
                                      <m:sSub>
                                        <m:sSubPr>
                                          <m:ctrlPr>
                                            <a:rPr lang="ru-RU" sz="2400" b="1" i="1">
                                              <a:solidFill>
                                                <a:srgbClr val="00CC00"/>
                                              </a:solidFill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b="1" i="1">
                                              <a:solidFill>
                                                <a:srgbClr val="00CC00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𝝈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>
                                              <a:solidFill>
                                                <a:srgbClr val="00CC00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𝒚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2400" b="1" i="1">
                                              <a:solidFill>
                                                <a:srgbClr val="00CC00"/>
                                              </a:solidFill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1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𝒛</m:t>
                                          </m:r>
                                        </m:e>
                                      </m:d>
                                      <m:r>
                                        <a:rPr lang="ru-RU" sz="2400" b="1">
                                          <a:solidFill>
                                            <a:srgbClr val="00CC00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1" i="1">
                                  <a:solidFill>
                                    <a:srgbClr val="00CC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𝐞𝐱𝐩</m:t>
                              </m:r>
                              <m:r>
                                <a:rPr lang="ru-RU" sz="2400" b="1">
                                  <a:solidFill>
                                    <a:srgbClr val="00CC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⁡(</m:t>
                              </m:r>
                              <m:r>
                                <a:rPr lang="ru-RU" sz="2400" b="1" i="1">
                                  <a:solidFill>
                                    <a:srgbClr val="00CC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ru-RU" sz="2400" b="1" i="1">
                                      <a:solidFill>
                                        <a:srgbClr val="00CC00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b="1" i="1">
                                          <a:solidFill>
                                            <a:srgbClr val="00CC00"/>
                                          </a:solidFill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CC00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ru-RU" sz="2400" b="1" i="1">
                                          <a:solidFill>
                                            <a:srgbClr val="00CC00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400" b="1">
                                      <a:solidFill>
                                        <a:srgbClr val="00CC00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ru-RU" sz="2400" b="1" i="1">
                                      <a:solidFill>
                                        <a:srgbClr val="00CC00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  <m:sSubSup>
                                    <m:sSubSupPr>
                                      <m:ctrlPr>
                                        <a:rPr lang="ru-RU" sz="2400" b="1" i="1">
                                          <a:solidFill>
                                            <a:srgbClr val="00CC00"/>
                                          </a:solidFill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400" b="1" i="1">
                                          <a:solidFill>
                                            <a:srgbClr val="00CC00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00CC00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𝒚</m:t>
                                      </m:r>
                                    </m:sub>
                                    <m:sup>
                                      <m:r>
                                        <a:rPr lang="ru-RU" sz="2400" b="1" i="1">
                                          <a:solidFill>
                                            <a:srgbClr val="00CC00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ru-RU" sz="2400" b="1">
                                      <a:solidFill>
                                        <a:srgbClr val="00CC00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ru-RU" sz="2400" b="1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𝐳</m:t>
                                  </m:r>
                                  <m:r>
                                    <a:rPr lang="ru-RU" sz="2400" b="1">
                                      <a:solidFill>
                                        <a:srgbClr val="00CC00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))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ru-RU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𝒛</m:t>
                                  </m:r>
                                </m:e>
                              </m:d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ru-RU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ru-RU" sz="2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ru-RU" sz="2400" b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(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sz="2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𝟐</m:t>
                                          </m:r>
                                          <m:r>
                                            <a:rPr lang="ru-RU" sz="2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𝝅</m:t>
                                          </m:r>
                                        </m:e>
                                      </m:rad>
                                      <m:sSub>
                                        <m:sSubPr>
                                          <m:ctrlPr>
                                            <a:rPr lang="ru-RU" sz="2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𝝈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𝒛</m:t>
                                          </m:r>
                                        </m:sub>
                                      </m:sSub>
                                      <m:r>
                                        <a:rPr lang="ru-RU" sz="2400" b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𝐞𝐱𝐩</m:t>
                              </m:r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⁡(</m:t>
                              </m:r>
                              <m:r>
                                <a:rPr lang="ru-RU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ru-RU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𝒛</m:t>
                                      </m:r>
                                    </m:e>
                                    <m:sup>
                                      <m:r>
                                        <a:rPr lang="ru-RU" sz="2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ru-RU" sz="2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  <m:sSubSup>
                                        <m:sSubSupPr>
                                          <m:ctrlPr>
                                            <a:rPr lang="ru-RU" sz="2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2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𝝈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𝒛</m:t>
                                          </m:r>
                                        </m:sub>
                                        <m:sup>
                                          <m:r>
                                            <a:rPr lang="ru-RU" sz="2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𝟐</m:t>
                                          </m:r>
                                        </m:sup>
                                      </m:sSubSup>
                                    </m:e>
                                  </m:d>
                                </m:den>
                              </m:f>
                              <m:r>
                                <a:rPr lang="ru-RU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638" y="836712"/>
                <a:ext cx="6526723" cy="153862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>
                <a:solidFill>
                  <a:srgbClr val="0066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1115"/>
            <a:ext cx="4475928" cy="435600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986474" y="3215127"/>
                <a:ext cx="3840475" cy="466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solidFill>
                                <a:srgbClr val="0066FF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66FF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𝒙</m:t>
                          </m:r>
                        </m:sub>
                      </m:sSub>
                      <m:r>
                        <a:rPr lang="ru-RU" sz="2000" b="1">
                          <a:solidFill>
                            <a:srgbClr val="0066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𝐳</m:t>
                      </m:r>
                      <m:r>
                        <a:rPr lang="ru-RU" sz="2000" b="1">
                          <a:solidFill>
                            <a:srgbClr val="0066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)= </m:t>
                      </m:r>
                      <m:sSub>
                        <m:sSubPr>
                          <m:ctrlPr>
                            <a:rPr lang="ru-RU" sz="2000" b="1" i="1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solidFill>
                                <a:srgbClr val="0066FF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𝝈</m:t>
                          </m:r>
                        </m:e>
                        <m:sub>
                          <m:r>
                            <a:rPr lang="ru-RU" sz="2000" b="1" i="1">
                              <a:solidFill>
                                <a:srgbClr val="0066FF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𝒙</m:t>
                          </m:r>
                        </m:sub>
                      </m:sSub>
                      <m:r>
                        <a:rPr lang="ru-RU" sz="2000" b="1">
                          <a:solidFill>
                            <a:srgbClr val="0066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a:rPr lang="ru-RU" sz="2000" b="1" i="1">
                          <a:solidFill>
                            <a:srgbClr val="0066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𝟎</m:t>
                      </m:r>
                      <m:r>
                        <a:rPr lang="ru-RU" sz="2000" b="1">
                          <a:solidFill>
                            <a:srgbClr val="0066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ru-RU" sz="2000" b="1" i="1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ru-RU" sz="2000" b="1" i="1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000" b="1" i="1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𝟏</m:t>
                              </m:r>
                              <m:r>
                                <a:rPr lang="ru-RU" sz="2000" b="1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000" b="1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000" b="1" i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ru-RU" sz="2000" b="1" i="1">
                                              <a:solidFill>
                                                <a:srgbClr val="0066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1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𝒛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ru-RU" sz="2000" b="1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2000" b="1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𝜷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000" b="1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𝑰𝑷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ru-RU" sz="2000" b="1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rad>
                      <m:r>
                        <a:rPr lang="ru-RU" sz="2000" b="1" i="1">
                          <a:solidFill>
                            <a:srgbClr val="0066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ru-RU" sz="20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474" y="3215127"/>
                <a:ext cx="3840475" cy="4667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42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84282"/>
            <a:ext cx="7411003" cy="461665"/>
          </a:xfrm>
          <a:prstGeom prst="rect">
            <a:avLst/>
          </a:prstGeom>
          <a:solidFill>
            <a:srgbClr val="00FF00"/>
          </a:solidFill>
          <a:ln w="38100">
            <a:solidFill>
              <a:srgbClr val="0066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Focusing when crossing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beams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Hourglass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effect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26389" y="1119179"/>
                <a:ext cx="3786358" cy="211724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66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ru-RU" sz="2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,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𝒚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,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𝒛</m:t>
                                  </m:r>
                                </m:e>
                              </m:d>
                              <m:r>
                                <a:rPr lang="ru-RU" sz="2000" b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2000" b="1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000" b="1" i="0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𝐱</m:t>
                                  </m:r>
                                  <m:r>
                                    <a:rPr lang="en-US" sz="2000" b="1" i="0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,</m:t>
                                  </m:r>
                                  <m:r>
                                    <a:rPr lang="en-US" sz="2000" b="1" i="0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𝐲</m:t>
                                  </m:r>
                                </m:sub>
                              </m:sSub>
                              <m:r>
                                <a:rPr lang="en-US" sz="2000" b="1" i="0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Times New Roman"/>
                                </a:rPr>
                                <m:t>(</m:t>
                              </m:r>
                              <m:r>
                                <a:rPr lang="en-US" sz="2000" b="1" i="0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Times New Roman"/>
                                </a:rPr>
                                <m:t>𝐱</m:t>
                              </m:r>
                              <m:r>
                                <a:rPr lang="en-US" sz="2000" b="1" i="0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Times New Roman"/>
                                </a:rPr>
                                <m:t>,</m:t>
                              </m:r>
                              <m:r>
                                <a:rPr lang="en-US" sz="2000" b="1" i="0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en-US" sz="2000" b="1" i="0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Times New Roman"/>
                                </a:rPr>
                                <m:t>;</m:t>
                              </m:r>
                              <m:r>
                                <a:rPr lang="en-US" sz="20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𝐳</m:t>
                              </m:r>
                              <m:r>
                                <a:rPr lang="en-US" sz="2000" b="1" i="0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Times New Roman"/>
                                </a:rPr>
                                <m:t>)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𝒛</m:t>
                                  </m:r>
                                </m:e>
                              </m:d>
                            </m:e>
                            <m:e>
                              <m:nary>
                                <m:naryPr>
                                  <m:chr m:val="∬"/>
                                  <m:limLoc m:val="undOvr"/>
                                  <m:subHide m:val="on"/>
                                  <m:supHide m:val="on"/>
                                  <m:ctrlPr>
                                    <a:rPr lang="ru-RU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ru-RU" sz="2000" b="1" i="1">
                                          <a:solidFill>
                                            <a:srgbClr val="B4DCFA">
                                              <a:lumMod val="50000"/>
                                            </a:srgbClr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 smtClean="0">
                                          <a:solidFill>
                                            <a:srgbClr val="B4DCFA">
                                              <a:lumMod val="50000"/>
                                            </a:srgbClr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  <m:t>𝐝𝐱𝐝𝐲</m:t>
                                      </m:r>
                                      <m:r>
                                        <a:rPr lang="en-US" sz="2000" b="1">
                                          <a:solidFill>
                                            <a:srgbClr val="B4DCFA">
                                              <a:lumMod val="50000"/>
                                            </a:srgbClr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a:rPr lang="en-US" sz="2000" b="1">
                                          <a:solidFill>
                                            <a:srgbClr val="B4DCFA">
                                              <a:lumMod val="50000"/>
                                            </a:srgbClr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  <m:t>𝐱</m:t>
                                      </m:r>
                                      <m:r>
                                        <a:rPr lang="en-US" sz="2000" b="1">
                                          <a:solidFill>
                                            <a:srgbClr val="B4DCFA">
                                              <a:lumMod val="50000"/>
                                            </a:srgbClr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en-US" sz="2000" b="1">
                                          <a:solidFill>
                                            <a:srgbClr val="B4DCFA">
                                              <a:lumMod val="50000"/>
                                            </a:srgbClr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  <m:t>𝐲</m:t>
                                      </m:r>
                                    </m:sub>
                                  </m:sSub>
                                  <m:r>
                                    <a:rPr lang="en-US" sz="2000" b="1">
                                      <a:solidFill>
                                        <a:srgbClr val="B4DCFA">
                                          <a:lumMod val="50000"/>
                                        </a:srgbClr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en-US" sz="2000" b="1">
                                      <a:solidFill>
                                        <a:srgbClr val="B4DCFA">
                                          <a:lumMod val="50000"/>
                                        </a:srgbClr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𝐱</m:t>
                                  </m:r>
                                  <m:r>
                                    <a:rPr lang="en-US" sz="2000" b="1">
                                      <a:solidFill>
                                        <a:srgbClr val="B4DCFA">
                                          <a:lumMod val="50000"/>
                                        </a:srgbClr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,</m:t>
                                  </m:r>
                                  <m:r>
                                    <a:rPr lang="en-US" sz="2000" b="1">
                                      <a:solidFill>
                                        <a:srgbClr val="B4DCFA">
                                          <a:lumMod val="50000"/>
                                        </a:srgbClr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𝐲</m:t>
                                  </m:r>
                                  <m:r>
                                    <a:rPr lang="en-US" sz="2000" b="1">
                                      <a:solidFill>
                                        <a:srgbClr val="B4DCFA">
                                          <a:lumMod val="50000"/>
                                        </a:srgbClr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;</m:t>
                                  </m:r>
                                  <m:r>
                                    <a:rPr lang="en-US" sz="20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𝐳</m:t>
                                  </m:r>
                                  <m:r>
                                    <a:rPr lang="en-US" sz="2000" b="1">
                                      <a:solidFill>
                                        <a:srgbClr val="B4DCFA">
                                          <a:lumMod val="50000"/>
                                        </a:srgbClr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𝟏</m:t>
                              </m:r>
                            </m:e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ru-RU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2000" b="1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𝐝𝐳</m:t>
                                  </m:r>
                                  <m:r>
                                    <a:rPr lang="en-US" sz="2000" b="1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a:rPr lang="en-US" sz="2000" b="1" i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  <m:t>𝐳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  <m:t>𝐳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89" y="1119179"/>
                <a:ext cx="3786358" cy="21172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>
                <a:solidFill>
                  <a:srgbClr val="0066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573216" y="649810"/>
            <a:ext cx="395973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most common distribution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03839" y="2177551"/>
                <a:ext cx="5740161" cy="81887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66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𝒆𝒇𝒇</m:t>
                          </m:r>
                          <m:r>
                            <a:rPr lang="en-US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,(⊥)</m:t>
                          </m:r>
                        </m:sub>
                      </m:sSub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ru-RU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1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𝐝𝐱𝐝𝐲</m:t>
                              </m:r>
                              <m:sSub>
                                <m:sSubPr>
                                  <m:ctrlPr>
                                    <a:rPr lang="ru-RU" sz="2400" b="1" i="1">
                                      <a:solidFill>
                                        <a:srgbClr val="B4DCFA">
                                          <a:lumMod val="50000"/>
                                        </a:srgbClr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solidFill>
                                        <a:srgbClr val="B4DCFA">
                                          <a:lumMod val="50000"/>
                                        </a:srgbClr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b="1">
                                      <a:solidFill>
                                        <a:srgbClr val="B4DCFA">
                                          <a:lumMod val="50000"/>
                                        </a:srgbClr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𝐱</m:t>
                                  </m:r>
                                  <m:r>
                                    <a:rPr lang="en-US" sz="2400" b="1">
                                      <a:solidFill>
                                        <a:srgbClr val="B4DCFA">
                                          <a:lumMod val="50000"/>
                                        </a:srgbClr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,</m:t>
                                  </m:r>
                                  <m:r>
                                    <a:rPr lang="en-US" sz="2400" b="1">
                                      <a:solidFill>
                                        <a:srgbClr val="B4DCFA">
                                          <a:lumMod val="50000"/>
                                        </a:srgbClr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𝐲</m:t>
                                  </m:r>
                                </m:sub>
                              </m:sSub>
                              <m:r>
                                <a:rPr lang="en-US" sz="2400" b="1">
                                  <a:solidFill>
                                    <a:srgbClr val="B4DCFA">
                                      <a:lumMod val="50000"/>
                                    </a:srgbClr>
                                  </a:solidFill>
                                  <a:latin typeface="Cambria Math"/>
                                  <a:cs typeface="Times New Roman"/>
                                </a:rPr>
                                <m:t>(</m:t>
                              </m:r>
                              <m:r>
                                <a:rPr lang="en-US" sz="2400" b="1">
                                  <a:solidFill>
                                    <a:srgbClr val="B4DCFA">
                                      <a:lumMod val="50000"/>
                                    </a:srgbClr>
                                  </a:solidFill>
                                  <a:latin typeface="Cambria Math"/>
                                  <a:cs typeface="Times New Roman"/>
                                </a:rPr>
                                <m:t>𝐱</m:t>
                              </m:r>
                              <m:r>
                                <a:rPr lang="en-US" sz="2400" b="1">
                                  <a:solidFill>
                                    <a:srgbClr val="B4DCFA">
                                      <a:lumMod val="50000"/>
                                    </a:srgbClr>
                                  </a:solidFill>
                                  <a:latin typeface="Cambria Math"/>
                                  <a:cs typeface="Times New Roman"/>
                                </a:rPr>
                                <m:t>,</m:t>
                              </m:r>
                              <m:r>
                                <a:rPr lang="en-US" sz="2400" b="1">
                                  <a:solidFill>
                                    <a:srgbClr val="B4DCFA">
                                      <a:lumMod val="50000"/>
                                    </a:srgbClr>
                                  </a:solidFill>
                                  <a:latin typeface="Cambria Math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en-US" sz="2400" b="1">
                                  <a:solidFill>
                                    <a:srgbClr val="B4DCFA">
                                      <a:lumMod val="50000"/>
                                    </a:srgbClr>
                                  </a:solidFill>
                                  <a:latin typeface="Cambria Math"/>
                                  <a:cs typeface="Times New Roman"/>
                                </a:rPr>
                                <m:t>;</m:t>
                              </m:r>
                              <m:r>
                                <a:rPr lang="en-US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𝐳</m:t>
                              </m:r>
                              <m:r>
                                <a:rPr lang="en-US" sz="2400" b="1">
                                  <a:solidFill>
                                    <a:srgbClr val="B4DCFA">
                                      <a:lumMod val="50000"/>
                                    </a:srgbClr>
                                  </a:solidFill>
                                  <a:latin typeface="Cambria Math"/>
                                  <a:cs typeface="Times New Roman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sSub>
                        <m:sSubPr>
                          <m:ctrlPr>
                            <a:rPr lang="ru-RU" sz="2400" b="1" i="1">
                              <a:solidFill>
                                <a:srgbClr val="B4DCFA">
                                  <a:lumMod val="50000"/>
                                </a:srgbClr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400" b="1">
                              <a:solidFill>
                                <a:srgbClr val="B4DCFA">
                                  <a:lumMod val="50000"/>
                                </a:srgbClr>
                              </a:solidFill>
                              <a:latin typeface="Cambria Math"/>
                              <a:cs typeface="Times New Roman"/>
                            </a:rPr>
                            <m:t>𝐩</m:t>
                          </m:r>
                        </m:e>
                        <m:sub>
                          <m:r>
                            <a:rPr lang="en-US" sz="2400" b="1">
                              <a:solidFill>
                                <a:srgbClr val="B4DCFA">
                                  <a:lumMod val="50000"/>
                                </a:srgbClr>
                              </a:solidFill>
                              <a:latin typeface="Cambria Math"/>
                              <a:cs typeface="Times New Roman"/>
                            </a:rPr>
                            <m:t>𝐱</m:t>
                          </m:r>
                          <m:r>
                            <a:rPr lang="en-US" sz="2400" b="1">
                              <a:solidFill>
                                <a:srgbClr val="B4DCFA">
                                  <a:lumMod val="50000"/>
                                </a:srgbClr>
                              </a:solidFill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sz="2400" b="1">
                              <a:solidFill>
                                <a:srgbClr val="B4DCFA">
                                  <a:lumMod val="50000"/>
                                </a:srgbClr>
                              </a:solidFill>
                              <a:latin typeface="Cambria Math"/>
                              <a:cs typeface="Times New Roman"/>
                            </a:rPr>
                            <m:t>𝐲</m:t>
                          </m:r>
                        </m:sub>
                      </m:sSub>
                      <m:r>
                        <a:rPr lang="en-US" sz="2400" b="1">
                          <a:solidFill>
                            <a:srgbClr val="B4DCFA">
                              <a:lumMod val="50000"/>
                            </a:srgbClr>
                          </a:solidFill>
                          <a:latin typeface="Cambria Math"/>
                          <a:cs typeface="Times New Roman"/>
                        </a:rPr>
                        <m:t>(</m:t>
                      </m:r>
                      <m:r>
                        <a:rPr lang="en-US" sz="2400" b="1">
                          <a:solidFill>
                            <a:srgbClr val="B4DCFA">
                              <a:lumMod val="50000"/>
                            </a:srgbClr>
                          </a:solidFill>
                          <a:latin typeface="Cambria Math"/>
                          <a:cs typeface="Times New Roman"/>
                        </a:rPr>
                        <m:t>𝐱</m:t>
                      </m:r>
                      <m:r>
                        <a:rPr lang="en-US" sz="2400" b="1">
                          <a:solidFill>
                            <a:srgbClr val="B4DCFA">
                              <a:lumMod val="50000"/>
                            </a:srgbClr>
                          </a:solidFill>
                          <a:latin typeface="Cambria Math"/>
                          <a:cs typeface="Times New Roman"/>
                        </a:rPr>
                        <m:t>,</m:t>
                      </m:r>
                      <m:r>
                        <a:rPr lang="en-US" sz="2400" b="1">
                          <a:solidFill>
                            <a:srgbClr val="B4DCFA">
                              <a:lumMod val="50000"/>
                            </a:srgbClr>
                          </a:solidFill>
                          <a:latin typeface="Cambria Math"/>
                          <a:cs typeface="Times New Roman"/>
                        </a:rPr>
                        <m:t>𝐲</m:t>
                      </m:r>
                      <m:r>
                        <a:rPr lang="en-US" sz="2400" b="1">
                          <a:solidFill>
                            <a:srgbClr val="B4DCFA">
                              <a:lumMod val="50000"/>
                            </a:srgbClr>
                          </a:solidFill>
                          <a:latin typeface="Cambria Math"/>
                          <a:cs typeface="Times New Roman"/>
                        </a:rPr>
                        <m:t>;</m:t>
                      </m:r>
                      <m:r>
                        <a:rPr lang="en-US" sz="2400" b="1">
                          <a:solidFill>
                            <a:prstClr val="black"/>
                          </a:solidFill>
                          <a:latin typeface="Cambria Math"/>
                          <a:cs typeface="Times New Roman"/>
                        </a:rPr>
                        <m:t>𝐳</m:t>
                      </m:r>
                      <m:r>
                        <a:rPr lang="en-US" sz="2400" b="1">
                          <a:solidFill>
                            <a:srgbClr val="B4DCFA">
                              <a:lumMod val="50000"/>
                            </a:srgbClr>
                          </a:solidFill>
                          <a:latin typeface="Cambria Math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839" y="2177551"/>
                <a:ext cx="5740161" cy="8188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solidFill>
                  <a:srgbClr val="0066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661" y="3015886"/>
            <a:ext cx="3240000" cy="3420000"/>
          </a:xfrm>
          <a:prstGeom prst="rect">
            <a:avLst/>
          </a:prstGeom>
          <a:ln w="38100">
            <a:solidFill>
              <a:srgbClr val="0066FF"/>
            </a:solidFill>
          </a:ln>
        </p:spPr>
      </p:pic>
    </p:spTree>
    <p:extLst>
      <p:ext uri="{BB962C8B-B14F-4D97-AF65-F5344CB8AC3E}">
        <p14:creationId xmlns:p14="http://schemas.microsoft.com/office/powerpoint/2010/main" val="19460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28696" y="86980"/>
            <a:ext cx="3433953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</a:rPr>
              <a:t>van der </a:t>
            </a:r>
            <a:r>
              <a:rPr lang="en-US" sz="2800" b="1" dirty="0" smtClean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</a:rPr>
              <a:t>Meer scan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5350" y="81171"/>
            <a:ext cx="4682802" cy="523220"/>
          </a:xfrm>
          <a:prstGeom prst="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III. 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absolute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luminosity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50284" y="619290"/>
            <a:ext cx="360547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12745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Scan data processing. 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5800" y="1136839"/>
                <a:ext cx="6477221" cy="251677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nary>
                              <m:naryPr>
                                <m:chr m:val="∬"/>
                                <m:limLoc m:val="undOvr"/>
                                <m:subHide m:val="on"/>
                                <m:supHide m:val="on"/>
                                <m:ctrlPr>
                                  <a:rPr lang="ru-RU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nary>
                                  <m:naryPr>
                                    <m:chr m:val="∬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ru-RU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b="1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𝒅𝒙𝒅𝒚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  <m:r>
                                      <a:rPr lang="en-US" b="1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𝜹</m:t>
                                    </m:r>
                                    <m:r>
                                      <a:rPr lang="en-US" b="1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𝑿𝒅</m:t>
                                    </m:r>
                                    <m:r>
                                      <a:rPr lang="en-US" b="1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𝜹</m:t>
                                    </m:r>
                                    <m:r>
                                      <a:rPr lang="en-US" b="1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𝒀</m:t>
                                    </m:r>
                                    <m:sSub>
                                      <m:sSubPr>
                                        <m:ctrlPr>
                                          <a:rPr lang="ru-RU" sz="2000" b="1" i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𝐱</m:t>
                                        </m:r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,</m:t>
                                        </m:r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𝐲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1" i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𝐱</m:t>
                                        </m:r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,</m:t>
                                        </m:r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𝐲</m:t>
                                        </m:r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;</m:t>
                                        </m:r>
                                        <m:r>
                                          <a:rPr lang="en-US" sz="2000" b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𝐳</m:t>
                                        </m:r>
                                      </m:e>
                                    </m:d>
                                    <m:r>
                                      <a:rPr lang="en-US" sz="2000" b="1" i="1">
                                        <a:solidFill>
                                          <a:srgbClr val="B4DCFA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ru-RU" sz="2000" b="1" i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𝐱</m:t>
                                        </m:r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,</m:t>
                                        </m:r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𝐲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1" i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𝐱</m:t>
                                        </m:r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+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/>
                                          </a:rPr>
                                          <m:t>𝜹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/>
                                          </a:rPr>
                                          <m:t>𝑿</m:t>
                                        </m:r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,</m:t>
                                        </m:r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𝐲</m:t>
                                        </m:r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+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/>
                                          </a:rPr>
                                          <m:t>𝜹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/>
                                          </a:rPr>
                                          <m:t>𝒀</m:t>
                                        </m:r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;</m:t>
                                        </m:r>
                                        <m:r>
                                          <a:rPr lang="en-US" sz="2000" b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𝐳</m:t>
                                        </m:r>
                                      </m:e>
                                    </m:d>
                                    <m:r>
                                      <a:rPr lang="en-US" sz="2000" b="1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=</m:t>
                                    </m:r>
                                  </m:e>
                                </m:nary>
                              </m:e>
                            </m:nary>
                          </m:e>
                        </m:mr>
                        <m:mr>
                          <m:e>
                            <m:nary>
                              <m:naryPr>
                                <m:chr m:val="∬"/>
                                <m:limLoc m:val="undOvr"/>
                                <m:subHide m:val="on"/>
                                <m:supHide m:val="on"/>
                                <m:ctrlPr>
                                  <a:rPr lang="ru-RU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nary>
                                  <m:naryPr>
                                    <m:chr m:val="∬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ru-RU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b="1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𝒅𝒙𝒅𝒚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en-US" b="1" i="1" smtClean="0">
                                            <a:solidFill>
                                              <a:srgbClr val="0066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0066FF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  <m:r>
                                      <a:rPr lang="en-US" b="1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𝒅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en-US" b="1" i="1" smtClean="0">
                                            <a:solidFill>
                                              <a:srgbClr val="0066FF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0066FF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𝒚</m:t>
                                        </m:r>
                                      </m:e>
                                    </m:acc>
                                    <m:sSub>
                                      <m:sSubPr>
                                        <m:ctrlPr>
                                          <a:rPr lang="ru-RU" sz="2000" b="1" i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𝐱</m:t>
                                        </m:r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,</m:t>
                                        </m:r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𝐲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1" i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𝐱</m:t>
                                        </m:r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,</m:t>
                                        </m:r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𝐲</m:t>
                                        </m:r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;</m:t>
                                        </m:r>
                                        <m:r>
                                          <a:rPr lang="en-US" sz="2000" b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𝐳</m:t>
                                        </m:r>
                                      </m:e>
                                    </m:d>
                                    <m:r>
                                      <a:rPr lang="en-US" sz="2000" b="1" i="1">
                                        <a:solidFill>
                                          <a:srgbClr val="B4DCFA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ru-RU" sz="2000" b="1" i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𝐱</m:t>
                                        </m:r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,</m:t>
                                        </m:r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𝐲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1" i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2000" b="1" i="1" smtClean="0">
                                                <a:solidFill>
                                                  <a:srgbClr val="0066FF"/>
                                                </a:solidFill>
                                                <a:latin typeface="Cambria Math"/>
                                                <a:cs typeface="Times New Roman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000" b="1" i="1" smtClean="0">
                                                <a:solidFill>
                                                  <a:srgbClr val="0066FF"/>
                                                </a:solidFill>
                                                <a:latin typeface="Cambria Math"/>
                                                <a:cs typeface="Times New Roman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  <m:r>
                                          <m:rPr>
                                            <m:brk m:alnAt="7"/>
                                          </m:rPr>
                                          <a:rPr lang="en-US" b="1" i="0" smtClean="0">
                                            <a:solidFill>
                                              <a:srgbClr val="0066FF"/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b="1" i="1" smtClean="0">
                                                <a:solidFill>
                                                  <a:srgbClr val="0066FF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1" i="1" smtClean="0">
                                                <a:solidFill>
                                                  <a:srgbClr val="0066FF"/>
                                                </a:solidFill>
                                                <a:latin typeface="Cambria Math"/>
                                              </a:rPr>
                                              <m:t>𝒚</m:t>
                                            </m:r>
                                          </m:e>
                                        </m:acc>
                                        <m:r>
                                          <a:rPr lang="en-US" sz="2000" b="1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;</m:t>
                                        </m:r>
                                        <m:r>
                                          <a:rPr lang="en-US" sz="2000" b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𝐳</m:t>
                                        </m:r>
                                      </m:e>
                                    </m:d>
                                    <m:r>
                                      <a:rPr lang="en-US" sz="2000" b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=</m:t>
                                    </m:r>
                                  </m:e>
                                </m:nary>
                              </m:e>
                            </m:nary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ru-RU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∬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ru-RU" b="1" i="1" smtClean="0"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b="1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𝒅𝒙𝒅𝒚</m:t>
                                    </m:r>
                                  </m:e>
                                </m:nary>
                                <m:sSub>
                                  <m:sSubPr>
                                    <m:ctrlPr>
                                      <a:rPr lang="ru-RU" sz="2000" b="1" i="1">
                                        <a:solidFill>
                                          <a:srgbClr val="B4DCFA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>
                                        <a:solidFill>
                                          <a:srgbClr val="B4DCFA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000" b="1">
                                        <a:solidFill>
                                          <a:srgbClr val="B4DCFA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𝐱</m:t>
                                    </m:r>
                                    <m:r>
                                      <a:rPr lang="en-US" sz="2000" b="1">
                                        <a:solidFill>
                                          <a:srgbClr val="B4DCFA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sz="2000" b="1">
                                        <a:solidFill>
                                          <a:srgbClr val="B4DCFA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𝐲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1" i="1">
                                        <a:solidFill>
                                          <a:srgbClr val="B4DCFA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>
                                        <a:solidFill>
                                          <a:srgbClr val="B4DCFA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𝐱</m:t>
                                    </m:r>
                                    <m:r>
                                      <a:rPr lang="en-US" sz="2000" b="1">
                                        <a:solidFill>
                                          <a:srgbClr val="B4DCFA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sz="2000" b="1">
                                        <a:solidFill>
                                          <a:srgbClr val="B4DCFA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𝐲</m:t>
                                    </m:r>
                                    <m:r>
                                      <a:rPr lang="en-US" sz="2000" b="1">
                                        <a:solidFill>
                                          <a:srgbClr val="B4DCFA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;</m:t>
                                    </m:r>
                                    <m:r>
                                      <a:rPr lang="en-US" sz="2000" b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𝐳</m:t>
                                    </m:r>
                                  </m:e>
                                </m:d>
                              </m:e>
                            </m:d>
                            <m:r>
                              <a:rPr lang="ru-RU" b="1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ru-RU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∬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ru-RU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b="1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𝒅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en-US" b="1" i="1" smtClean="0">
                                            <a:solidFill>
                                              <a:srgbClr val="0066FF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0066FF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  <m:r>
                                      <a:rPr lang="en-US" b="1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𝒅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en-US" b="1" i="1" smtClean="0">
                                            <a:solidFill>
                                              <a:srgbClr val="0066FF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0066FF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𝒚</m:t>
                                        </m:r>
                                      </m:e>
                                    </m:acc>
                                  </m:e>
                                </m:nary>
                                <m:sSub>
                                  <m:sSubPr>
                                    <m:ctrlPr>
                                      <a:rPr lang="ru-RU" sz="2000" b="1" i="1">
                                        <a:solidFill>
                                          <a:srgbClr val="B4DCFA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>
                                        <a:solidFill>
                                          <a:srgbClr val="B4DCFA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000" b="1">
                                        <a:solidFill>
                                          <a:srgbClr val="B4DCFA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𝐱</m:t>
                                    </m:r>
                                    <m:r>
                                      <a:rPr lang="en-US" sz="2000" b="1">
                                        <a:solidFill>
                                          <a:srgbClr val="B4DCFA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sz="2000" b="1">
                                        <a:solidFill>
                                          <a:srgbClr val="B4DCFA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𝐲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1" i="1">
                                        <a:solidFill>
                                          <a:srgbClr val="B4DCFA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000" b="1" i="1" smtClean="0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  <m:r>
                                      <a:rPr lang="en-US" sz="2000" b="1">
                                        <a:solidFill>
                                          <a:srgbClr val="B4DCFA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en-US" sz="2000" b="1" i="1" smtClean="0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rgbClr val="B4DCFA">
                                                <a:lumMod val="50000"/>
                                              </a:srgb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𝒚</m:t>
                                        </m:r>
                                      </m:e>
                                    </m:acc>
                                    <m:r>
                                      <a:rPr lang="en-US" sz="2000" b="1">
                                        <a:solidFill>
                                          <a:srgbClr val="B4DCFA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;</m:t>
                                    </m:r>
                                    <m:r>
                                      <a:rPr lang="en-US" sz="2000" b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𝐳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/>
                              </a:rPr>
                              <m:t>=</m:t>
                            </m:r>
                            <m:r>
                              <a:rPr lang="en-US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/>
                              </a:rPr>
                              <m:t>𝟏</m:t>
                            </m:r>
                          </m:e>
                        </m:mr>
                      </m:m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00" y="1136839"/>
                <a:ext cx="6477221" cy="25167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8095" y="3653618"/>
                <a:ext cx="7901201" cy="89710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𝒅𝒖𝒅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𝝃</m:t>
                              </m:r>
                              <m:d>
                                <m:dPr>
                                  <m:ctrlPr>
                                    <a:rPr lang="en-US" sz="1400" b="1" i="1" smtClean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∬"/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ru-RU" sz="1400" b="1" i="1" smtClean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nary>
                                        <m:naryPr>
                                          <m:chr m:val="∬"/>
                                          <m:limLoc m:val="undOvr"/>
                                          <m:subHide m:val="on"/>
                                          <m:supHide m:val="on"/>
                                          <m:ctrlPr>
                                            <a:rPr lang="ru-RU" sz="1400" b="1" i="1">
                                              <a:solidFill>
                                                <a:srgbClr val="0066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r>
                                            <a:rPr lang="en-US" sz="1400" b="1" i="1">
                                              <a:solidFill>
                                                <a:srgbClr val="0066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𝒅𝒙𝒅𝒚</m:t>
                                          </m:r>
                                          <m:r>
                                            <a:rPr lang="en-US" sz="1400" b="1" i="1">
                                              <a:solidFill>
                                                <a:srgbClr val="0066FF"/>
                                              </a:solidFill>
                                              <a:latin typeface="Cambria Math"/>
                                            </a:rPr>
                                            <m:t>𝒅</m:t>
                                          </m:r>
                                          <m:r>
                                            <a:rPr lang="en-US" sz="1400" b="1" i="1">
                                              <a:solidFill>
                                                <a:srgbClr val="0066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𝜹</m:t>
                                          </m:r>
                                          <m:r>
                                            <a:rPr lang="en-US" sz="1400" b="1" i="1">
                                              <a:solidFill>
                                                <a:srgbClr val="0066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𝑿𝒅</m:t>
                                          </m:r>
                                          <m:r>
                                            <a:rPr lang="en-US" sz="1400" b="1" i="1">
                                              <a:solidFill>
                                                <a:srgbClr val="0066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𝜹</m:t>
                                          </m:r>
                                          <m:r>
                                            <a:rPr lang="en-US" sz="1400" b="1" i="1">
                                              <a:solidFill>
                                                <a:srgbClr val="0066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𝒀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400" b="1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1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sz="1400" b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b="1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𝒚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1400" b="1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b="1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sz="1400" b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b="1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𝒚</m:t>
                                              </m:r>
                                              <m:r>
                                                <a:rPr lang="en-US" sz="1400" b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;</m:t>
                                              </m:r>
                                              <m:r>
                                                <a:rPr lang="en-US" sz="1400" b="1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𝒛</m:t>
                                              </m:r>
                                            </m:e>
                                          </m:d>
                                          <m:r>
                                            <a:rPr lang="en-US" sz="1400" b="1" i="1">
                                              <a:solidFill>
                                                <a:srgbClr val="0066FF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Times New Roman"/>
                                            </a:rPr>
                                            <m:t>∙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400" b="1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1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sz="1400" b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b="1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𝒚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1400" b="1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b="1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sz="1400" b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1400" b="1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Times New Roman"/>
                                                </a:rPr>
                                                <m:t>𝜹</m:t>
                                              </m:r>
                                              <m:r>
                                                <a:rPr lang="en-US" sz="1400" b="1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Times New Roman"/>
                                                </a:rPr>
                                                <m:t>𝑿</m:t>
                                              </m:r>
                                              <m:r>
                                                <a:rPr lang="en-US" sz="1400" b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b="1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𝒚</m:t>
                                              </m:r>
                                              <m:r>
                                                <a:rPr lang="en-US" sz="1400" b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1400" b="1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Times New Roman"/>
                                                </a:rPr>
                                                <m:t>𝜹</m:t>
                                              </m:r>
                                              <m:r>
                                                <a:rPr lang="en-US" sz="1400" b="1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Times New Roman"/>
                                                </a:rPr>
                                                <m:t>𝒀</m:t>
                                              </m:r>
                                              <m:r>
                                                <a:rPr lang="en-US" sz="1400" b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;</m:t>
                                              </m:r>
                                              <m:r>
                                                <a:rPr lang="en-US" sz="1400" b="1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𝒛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nary>
                                </m:e>
                              </m:d>
                              <m:sSub>
                                <m:sSubPr>
                                  <m:ctrlP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𝒖</m:t>
                                  </m:r>
                                  <m:r>
                                    <a:rPr lang="en-US" sz="1400" b="1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𝝃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𝒖</m:t>
                                  </m:r>
                                  <m:r>
                                    <a:rPr lang="en-US" sz="1400" b="1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𝝃</m:t>
                                  </m:r>
                                </m:e>
                              </m:d>
                            </m:e>
                          </m:d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nary>
                    </m:oMath>
                  </m:oMathPara>
                </a14:m>
                <a:endParaRPr lang="ru-RU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095" y="3653618"/>
                <a:ext cx="7901201" cy="8971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590839" y="4725144"/>
                <a:ext cx="4572000" cy="657424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ru-RU" sz="1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1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𝐝</m:t>
                              </m:r>
                              <m:sSub>
                                <m:sSubPr>
                                  <m:ctrlP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1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1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𝛅</m:t>
                                  </m:r>
                                  <m:r>
                                    <a:rPr lang="en-US" sz="1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𝐗</m:t>
                                  </m:r>
                                  <m:r>
                                    <a:rPr lang="en-US" sz="1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1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𝛅</m:t>
                                  </m:r>
                                  <m:r>
                                    <a:rPr lang="en-US" sz="1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𝐘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400" b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𝐝𝐭</m:t>
                              </m:r>
                            </m:den>
                          </m:f>
                          <m:r>
                            <a:rPr lang="en-US" sz="14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𝐝</m:t>
                          </m:r>
                          <m:r>
                            <a:rPr lang="en-US" sz="1400" b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𝛅</m:t>
                          </m:r>
                          <m:r>
                            <a:rPr lang="en-US" sz="1400" b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𝐗𝐝</m:t>
                          </m:r>
                          <m:r>
                            <a:rPr lang="en-US" sz="1400" b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𝛅</m:t>
                          </m:r>
                          <m:r>
                            <a:rPr lang="en-US" sz="1400" b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𝐘</m:t>
                          </m:r>
                          <m:r>
                            <a:rPr lang="en-US" sz="1400" b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ru-RU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b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𝛔𝛆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839" y="4725144"/>
                <a:ext cx="4572000" cy="6574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843808" y="5805264"/>
                <a:ext cx="5270016" cy="607089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𝒅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sz="2000" b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e>
                        </m:d>
                      </m:num>
                      <m:den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𝒅𝒕</m:t>
                        </m:r>
                      </m:den>
                    </m:f>
                    <m:r>
                      <a:rPr lang="ru-RU" sz="2000" b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000" b="1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ru-RU" sz="2000" b="1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∬"/>
                                <m:limLoc m:val="undOvr"/>
                                <m:subHide m:val="on"/>
                                <m:supHide m:val="on"/>
                                <m:ctrlPr>
                                  <a:rPr lang="ru-RU" sz="2000" b="1" i="1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f>
                                  <m:fPr>
                                    <m:ctrlPr>
                                      <a:rPr lang="ru-RU" sz="2000" b="1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  <m:sSub>
                                      <m:sSubPr>
                                        <m:ctrlPr>
                                          <a:rPr lang="en-US" sz="2000" b="1" i="1">
                                            <a:solidFill>
                                              <a:srgbClr val="0066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rgbClr val="0066FF"/>
                                            </a:solidFill>
                                            <a:latin typeface="Cambria Math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rgbClr val="0066FF"/>
                                            </a:solidFill>
                                            <a:latin typeface="Cambria Math"/>
                                          </a:rPr>
                                          <m:t>𝟏</m:t>
                                        </m:r>
                                        <m:r>
                                          <a:rPr lang="en-US" sz="2000" b="1">
                                            <a:solidFill>
                                              <a:srgbClr val="0066FF"/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rgbClr val="0066FF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1" i="1">
                                            <a:solidFill>
                                              <a:srgbClr val="0066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rgbClr val="0066FF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𝜹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rgbClr val="0066FF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𝑿</m:t>
                                        </m:r>
                                        <m:r>
                                          <a:rPr lang="en-US" sz="2000" b="1">
                                            <a:solidFill>
                                              <a:srgbClr val="0066FF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rgbClr val="0066FF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𝜹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rgbClr val="0066FF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𝒀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2000" b="1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</a:rPr>
                                      <m:t>𝒅𝒕</m:t>
                                    </m:r>
                                  </m:den>
                                </m:f>
                                <m:r>
                                  <a:rPr lang="en-US" sz="2000" b="1" i="1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  <m:r>
                                  <a:rPr lang="en-US" sz="2000" b="1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𝜹</m:t>
                                </m:r>
                                <m:r>
                                  <a:rPr lang="en-US" sz="2000" b="1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𝑿𝒅</m:t>
                                </m:r>
                                <m:r>
                                  <a:rPr lang="en-US" sz="2000" b="1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𝜹</m:t>
                                </m:r>
                                <m:r>
                                  <a:rPr lang="en-US" sz="2000" b="1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𝒀</m:t>
                                </m:r>
                              </m:e>
                            </m:nary>
                          </m:e>
                        </m:d>
                      </m:e>
                      <m:sub>
                        <m:r>
                          <a:rPr lang="en-US" sz="2000" b="1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𝒗𝒅𝑴</m:t>
                        </m:r>
                      </m:sub>
                    </m:sSub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𝐋</m:t>
                    </m:r>
                  </m:oMath>
                </a14:m>
                <a:r>
                  <a:rPr lang="en-US" sz="2000" b="1" dirty="0" smtClean="0"/>
                  <a:t>  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805264"/>
                <a:ext cx="5270016" cy="60708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1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89120" y="81171"/>
            <a:ext cx="4682802" cy="523220"/>
          </a:xfrm>
          <a:prstGeom prst="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III. 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absolute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luminosity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691680" y="2276872"/>
                <a:ext cx="5782032" cy="1934569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FF0000"/>
                          </a:solidFill>
                          <a:latin typeface="Cambria Math"/>
                        </a:rPr>
                        <m:t>L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ru-RU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𝐝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800" b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2800" b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800" b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en-US" sz="2800" b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𝐝𝐭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ru-RU" sz="2800" b="1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ru-RU" sz="2800" b="1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∬"/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ru-RU" sz="2800" b="1" i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f>
                                        <m:fPr>
                                          <m:ctrlPr>
                                            <a:rPr lang="ru-RU" sz="2800" b="1" i="1">
                                              <a:solidFill>
                                                <a:srgbClr val="0066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b="1">
                                              <a:solidFill>
                                                <a:srgbClr val="0066FF"/>
                                              </a:solidFill>
                                              <a:latin typeface="Cambria Math"/>
                                            </a:rPr>
                                            <m:t>𝐝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b="1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</a:rPr>
                                                <m:t>𝟏</m:t>
                                              </m:r>
                                              <m:r>
                                                <a:rPr lang="en-US" sz="2800" b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800" b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</a:rPr>
                                                <m:t>𝟐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800" b="1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b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𝛅</m:t>
                                              </m:r>
                                              <m:r>
                                                <a:rPr lang="en-US" sz="2800" b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𝐗</m:t>
                                              </m:r>
                                              <m:r>
                                                <a:rPr lang="en-US" sz="2800" b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800" b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𝛅</m:t>
                                              </m:r>
                                              <m:r>
                                                <a:rPr lang="en-US" sz="2800" b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𝐘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2800" b="1">
                                              <a:solidFill>
                                                <a:srgbClr val="0066FF"/>
                                              </a:solidFill>
                                              <a:latin typeface="Cambria Math"/>
                                            </a:rPr>
                                            <m:t>𝐝𝐭</m:t>
                                          </m:r>
                                        </m:den>
                                      </m:f>
                                      <m:r>
                                        <a:rPr lang="en-US" sz="2800" b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</a:rPr>
                                        <m:t>𝐝</m:t>
                                      </m:r>
                                      <m:r>
                                        <a:rPr lang="en-US" sz="2800" b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𝛅</m:t>
                                      </m:r>
                                      <m:r>
                                        <a:rPr lang="en-US" sz="2800" b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𝐗𝐝</m:t>
                                      </m:r>
                                      <m:r>
                                        <a:rPr lang="en-US" sz="2800" b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𝛅</m:t>
                                      </m:r>
                                      <m:r>
                                        <a:rPr lang="en-US" sz="2800" b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𝐘</m:t>
                                      </m:r>
                                    </m:e>
                                  </m:nary>
                                </m:e>
                              </m:d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𝒗𝒅𝑴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276872"/>
                <a:ext cx="5782032" cy="19345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52351" y="120890"/>
            <a:ext cx="167956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41694"/>
            <a:ext cx="4679950" cy="13493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1298" y="1008626"/>
            <a:ext cx="328166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Comic Sans MS" panose="030F0702030302020204" pitchFamily="66" charset="0"/>
              </a:rPr>
              <a:t>scintillation detector</a:t>
            </a:r>
            <a:endParaRPr lang="ru-RU" sz="2400" b="1" dirty="0">
              <a:solidFill>
                <a:srgbClr val="0066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5340982"/>
                  </p:ext>
                </p:extLst>
              </p:nvPr>
            </p:nvGraphicFramePr>
            <p:xfrm>
              <a:off x="755576" y="3645024"/>
              <a:ext cx="7416824" cy="2103120"/>
            </p:xfrm>
            <a:graphic>
              <a:graphicData uri="http://schemas.openxmlformats.org/drawingml/2006/table">
                <a:tbl>
                  <a:tblPr firstRow="1" firstCol="1" bandRow="1">
                    <a:effectLst>
                      <a:reflection blurRad="6350" stA="52000" endA="300" endPos="35000" dir="5400000" sy="-100000" algn="bl" rotWithShape="0"/>
                    </a:effectLst>
                  </a:tblPr>
                  <a:tblGrid>
                    <a:gridCol w="760095"/>
                    <a:gridCol w="1075690"/>
                    <a:gridCol w="2916743"/>
                    <a:gridCol w="1368152"/>
                    <a:gridCol w="1296144"/>
                  </a:tblGrid>
                  <a:tr h="7016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</a:rPr>
                            <a:t>Ring</a:t>
                          </a:r>
                          <a:r>
                            <a:rPr lang="ru-RU" sz="18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</a:rPr>
                            <a:t>№ </a:t>
                          </a:r>
                          <a:endParaRPr lang="ru-RU" sz="1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effectLst/>
                              <a:latin typeface="Times New Roman"/>
                              <a:ea typeface="Times New Roman"/>
                            </a:rPr>
                            <a:t>Distance to IP (L)</a:t>
                          </a:r>
                          <a:endParaRPr lang="ru-RU" sz="16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</a:rPr>
                            <a:t>Overlapping  area</a:t>
                          </a:r>
                          <a:endParaRPr lang="ru-RU" sz="1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</a:rPr>
                            <a:t>Square</a:t>
                          </a:r>
                          <a:endParaRPr lang="ru-RU" sz="1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</a:rPr>
                            <a:t>Thickness</a:t>
                          </a:r>
                          <a:endParaRPr lang="ru-RU" sz="1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/>
                              <a:ea typeface="Times New Roman"/>
                            </a:rPr>
                            <a:t>300 </a:t>
                          </a:r>
                          <a:r>
                            <a:rPr lang="en-US" sz="1400" b="1" dirty="0">
                              <a:effectLst/>
                              <a:latin typeface="Times New Roman"/>
                              <a:ea typeface="Times New Roman"/>
                            </a:rPr>
                            <a:t>cm</a:t>
                          </a:r>
                          <a:endParaRPr lang="ru-RU" sz="14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b="1" i="0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𝐑</m:t>
                                    </m:r>
                                  </m:e>
                                  <m:sub>
                                    <m:r>
                                      <a:rPr lang="ru-RU" sz="1400" b="1" i="0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ru-RU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=</m:t>
                                </m:r>
                                <m:r>
                                  <a:rPr lang="ru-RU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𝟕</m:t>
                                </m:r>
                                <m:r>
                                  <a:rPr lang="ru-RU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</m:t>
                                </m:r>
                                <m:r>
                                  <a:rPr lang="ru-RU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𝐜𝐦</m:t>
                                </m:r>
                                <m:r>
                                  <a:rPr lang="ru-RU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≤</m:t>
                                </m:r>
                                <m:r>
                                  <a:rPr lang="en-US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𝐫</m:t>
                                </m:r>
                                <m:r>
                                  <a:rPr lang="en-US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0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𝐑</m:t>
                                    </m:r>
                                  </m:e>
                                  <m:sub>
                                    <m:r>
                                      <a:rPr lang="en-US" sz="1400" b="1" i="0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=</m:t>
                                </m:r>
                                <m:r>
                                  <a:rPr lang="en-US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𝟏𝟏𝐜𝐦</m:t>
                                </m:r>
                              </m:oMath>
                            </m:oMathPara>
                          </a14:m>
                          <a:endParaRPr lang="ru-RU" sz="1400" b="1" i="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1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Times New Roman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ru-RU" sz="1200" b="1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Times New Roman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ru-RU" sz="12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</a:rPr>
                                  <m:t>=</m:t>
                                </m:r>
                                <m:r>
                                  <a:rPr lang="ru-RU" sz="12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</a:rPr>
                                  <m:t>𝟐𝟐𝟔</m:t>
                                </m:r>
                                <m:r>
                                  <a:rPr lang="ru-RU" sz="12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</a:rPr>
                                  <m:t>.</m:t>
                                </m:r>
                                <m:r>
                                  <a:rPr lang="ru-RU" sz="12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</a:rPr>
                                  <m:t>𝟐</m:t>
                                </m:r>
                                <m:r>
                                  <a:rPr lang="ru-RU" sz="12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ru-RU" sz="12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 b="1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Times New Roman"/>
                                      </a:rPr>
                                      <m:t>𝐜𝐦</m:t>
                                    </m:r>
                                  </m:e>
                                  <m:sup>
                                    <m:r>
                                      <a:rPr lang="ru-RU" sz="1200" b="1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/>
                              <a:ea typeface="Times New Roman"/>
                            </a:rPr>
                            <a:t>0.5 </a:t>
                          </a:r>
                          <a:r>
                            <a:rPr lang="en-US" sz="1400" b="1" dirty="0">
                              <a:effectLst/>
                              <a:latin typeface="Times New Roman"/>
                              <a:ea typeface="Times New Roman"/>
                            </a:rPr>
                            <a:t>cm</a:t>
                          </a:r>
                          <a:endParaRPr lang="ru-RU" sz="14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/>
                              <a:ea typeface="Times New Roman"/>
                            </a:rPr>
                            <a:t>300 </a:t>
                          </a:r>
                          <a:r>
                            <a:rPr lang="en-US" sz="1400" b="1" dirty="0">
                              <a:effectLst/>
                              <a:latin typeface="Times New Roman"/>
                              <a:ea typeface="Times New Roman"/>
                            </a:rPr>
                            <a:t>cm</a:t>
                          </a:r>
                          <a:endParaRPr lang="ru-RU" sz="14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b="1" i="0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𝐑</m:t>
                                    </m:r>
                                  </m:e>
                                  <m:sub>
                                    <m:r>
                                      <a:rPr lang="ru-RU" sz="1400" b="1" i="0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ru-RU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=</m:t>
                                </m:r>
                                <m:r>
                                  <a:rPr lang="ru-RU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𝟏𝟏</m:t>
                                </m:r>
                                <m:r>
                                  <a:rPr lang="en-US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.</m:t>
                                </m:r>
                                <m:r>
                                  <a:rPr lang="en-US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𝟑</m:t>
                                </m:r>
                                <m:r>
                                  <a:rPr lang="en-US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</m:t>
                                </m:r>
                                <m:r>
                                  <a:rPr lang="ru-RU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𝐜𝐦</m:t>
                                </m:r>
                                <m:r>
                                  <a:rPr lang="ru-RU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≤</m:t>
                                </m:r>
                                <m:r>
                                  <a:rPr lang="en-US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𝐫</m:t>
                                </m:r>
                                <m:r>
                                  <a:rPr lang="en-US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0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𝐑</m:t>
                                    </m:r>
                                  </m:e>
                                  <m:sub>
                                    <m:r>
                                      <a:rPr lang="en-US" sz="1400" b="1" i="0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=</m:t>
                                </m:r>
                                <m:r>
                                  <a:rPr lang="en-US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𝟏𝟓</m:t>
                                </m:r>
                                <m:r>
                                  <a:rPr lang="en-US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.</m:t>
                                </m:r>
                                <m:r>
                                  <a:rPr lang="en-US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𝟑𝐜𝐦</m:t>
                                </m:r>
                              </m:oMath>
                            </m:oMathPara>
                          </a14:m>
                          <a:endParaRPr lang="ru-RU" sz="1400" b="1" i="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1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Times New Roman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ru-RU" sz="1200" b="1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Times New Roman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ru-RU" sz="12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</a:rPr>
                                  <m:t>=</m:t>
                                </m:r>
                                <m:r>
                                  <a:rPr lang="ru-RU" sz="12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</a:rPr>
                                  <m:t>𝟑𝟒𝟑</m:t>
                                </m:r>
                                <m:r>
                                  <a:rPr lang="ru-RU" sz="12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</a:rPr>
                                  <m:t>.</m:t>
                                </m:r>
                                <m:r>
                                  <a:rPr lang="ru-RU" sz="12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</a:rPr>
                                  <m:t>𝟑</m:t>
                                </m:r>
                                <m:r>
                                  <a:rPr lang="ru-RU" sz="12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ru-RU" sz="12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 b="1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Times New Roman"/>
                                      </a:rPr>
                                      <m:t>𝐜𝐦</m:t>
                                    </m:r>
                                  </m:e>
                                  <m:sup>
                                    <m:r>
                                      <a:rPr lang="ru-RU" sz="1200" b="1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/>
                              <a:ea typeface="Times New Roman"/>
                            </a:rPr>
                            <a:t>0.5 </a:t>
                          </a:r>
                          <a:r>
                            <a:rPr lang="en-US" sz="1400" b="1" dirty="0">
                              <a:effectLst/>
                              <a:latin typeface="Times New Roman"/>
                              <a:ea typeface="Times New Roman"/>
                            </a:rPr>
                            <a:t>cm</a:t>
                          </a:r>
                          <a:endParaRPr lang="ru-RU" sz="14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/>
                              <a:ea typeface="Times New Roman"/>
                            </a:rPr>
                            <a:t>300 </a:t>
                          </a:r>
                          <a:r>
                            <a:rPr lang="en-US" sz="1400" b="1" dirty="0">
                              <a:effectLst/>
                              <a:latin typeface="Times New Roman"/>
                              <a:ea typeface="Times New Roman"/>
                            </a:rPr>
                            <a:t>cm</a:t>
                          </a:r>
                          <a:endParaRPr lang="ru-RU" sz="14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b="1" i="0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𝐑</m:t>
                                    </m:r>
                                  </m:e>
                                  <m:sub>
                                    <m:r>
                                      <a:rPr lang="ru-RU" sz="1400" b="1" i="0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𝟓</m:t>
                                    </m:r>
                                  </m:sub>
                                </m:sSub>
                                <m:r>
                                  <a:rPr lang="ru-RU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=</m:t>
                                </m:r>
                                <m:r>
                                  <a:rPr lang="ru-RU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𝟏𝟓</m:t>
                                </m:r>
                                <m:r>
                                  <a:rPr lang="ru-RU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.</m:t>
                                </m:r>
                                <m:r>
                                  <a:rPr lang="ru-RU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𝟔</m:t>
                                </m:r>
                                <m:r>
                                  <a:rPr lang="ru-RU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</m:t>
                                </m:r>
                                <m:r>
                                  <a:rPr lang="ru-RU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𝐜𝐦</m:t>
                                </m:r>
                                <m:r>
                                  <a:rPr lang="ru-RU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≤</m:t>
                                </m:r>
                                <m:r>
                                  <a:rPr lang="en-US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𝐫</m:t>
                                </m:r>
                                <m:r>
                                  <a:rPr lang="en-US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0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𝐑</m:t>
                                    </m:r>
                                  </m:e>
                                  <m:sub>
                                    <m:r>
                                      <a:rPr lang="en-US" sz="1400" b="1" i="0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𝟔</m:t>
                                    </m:r>
                                  </m:sub>
                                </m:sSub>
                                <m:r>
                                  <a:rPr lang="en-US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=</m:t>
                                </m:r>
                                <m:r>
                                  <a:rPr lang="en-US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𝟏𝟗</m:t>
                                </m:r>
                                <m:r>
                                  <a:rPr lang="en-US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,</m:t>
                                </m:r>
                                <m:r>
                                  <a:rPr lang="en-US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𝟔𝐜𝐦</m:t>
                                </m:r>
                              </m:oMath>
                            </m:oMathPara>
                          </a14:m>
                          <a:endParaRPr lang="ru-RU" sz="1400" b="1" i="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1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Times New Roman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ru-RU" sz="1200" b="1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Times New Roman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ru-RU" sz="12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</a:rPr>
                                  <m:t>=</m:t>
                                </m:r>
                                <m:r>
                                  <a:rPr lang="ru-RU" sz="12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</a:rPr>
                                  <m:t>𝟒𝟒𝟐</m:t>
                                </m:r>
                                <m:r>
                                  <a:rPr lang="ru-RU" sz="12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</a:rPr>
                                  <m:t>.</m:t>
                                </m:r>
                                <m:r>
                                  <a:rPr lang="ru-RU" sz="12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</a:rPr>
                                  <m:t>𝟑</m:t>
                                </m:r>
                                <m:r>
                                  <a:rPr lang="ru-RU" sz="12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ru-RU" sz="12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 b="1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Times New Roman"/>
                                      </a:rPr>
                                      <m:t>𝐜𝐦</m:t>
                                    </m:r>
                                  </m:e>
                                  <m:sup>
                                    <m:r>
                                      <a:rPr lang="ru-RU" sz="1200" b="1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/>
                              <a:ea typeface="Times New Roman"/>
                            </a:rPr>
                            <a:t>0.5 </a:t>
                          </a:r>
                          <a:r>
                            <a:rPr lang="en-US" sz="1400" b="1" dirty="0">
                              <a:effectLst/>
                              <a:latin typeface="Times New Roman"/>
                              <a:ea typeface="Times New Roman"/>
                            </a:rPr>
                            <a:t>cm</a:t>
                          </a:r>
                          <a:endParaRPr lang="ru-RU" sz="14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</a:rPr>
                            <a:t>4.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/>
                              <a:ea typeface="Times New Roman"/>
                            </a:rPr>
                            <a:t>300 </a:t>
                          </a:r>
                          <a:r>
                            <a:rPr lang="en-US" sz="1400" b="1" dirty="0">
                              <a:effectLst/>
                              <a:latin typeface="Times New Roman"/>
                              <a:ea typeface="Times New Roman"/>
                            </a:rPr>
                            <a:t>cm</a:t>
                          </a:r>
                          <a:endParaRPr lang="ru-RU" sz="14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b="1" i="0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𝐑</m:t>
                                    </m:r>
                                  </m:e>
                                  <m:sub>
                                    <m:r>
                                      <a:rPr lang="ru-RU" sz="1400" b="1" i="0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𝟕</m:t>
                                    </m:r>
                                  </m:sub>
                                </m:sSub>
                                <m:r>
                                  <a:rPr lang="ru-RU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=</m:t>
                                </m:r>
                                <m:r>
                                  <a:rPr lang="ru-RU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𝟏𝟗</m:t>
                                </m:r>
                                <m:r>
                                  <a:rPr lang="ru-RU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.</m:t>
                                </m:r>
                                <m:r>
                                  <a:rPr lang="ru-RU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𝟗</m:t>
                                </m:r>
                                <m:r>
                                  <a:rPr lang="ru-RU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</m:t>
                                </m:r>
                                <m:r>
                                  <a:rPr lang="ru-RU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𝐜𝐦</m:t>
                                </m:r>
                                <m:r>
                                  <a:rPr lang="ru-RU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≤</m:t>
                                </m:r>
                                <m:r>
                                  <a:rPr lang="en-US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𝐫</m:t>
                                </m:r>
                                <m:r>
                                  <a:rPr lang="en-US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0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𝐑</m:t>
                                    </m:r>
                                  </m:e>
                                  <m:sub>
                                    <m:r>
                                      <a:rPr lang="en-US" sz="1400" b="1" i="0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𝟖</m:t>
                                    </m:r>
                                  </m:sub>
                                </m:sSub>
                                <m:r>
                                  <a:rPr lang="en-US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=</m:t>
                                </m:r>
                                <m:r>
                                  <a:rPr lang="en-US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𝟐𝟒</m:t>
                                </m:r>
                                <m:r>
                                  <a:rPr lang="en-US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</m:t>
                                </m:r>
                                <m:r>
                                  <a:rPr lang="en-US" sz="1400" b="1" i="0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𝐜𝐦</m:t>
                                </m:r>
                              </m:oMath>
                            </m:oMathPara>
                          </a14:m>
                          <a:endParaRPr lang="ru-RU" sz="1400" b="1" i="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1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Times New Roman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ru-RU" sz="1200" b="1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Times New Roman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ru-RU" sz="12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</a:rPr>
                                  <m:t>=</m:t>
                                </m:r>
                                <m:r>
                                  <a:rPr lang="ru-RU" sz="12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</a:rPr>
                                  <m:t>𝟓𝟔𝟓</m:t>
                                </m:r>
                                <m:r>
                                  <a:rPr lang="ru-RU" sz="12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</a:rPr>
                                  <m:t>.</m:t>
                                </m:r>
                                <m:r>
                                  <a:rPr lang="ru-RU" sz="12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</a:rPr>
                                  <m:t>𝟒</m:t>
                                </m:r>
                                <m:r>
                                  <a:rPr lang="ru-RU" sz="1200" b="1" i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ru-RU" sz="12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 b="1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Times New Roman"/>
                                      </a:rPr>
                                      <m:t>𝐜𝐦</m:t>
                                    </m:r>
                                  </m:e>
                                  <m:sup>
                                    <m:r>
                                      <a:rPr lang="ru-RU" sz="1200" b="1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/>
                              <a:ea typeface="Times New Roman"/>
                            </a:rPr>
                            <a:t>0.5 </a:t>
                          </a:r>
                          <a:r>
                            <a:rPr lang="en-US" sz="1400" b="1" dirty="0">
                              <a:effectLst/>
                              <a:latin typeface="Times New Roman"/>
                              <a:ea typeface="Times New Roman"/>
                            </a:rPr>
                            <a:t>cm</a:t>
                          </a:r>
                          <a:endParaRPr lang="ru-RU" sz="14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5340982"/>
                  </p:ext>
                </p:extLst>
              </p:nvPr>
            </p:nvGraphicFramePr>
            <p:xfrm>
              <a:off x="755576" y="3645024"/>
              <a:ext cx="7416824" cy="2053844"/>
            </p:xfrm>
            <a:graphic>
              <a:graphicData uri="http://schemas.openxmlformats.org/drawingml/2006/table">
                <a:tbl>
                  <a:tblPr firstRow="1" firstCol="1" bandRow="1">
                    <a:effectLst>
                      <a:reflection blurRad="6350" stA="52000" endA="300" endPos="35000" dir="5400000" sy="-100000" algn="bl" rotWithShape="0"/>
                    </a:effectLst>
                  </a:tblPr>
                  <a:tblGrid>
                    <a:gridCol w="760095"/>
                    <a:gridCol w="1075690"/>
                    <a:gridCol w="2916743"/>
                    <a:gridCol w="1368152"/>
                    <a:gridCol w="1296144"/>
                  </a:tblGrid>
                  <a:tr h="7736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</a:rPr>
                            <a:t>Ring</a:t>
                          </a:r>
                          <a:r>
                            <a:rPr lang="ru-RU" sz="18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</a:rPr>
                            <a:t>№ </a:t>
                          </a:r>
                          <a:endParaRPr lang="ru-RU" sz="1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effectLst/>
                              <a:latin typeface="Times New Roman"/>
                              <a:ea typeface="Times New Roman"/>
                            </a:rPr>
                            <a:t>Distance to IP (L)</a:t>
                          </a:r>
                          <a:endParaRPr lang="ru-RU" sz="16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</a:rPr>
                            <a:t>Overlapping  area</a:t>
                          </a:r>
                          <a:endParaRPr lang="ru-RU" sz="1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</a:rPr>
                            <a:t>Square</a:t>
                          </a:r>
                          <a:endParaRPr lang="ru-RU" sz="1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</a:rPr>
                            <a:t>Thickness</a:t>
                          </a:r>
                          <a:endParaRPr lang="ru-RU" sz="1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/>
                              <a:ea typeface="Times New Roman"/>
                            </a:rPr>
                            <a:t>300 </a:t>
                          </a:r>
                          <a:r>
                            <a:rPr lang="en-US" sz="1400" b="1" dirty="0">
                              <a:effectLst/>
                              <a:latin typeface="Times New Roman"/>
                              <a:ea typeface="Times New Roman"/>
                            </a:rPr>
                            <a:t>cm</a:t>
                          </a:r>
                          <a:endParaRPr lang="ru-RU" sz="14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3257" t="-246154" r="-91441" b="-9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49107" t="-246154" r="-95536" b="-9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/>
                              <a:ea typeface="Times New Roman"/>
                            </a:rPr>
                            <a:t>0.5 </a:t>
                          </a:r>
                          <a:r>
                            <a:rPr lang="en-US" sz="1400" b="1" dirty="0">
                              <a:effectLst/>
                              <a:latin typeface="Times New Roman"/>
                              <a:ea typeface="Times New Roman"/>
                            </a:rPr>
                            <a:t>cm</a:t>
                          </a:r>
                          <a:endParaRPr lang="ru-RU" sz="14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/>
                              <a:ea typeface="Times New Roman"/>
                            </a:rPr>
                            <a:t>300 </a:t>
                          </a:r>
                          <a:r>
                            <a:rPr lang="en-US" sz="1400" b="1" dirty="0">
                              <a:effectLst/>
                              <a:latin typeface="Times New Roman"/>
                              <a:ea typeface="Times New Roman"/>
                            </a:rPr>
                            <a:t>cm</a:t>
                          </a:r>
                          <a:endParaRPr lang="ru-RU" sz="14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3257" t="-339623" r="-91441" b="-835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49107" t="-339623" r="-95536" b="-835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/>
                              <a:ea typeface="Times New Roman"/>
                            </a:rPr>
                            <a:t>0.5 </a:t>
                          </a:r>
                          <a:r>
                            <a:rPr lang="en-US" sz="1400" b="1" dirty="0">
                              <a:effectLst/>
                              <a:latin typeface="Times New Roman"/>
                              <a:ea typeface="Times New Roman"/>
                            </a:rPr>
                            <a:t>cm</a:t>
                          </a:r>
                          <a:endParaRPr lang="ru-RU" sz="14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/>
                              <a:ea typeface="Times New Roman"/>
                            </a:rPr>
                            <a:t>300 </a:t>
                          </a:r>
                          <a:r>
                            <a:rPr lang="en-US" sz="1400" b="1" dirty="0">
                              <a:effectLst/>
                              <a:latin typeface="Times New Roman"/>
                              <a:ea typeface="Times New Roman"/>
                            </a:rPr>
                            <a:t>cm</a:t>
                          </a:r>
                          <a:endParaRPr lang="ru-RU" sz="14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3257" t="-448077" r="-91441" b="-75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49107" t="-448077" r="-95536" b="-75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/>
                              <a:ea typeface="Times New Roman"/>
                            </a:rPr>
                            <a:t>0.5 </a:t>
                          </a:r>
                          <a:r>
                            <a:rPr lang="en-US" sz="1400" b="1" dirty="0">
                              <a:effectLst/>
                              <a:latin typeface="Times New Roman"/>
                              <a:ea typeface="Times New Roman"/>
                            </a:rPr>
                            <a:t>cm</a:t>
                          </a:r>
                          <a:endParaRPr lang="ru-RU" sz="14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</a:rPr>
                            <a:t>4.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/>
                              <a:ea typeface="Times New Roman"/>
                            </a:rPr>
                            <a:t>300 </a:t>
                          </a:r>
                          <a:r>
                            <a:rPr lang="en-US" sz="1400" b="1" dirty="0">
                              <a:effectLst/>
                              <a:latin typeface="Times New Roman"/>
                              <a:ea typeface="Times New Roman"/>
                            </a:rPr>
                            <a:t>cm</a:t>
                          </a:r>
                          <a:endParaRPr lang="ru-RU" sz="14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3257" t="-537736" r="-91441" b="-6377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49107" t="-537736" r="-95536" b="-6377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/>
                              <a:ea typeface="Times New Roman"/>
                            </a:rPr>
                            <a:t>0.5 </a:t>
                          </a:r>
                          <a:r>
                            <a:rPr lang="en-US" sz="1400" b="1" dirty="0">
                              <a:effectLst/>
                              <a:latin typeface="Times New Roman"/>
                              <a:ea typeface="Times New Roman"/>
                            </a:rPr>
                            <a:t>cm</a:t>
                          </a:r>
                          <a:endParaRPr lang="ru-RU" sz="14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6953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26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116631"/>
            <a:ext cx="178125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2415" y="692696"/>
            <a:ext cx="2735044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 elastic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scattering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7719253"/>
                  </p:ext>
                </p:extLst>
              </p:nvPr>
            </p:nvGraphicFramePr>
            <p:xfrm>
              <a:off x="1697609" y="1340769"/>
              <a:ext cx="5904656" cy="512604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26445"/>
                    <a:gridCol w="4778211"/>
                  </a:tblGrid>
                  <a:tr h="66123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/>
                              <a:ea typeface="Times New Roman"/>
                            </a:rPr>
                            <a:t>Ring</a:t>
                          </a:r>
                          <a:r>
                            <a:rPr lang="ru-RU" sz="1600" b="1" dirty="0">
                              <a:effectLst/>
                              <a:latin typeface="Times New Roman"/>
                              <a:ea typeface="Times New Roman"/>
                            </a:rPr>
                            <a:t> №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𝐝𝐑</m:t>
                                    </m:r>
                                  </m:num>
                                  <m:den>
                                    <m:r>
                                      <a:rPr lang="ru-RU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𝐝𝐭</m:t>
                                    </m:r>
                                    <m:r>
                                      <a:rPr lang="ru-RU" sz="1600" b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 (</m:t>
                                    </m:r>
                                    <m:sSup>
                                      <m:sSupPr>
                                        <m:ctrlPr>
                                          <a:rPr lang="ru-RU" sz="1600" b="1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600" b="1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𝐬</m:t>
                                        </m:r>
                                      </m:e>
                                      <m:sup>
                                        <m:r>
                                          <a:rPr lang="ru-RU" sz="1600" b="1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−</m:t>
                                        </m:r>
                                        <m:r>
                                          <a:rPr lang="ru-RU" sz="1600" b="1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𝟏</m:t>
                                        </m:r>
                                      </m:sup>
                                    </m:sSup>
                                    <m:r>
                                      <a:rPr lang="ru-RU" sz="1600" b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)</m:t>
                                    </m:r>
                                  </m:den>
                                </m:f>
                                <m:r>
                                  <a:rPr lang="ru-RU" sz="1600" b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;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𝐋</m:t>
                                </m:r>
                                <m:r>
                                  <a:rPr lang="en-US" sz="1600" b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𝟑𝟎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𝐜𝐦</m:t>
                                    </m:r>
                                  </m:e>
                                  <m:sup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−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𝐬</m:t>
                                    </m:r>
                                  </m:e>
                                  <m:sup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−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50227"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ru-RU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ru-RU" sz="1600" b="1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𝐒</m:t>
                                        </m:r>
                                      </m:e>
                                      <m:sub>
                                        <m:r>
                                          <a:rPr lang="ru-RU" sz="1600" b="1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𝐩𝐩</m:t>
                                        </m:r>
                                      </m:sub>
                                    </m:sSub>
                                  </m:e>
                                </m:rad>
                                <m:r>
                                  <a:rPr lang="ru-RU" sz="1600" b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=</m:t>
                                </m:r>
                                <m:r>
                                  <a:rPr lang="ru-RU" sz="16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𝟖</m:t>
                                </m:r>
                                <m:r>
                                  <a:rPr lang="ru-RU" sz="1600" b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</m:t>
                                </m:r>
                                <m:r>
                                  <a:rPr lang="ru-RU" sz="16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𝐆𝐞𝐕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586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/>
                              <a:ea typeface="Times New Roman"/>
                            </a:rPr>
                            <a:t>1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𝟏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586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/>
                              <a:ea typeface="Times New Roman"/>
                            </a:rPr>
                            <a:t>2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𝟏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𝟑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586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/>
                              <a:ea typeface="Times New Roman"/>
                            </a:rPr>
                            <a:t>3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𝟏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586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effectLst/>
                              <a:latin typeface="Times New Roman"/>
                              <a:ea typeface="Times New Roman"/>
                            </a:rPr>
                            <a:t>4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𝟏</m:t>
                                </m:r>
                                <m:r>
                                  <a:rPr lang="en-US" sz="1600" b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𝟑</m:t>
                                </m:r>
                                <m:r>
                                  <a:rPr lang="en-US" sz="1600" b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50227"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ru-RU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ru-RU" sz="1600" b="1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𝐒</m:t>
                                        </m:r>
                                      </m:e>
                                      <m:sub>
                                        <m:r>
                                          <a:rPr lang="ru-RU" sz="1600" b="1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𝐩𝐩</m:t>
                                        </m:r>
                                      </m:sub>
                                    </m:sSub>
                                  </m:e>
                                </m:rad>
                                <m:r>
                                  <a:rPr lang="ru-RU" sz="1600" b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=</m:t>
                                </m:r>
                                <m:r>
                                  <a:rPr lang="ru-RU" sz="16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𝟐𝟐</m:t>
                                </m:r>
                                <m:r>
                                  <a:rPr lang="ru-RU" sz="1600" b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</m:t>
                                </m:r>
                                <m:r>
                                  <a:rPr lang="ru-RU" sz="16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𝐆𝐞𝐕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586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/>
                              <a:ea typeface="Times New Roman"/>
                            </a:rPr>
                            <a:t>1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𝟑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𝟐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586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/>
                              <a:ea typeface="Times New Roman"/>
                            </a:rPr>
                            <a:t>2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𝟏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528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/>
                              <a:ea typeface="Times New Roman"/>
                            </a:rPr>
                            <a:t>3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𝟑𝟐𝟎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528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effectLst/>
                              <a:latin typeface="Times New Roman"/>
                              <a:ea typeface="Times New Roman"/>
                            </a:rPr>
                            <a:t>4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𝟒𝟔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7719253"/>
                  </p:ext>
                </p:extLst>
              </p:nvPr>
            </p:nvGraphicFramePr>
            <p:xfrm>
              <a:off x="1697609" y="1340769"/>
              <a:ext cx="5904656" cy="512604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26445"/>
                    <a:gridCol w="4778211"/>
                  </a:tblGrid>
                  <a:tr h="66123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/>
                              <a:ea typeface="Times New Roman"/>
                            </a:rPr>
                            <a:t>Ring</a:t>
                          </a:r>
                          <a:r>
                            <a:rPr lang="ru-RU" sz="1600" b="1" dirty="0">
                              <a:effectLst/>
                              <a:latin typeface="Times New Roman"/>
                              <a:ea typeface="Times New Roman"/>
                            </a:rPr>
                            <a:t> №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3597" t="-926" r="-128" b="-690741"/>
                          </a:stretch>
                        </a:blipFill>
                      </a:tcPr>
                    </a:tc>
                  </a:tr>
                  <a:tr h="744411"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88618" r="-103" b="-50650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740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/>
                              <a:ea typeface="Times New Roman"/>
                            </a:rPr>
                            <a:t>1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3597" t="-380328" r="-128" b="-921311"/>
                          </a:stretch>
                        </a:blipFill>
                      </a:tcPr>
                    </a:tc>
                  </a:tr>
                  <a:tr h="3740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/>
                              <a:ea typeface="Times New Roman"/>
                            </a:rPr>
                            <a:t>2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3597" t="-480328" r="-128" b="-821311"/>
                          </a:stretch>
                        </a:blipFill>
                      </a:tcPr>
                    </a:tc>
                  </a:tr>
                  <a:tr h="3740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/>
                              <a:ea typeface="Times New Roman"/>
                            </a:rPr>
                            <a:t>3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3597" t="-570968" r="-128" b="-708065"/>
                          </a:stretch>
                        </a:blipFill>
                      </a:tcPr>
                    </a:tc>
                  </a:tr>
                  <a:tr h="3740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effectLst/>
                              <a:latin typeface="Times New Roman"/>
                              <a:ea typeface="Times New Roman"/>
                            </a:rPr>
                            <a:t>4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3597" t="-681967" r="-128" b="-619672"/>
                          </a:stretch>
                        </a:blipFill>
                      </a:tcPr>
                    </a:tc>
                  </a:tr>
                  <a:tr h="744411"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390984" r="-103" b="-20983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740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/>
                              <a:ea typeface="Times New Roman"/>
                            </a:rPr>
                            <a:t>1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3597" t="-966129" r="-128" b="-312903"/>
                          </a:stretch>
                        </a:blipFill>
                      </a:tcPr>
                    </a:tc>
                  </a:tr>
                  <a:tr h="3740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/>
                              <a:ea typeface="Times New Roman"/>
                            </a:rPr>
                            <a:t>2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3597" t="-1083607" r="-128" b="-218033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/>
                              <a:ea typeface="Times New Roman"/>
                            </a:rPr>
                            <a:t>3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3597" t="-1203333" r="-128" b="-12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effectLst/>
                              <a:latin typeface="Times New Roman"/>
                              <a:ea typeface="Times New Roman"/>
                            </a:rPr>
                            <a:t>4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7411" marR="47411" marT="0" marB="0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3597" t="-1303333" r="-128" b="-21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576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116631"/>
            <a:ext cx="178125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71119" y="692696"/>
            <a:ext cx="337143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AuAu</a:t>
            </a: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spectators protons 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56400" y="1374732"/>
                <a:ext cx="8236079" cy="11814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0" smtClean="0">
                          <a:latin typeface="Cambria Math"/>
                          <a:ea typeface="Times New Roman"/>
                          <a:cs typeface="Times New Roman"/>
                        </a:rPr>
                        <m:t>𝛔</m:t>
                      </m:r>
                      <m:d>
                        <m:dPr>
                          <m:ctrlPr>
                            <a:rPr lang="ru-RU" sz="20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0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𝐀𝐮𝐀</m:t>
                          </m:r>
                          <m:r>
                            <a:rPr lang="en-US" sz="2000" b="1" i="0" smtClean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𝐮</m:t>
                          </m:r>
                          <m:r>
                            <a:rPr lang="ru-RU" sz="20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;</m:t>
                          </m:r>
                          <m:r>
                            <a:rPr lang="ru-RU" sz="20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  <m:r>
                            <a:rPr lang="ru-RU" sz="20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en-US" sz="20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𝐟𝐦</m:t>
                          </m:r>
                          <m:r>
                            <a:rPr lang="ru-RU" sz="20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≤</m:t>
                          </m:r>
                          <m:r>
                            <a:rPr lang="ru-RU" sz="20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𝐛</m:t>
                          </m:r>
                          <m:r>
                            <a:rPr lang="ru-RU" sz="20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≤</m:t>
                          </m:r>
                          <m:r>
                            <a:rPr lang="ru-RU" sz="20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𝟏𝟐</m:t>
                          </m:r>
                          <m:r>
                            <a:rPr lang="ru-RU" sz="20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ru-RU" sz="20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𝐟𝐦</m:t>
                          </m:r>
                        </m:e>
                      </m:d>
                      <m:r>
                        <a:rPr lang="ru-RU" sz="2000" b="1" i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ru-RU" sz="2000" b="1" i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𝛔</m:t>
                      </m:r>
                      <m:d>
                        <m:dPr>
                          <m:ctrlPr>
                            <a:rPr lang="ru-RU" sz="20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0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𝐀𝐮𝐀</m:t>
                          </m:r>
                          <m:r>
                            <a:rPr lang="en-US" sz="2000" b="1" i="0" smtClean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𝐮</m:t>
                          </m:r>
                        </m:e>
                      </m:d>
                      <m:sSup>
                        <m:sSupPr>
                          <m:ctrlPr>
                            <a:rPr lang="ru-RU" sz="20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b="1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b="1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i="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𝟏𝟐</m:t>
                                  </m:r>
                                </m:num>
                                <m:den>
                                  <m:r>
                                    <a:rPr lang="ru-RU" sz="2000" b="1" i="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𝟏𝟒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0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ru-RU" sz="20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ru-RU" sz="20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  <m:r>
                            <a:rPr lang="ru-RU" sz="20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.−</m:t>
                          </m:r>
                          <m:sSup>
                            <m:sSupPr>
                              <m:ctrlPr>
                                <a:rPr lang="ru-RU" sz="2000" b="1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b="1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000" b="1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b="1" i="0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ru-RU" sz="2000" b="1" i="0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𝟏𝟐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000" b="1" i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ru-RU" sz="2000" b="1" i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∙=</m:t>
                      </m:r>
                      <m:r>
                        <a:rPr lang="ru-RU" sz="2000" b="1" i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𝟒</m:t>
                      </m:r>
                      <m:r>
                        <a:rPr lang="ru-RU" sz="2000" b="1" i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ru-RU" sz="2000" b="1" i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𝟒</m:t>
                      </m:r>
                      <m:r>
                        <a:rPr lang="ru-RU" sz="2000" b="1" i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ru-RU" sz="2000" b="1" i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𝐛</m:t>
                      </m:r>
                    </m:oMath>
                  </m:oMathPara>
                </a14:m>
                <a:endParaRPr lang="en-US" sz="2000" b="1" dirty="0" smtClean="0">
                  <a:effectLst/>
                  <a:ea typeface="Times New Roman"/>
                  <a:cs typeface="Times New Roman"/>
                </a:endParaRPr>
              </a:p>
              <a:p>
                <a:pPr lvl="0"/>
                <a:r>
                  <a:rPr lang="en-US" i="1" dirty="0">
                    <a:solidFill>
                      <a:srgbClr val="0066FF"/>
                    </a:solidFill>
                    <a:latin typeface="Times New Roman"/>
                    <a:ea typeface="Times New Roman"/>
                  </a:rPr>
                  <a:t>M. B. </a:t>
                </a:r>
                <a:r>
                  <a:rPr lang="en-US" i="1" dirty="0" err="1">
                    <a:solidFill>
                      <a:srgbClr val="0066FF"/>
                    </a:solidFill>
                    <a:latin typeface="Times New Roman"/>
                    <a:ea typeface="Times New Roman"/>
                  </a:rPr>
                  <a:t>Golubeva</a:t>
                </a:r>
                <a:r>
                  <a:rPr lang="en-US" i="1" dirty="0">
                    <a:solidFill>
                      <a:srgbClr val="0066FF"/>
                    </a:solidFill>
                    <a:latin typeface="Times New Roman"/>
                    <a:ea typeface="Times New Roman"/>
                  </a:rPr>
                  <a:t> et.al. ,// Physics of Atomic Nuclei, 2013,  </a:t>
                </a:r>
                <a:r>
                  <a:rPr lang="en-US" b="1" i="1" dirty="0">
                    <a:solidFill>
                      <a:srgbClr val="0066FF"/>
                    </a:solidFill>
                    <a:latin typeface="Times New Roman"/>
                    <a:ea typeface="Times New Roman"/>
                  </a:rPr>
                  <a:t>76,</a:t>
                </a:r>
                <a:r>
                  <a:rPr lang="en-US" i="1" dirty="0">
                    <a:solidFill>
                      <a:srgbClr val="0066FF"/>
                    </a:solidFill>
                    <a:latin typeface="Times New Roman"/>
                    <a:ea typeface="Times New Roman"/>
                  </a:rPr>
                  <a:t> No. 1, p. 1,(</a:t>
                </a:r>
                <a:r>
                  <a:rPr lang="en-US" i="1" dirty="0" smtClean="0">
                    <a:solidFill>
                      <a:srgbClr val="0066FF"/>
                    </a:solidFill>
                    <a:latin typeface="Times New Roman"/>
                    <a:ea typeface="Times New Roman"/>
                  </a:rPr>
                  <a:t>2013)</a:t>
                </a:r>
                <a:endParaRPr lang="ru-RU" b="1" i="1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00" y="1374732"/>
                <a:ext cx="8236079" cy="1181477"/>
              </a:xfrm>
              <a:prstGeom prst="rect">
                <a:avLst/>
              </a:prstGeom>
              <a:blipFill rotWithShape="1">
                <a:blip r:embed="rId2"/>
                <a:stretch>
                  <a:fillRect l="-442" b="-6030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04316" y="3429000"/>
                <a:ext cx="6333079" cy="117416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+mn-cs"/>
                              </a:rPr>
                              <m:t>𝐋</m:t>
                            </m:r>
                            <m:r>
                              <a:rPr lang="en-US" sz="2400" b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+mn-cs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+mn-cs"/>
                                  </a:rPr>
                                  <m:t>𝟏𝟎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+mn-cs"/>
                                  </a:rPr>
                                  <m:t>𝟐𝟕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ru-RU" sz="2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+mn-cs"/>
                                  </a:rPr>
                                  <m:t>𝐜𝐦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+mn-cs"/>
                                  </a:rPr>
                                  <m:t>𝟐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ru-RU" sz="2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+mn-cs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+mn-cs"/>
                                  </a:rPr>
                                  <m:t>𝟐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ru-RU" sz="24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ru-RU" sz="24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𝐝𝐑</m:t>
                                        </m:r>
                                      </m:num>
                                      <m:den>
                                        <m:r>
                                          <a:rPr lang="ru-RU" sz="2400" b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𝐝𝐭</m:t>
                                        </m:r>
                                        <m:r>
                                          <a:rPr lang="ru-RU" sz="2400" b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(</m:t>
                                        </m:r>
                                        <m:r>
                                          <a:rPr lang="ru-RU" sz="2400" b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𝟐</m:t>
                                        </m:r>
                                        <m:r>
                                          <a:rPr lang="ru-RU" sz="2400" b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 </m:t>
                                        </m:r>
                                        <m:r>
                                          <a:rPr lang="en-US" sz="2400" b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𝐟𝐦</m:t>
                                        </m:r>
                                        <m:r>
                                          <a:rPr lang="ru-RU" sz="2400" b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 ≤</m:t>
                                        </m:r>
                                        <m:r>
                                          <a:rPr lang="ru-RU" sz="2400" b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𝐛</m:t>
                                        </m:r>
                                        <m:r>
                                          <a:rPr lang="ru-RU" sz="2400" b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≤</m:t>
                                        </m:r>
                                        <m:r>
                                          <a:rPr lang="ru-RU" sz="2400" b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𝟏𝟐</m:t>
                                        </m:r>
                                        <m:r>
                                          <a:rPr lang="ru-RU" sz="2400" b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 </m:t>
                                        </m:r>
                                        <m:r>
                                          <a:rPr lang="ru-RU" sz="2400" b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𝐟𝐦</m:t>
                                        </m:r>
                                        <m:r>
                                          <a:rPr lang="ru-RU" sz="2400" b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lang="ru-RU" sz="2400" b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𝐀𝐮𝐀𝐮</m:t>
                                </m:r>
                              </m:sub>
                            </m:sSub>
                            <m:r>
                              <a:rPr lang="ru-RU" sz="2400" b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≥</m:t>
                            </m:r>
                            <m:r>
                              <a:rPr lang="ru-RU" sz="2400" b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𝟒𝟒𝟎𝟎</m:t>
                            </m:r>
                            <m:f>
                              <m:fPr>
                                <m:ctrlPr>
                                  <a:rPr lang="ru-RU" sz="2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ru-RU" sz="2400" b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ru-RU" sz="2400" b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𝐬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prstClr val="black"/>
                                </a:solidFill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316" y="3429000"/>
                <a:ext cx="6333079" cy="11741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9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761" y="86980"/>
            <a:ext cx="352839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</a:rPr>
              <a:t>van der </a:t>
            </a:r>
            <a:r>
              <a:rPr lang="en-US" sz="2800" b="1" dirty="0" smtClean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</a:rPr>
              <a:t>Meer scan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36" y="1772816"/>
            <a:ext cx="4679950" cy="45383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7266" y="903040"/>
            <a:ext cx="6494245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Luminosity vs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beam separation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59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359567" y="1781272"/>
            <a:ext cx="8424863" cy="1099046"/>
          </a:xfrm>
          <a:prstGeom prst="rect">
            <a:avLst/>
          </a:prstGeom>
          <a:solidFill>
            <a:schemeClr val="bg1"/>
          </a:solidFill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5000" y="116632"/>
            <a:ext cx="7921625" cy="13843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Background coming  from interaction with residual gas and  elements of the collider is absent because of the kinematic restrictions.</a:t>
            </a:r>
            <a:endParaRPr lang="ru-RU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47700" y="2367937"/>
            <a:ext cx="215900" cy="2159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871538" y="2437119"/>
            <a:ext cx="215900" cy="10795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594172" y="2383144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808288" y="2337774"/>
            <a:ext cx="1223962" cy="24923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895850" y="2347967"/>
            <a:ext cx="215900" cy="2159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5DCEAF">
                  <a:lumMod val="50000"/>
                </a:srgb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711322" y="2347967"/>
            <a:ext cx="215900" cy="2159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4679950" y="2392417"/>
            <a:ext cx="215900" cy="144463"/>
          </a:xfrm>
          <a:prstGeom prst="lef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936747" y="2387655"/>
            <a:ext cx="215900" cy="144462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8824" y="2135077"/>
            <a:ext cx="4318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35893" y="2097142"/>
            <a:ext cx="4318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02606" y="2073078"/>
            <a:ext cx="4318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803011" y="2174765"/>
            <a:ext cx="504825" cy="55619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9272" y="1714476"/>
            <a:ext cx="44450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5DCEAF">
                    <a:lumMod val="50000"/>
                  </a:srgbClr>
                </a:solidFill>
                <a:latin typeface="Comic Sans MS" panose="030F0702030302020204" pitchFamily="66" charset="0"/>
              </a:rPr>
              <a:t>X</a:t>
            </a:r>
            <a:endParaRPr lang="ru-RU" sz="2800" b="1" dirty="0">
              <a:solidFill>
                <a:srgbClr val="5DCEAF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7D55E-09EB-49FC-98FE-4B4EB104348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9362" y="2982528"/>
                <a:ext cx="7733399" cy="843885"/>
              </a:xfrm>
              <a:prstGeom prst="rect">
                <a:avLst/>
              </a:prstGeom>
              <a:noFill/>
              <a:ln w="38100">
                <a:solidFill>
                  <a:srgbClr val="CC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ru-RU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en-US" sz="2400" b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𝐍𝐍</m:t>
                              </m:r>
                            </m:sub>
                          </m:sSub>
                        </m:e>
                      </m:rad>
                      <m:r>
                        <a:rPr lang="en-US" sz="24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𝟏𝟏</m:t>
                      </m:r>
                      <m:r>
                        <a:rPr lang="en-US" sz="24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𝐆𝐞𝐕</m:t>
                      </m:r>
                      <m:r>
                        <a:rPr lang="en-US" sz="24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ad>
                        <m:radPr>
                          <m:degHide m:val="on"/>
                          <m:ctrlP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ru-RU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ru-RU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𝑵𝑵</m:t>
                              </m:r>
                            </m:sub>
                          </m:sSub>
                        </m:e>
                      </m:rad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𝒃</m:t>
                                  </m:r>
                                </m:sub>
                              </m:sSub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</m:e>
                          </m:d>
                        </m:e>
                      </m:rad>
                      <m:r>
                        <m:rPr>
                          <m:nor/>
                        </m:rPr>
                        <a:rPr lang="en-US" sz="2400" b="1" dirty="0">
                          <a:solidFill>
                            <a:prstClr val="black"/>
                          </a:solidFill>
                        </a:rPr>
                        <m:t>=3.5 </m:t>
                      </m:r>
                      <m:r>
                        <m:rPr>
                          <m:nor/>
                        </m:rPr>
                        <a:rPr lang="en-US" sz="2400" b="1" dirty="0" err="1">
                          <a:solidFill>
                            <a:prstClr val="black"/>
                          </a:solidFill>
                        </a:rPr>
                        <m:t>GeV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62" y="2982528"/>
                <a:ext cx="7733399" cy="8438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8069" y="1806283"/>
                <a:ext cx="6142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𝐩</m:t>
                          </m:r>
                        </m:e>
                        <m:sub>
                          <m:r>
                            <a:rPr lang="en-US" sz="24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𝐛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9" y="1806283"/>
                <a:ext cx="614207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420147" y="1805816"/>
                <a:ext cx="1224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𝐩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147" y="1805816"/>
                <a:ext cx="122437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698987" y="1778015"/>
                <a:ext cx="6142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𝐩</m:t>
                          </m:r>
                        </m:e>
                        <m:sub>
                          <m:r>
                            <a:rPr lang="en-US" sz="24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𝐛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987" y="1778015"/>
                <a:ext cx="61420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5556333" y="1746388"/>
                <a:ext cx="6142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𝐩</m:t>
                          </m:r>
                        </m:e>
                        <m:sub>
                          <m:r>
                            <a:rPr lang="en-US" sz="24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𝐛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333" y="1746388"/>
                <a:ext cx="614206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9362" y="4143066"/>
                <a:ext cx="2868029" cy="49475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C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𝐌</m:t>
                          </m:r>
                        </m:e>
                        <m:sub>
                          <m:r>
                            <a:rPr lang="en-US" sz="24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𝐩𝐩</m:t>
                          </m:r>
                        </m:sub>
                      </m:sSub>
                      <m:d>
                        <m:dPr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𝐩𝐩</m:t>
                          </m:r>
                        </m:e>
                      </m:d>
                      <m:r>
                        <a:rPr lang="en-US" sz="24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𝟏𝟏</m:t>
                      </m:r>
                      <m:r>
                        <a:rPr lang="en-US" sz="24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𝐆𝐞𝐕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62" y="4143066"/>
                <a:ext cx="2868029" cy="494751"/>
              </a:xfrm>
              <a:prstGeom prst="rect">
                <a:avLst/>
              </a:prstGeom>
              <a:blipFill rotWithShape="1">
                <a:blip r:embed="rId7"/>
                <a:stretch>
                  <a:fillRect b="-3448"/>
                </a:stretch>
              </a:blipFill>
              <a:ln w="38100"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23129" y="4821088"/>
                <a:ext cx="1372683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C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𝐗</m:t>
                          </m:r>
                        </m:e>
                        <m:sub>
                          <m:r>
                            <a:rPr lang="en-US" sz="24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𝐜</m:t>
                          </m:r>
                        </m:sub>
                      </m:sSub>
                      <m:r>
                        <a:rPr lang="ru-RU" sz="2400" b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400" b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𝟐𝟎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129" y="4821088"/>
                <a:ext cx="1372683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38100"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58754" y="5733256"/>
                <a:ext cx="4321376" cy="47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C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𝐛𝐚𝐜𝐤𝐠𝐫𝐨𝐮𝐧𝐝</m:t>
                          </m:r>
                        </m:num>
                        <m:den>
                          <m:r>
                            <a:rPr lang="en-US" sz="24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𝐬𝐢𝐠𝐧𝐚𝐥</m:t>
                          </m:r>
                          <m:r>
                            <a:rPr lang="en-US" sz="24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≤</m:t>
                          </m:r>
                        </m:den>
                      </m:f>
                      <m:sSup>
                        <m:sSupPr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𝟔𝟎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754" y="5733256"/>
                <a:ext cx="4321376" cy="4700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38100"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9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541536" y="1154128"/>
                <a:ext cx="4847224" cy="58477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 smtClean="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mic Sans MS" pitchFamily="66" charset="0"/>
                  </a:rPr>
                  <a:t>Relative Luminosity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𝐋</m:t>
                        </m:r>
                      </m:e>
                      <m:sub>
                        <m:r>
                          <a:rPr lang="en-US" sz="32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𝐫</m:t>
                        </m:r>
                      </m:sub>
                    </m:sSub>
                  </m:oMath>
                </a14:m>
                <a:r>
                  <a:rPr lang="en-US" sz="3200" b="1" dirty="0" smtClean="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mic Sans MS" pitchFamily="66" charset="0"/>
                  </a:rPr>
                  <a:t>)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536" y="1154128"/>
                <a:ext cx="4847224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726" t="-9016" r="-2354" b="-13115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1050" y="2741166"/>
            <a:ext cx="2787650" cy="83185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976438" algn="l"/>
              </a:tabLst>
              <a:defRPr/>
            </a:pPr>
            <a:r>
              <a:rPr lang="en-US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number of events </a:t>
            </a:r>
            <a:endParaRPr lang="ru-RU" sz="24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00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976438" algn="l"/>
              </a:tabLst>
              <a:defRPr/>
            </a:pPr>
            <a:r>
              <a:rPr lang="en-US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per second</a:t>
            </a:r>
            <a:endParaRPr lang="ru-RU" sz="24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00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4453262"/>
            <a:ext cx="2119312" cy="4619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cross section</a:t>
            </a:r>
            <a:endParaRPr lang="ru-RU" sz="24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00C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23687-AB4B-4BAC-96D1-BD6D3F9158C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1050" y="189331"/>
            <a:ext cx="269016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3600" b="1" spc="300" dirty="0" smtClean="0"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Definitio</a:t>
            </a:r>
            <a:r>
              <a:rPr lang="en-US" sz="3600" b="1" dirty="0" smtClean="0"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ru-RU" sz="3600" b="1" dirty="0">
              <a:solidFill>
                <a:srgbClr val="F1412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64594" y="2521578"/>
                <a:ext cx="2593018" cy="108613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C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400" b="1" i="1" smtClean="0">
                              <a:solidFill>
                                <a:srgbClr val="0066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400" b="1" smtClean="0">
                              <a:solidFill>
                                <a:srgbClr val="0066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𝐝𝐑</m:t>
                          </m:r>
                        </m:num>
                        <m:den>
                          <m:r>
                            <a:rPr lang="en-US" sz="3400" b="1" smtClean="0">
                              <a:solidFill>
                                <a:srgbClr val="0066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𝐝𝐭</m:t>
                          </m:r>
                        </m:den>
                      </m:f>
                      <m:r>
                        <a:rPr lang="en-US" sz="3400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400" b="1" i="0" smtClean="0">
                          <a:solidFill>
                            <a:srgbClr val="BF19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𝐤</m:t>
                      </m:r>
                      <m:r>
                        <a:rPr lang="en-US" sz="3400" b="1" i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𝐋</m:t>
                          </m:r>
                        </m:e>
                        <m:sub>
                          <m:r>
                            <a:rPr lang="en-US" sz="3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𝐫</m:t>
                          </m:r>
                        </m:sub>
                      </m:sSub>
                      <m:r>
                        <a:rPr lang="en-US" sz="3400" b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3400" b="1" smtClean="0">
                          <a:solidFill>
                            <a:srgbClr val="06984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𝛔</m:t>
                      </m:r>
                    </m:oMath>
                  </m:oMathPara>
                </a14:m>
                <a:endParaRPr lang="ru-RU" sz="3400" b="1" dirty="0">
                  <a:solidFill>
                    <a:srgbClr val="06984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594" y="2521578"/>
                <a:ext cx="2593018" cy="10861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75768" y="4155296"/>
                <a:ext cx="3973588" cy="59593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3200" b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𝐝𝐢𝐦</m:t>
                          </m:r>
                        </m:fName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𝐋</m:t>
                                  </m:r>
                                </m:e>
                                <m:sub>
                                  <m:r>
                                    <a:rPr lang="en-US" sz="3200" b="1" i="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𝐫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32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𝐜𝐦</m:t>
                          </m:r>
                        </m:e>
                        <m:sup>
                          <m:r>
                            <a:rPr lang="en-US" sz="3200" b="1" i="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3200" b="1" i="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𝐬</m:t>
                          </m:r>
                        </m:e>
                        <m:sup>
                          <m:r>
                            <a:rPr lang="en-US" sz="3200" b="1" i="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3200" b="1" i="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32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68" y="4155296"/>
                <a:ext cx="3973588" cy="5959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5553380" y="1777689"/>
            <a:ext cx="360040" cy="105657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6588224" y="3284984"/>
            <a:ext cx="433388" cy="111616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189288" y="3035244"/>
            <a:ext cx="1094680" cy="119119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06866" y="5183614"/>
                <a:ext cx="5622437" cy="52322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C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800" b="1" i="0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𝐝𝐢𝐦</m:t>
                          </m:r>
                        </m:fName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0" smtClean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𝐤</m:t>
                              </m:r>
                            </m:e>
                          </m:d>
                        </m:e>
                      </m:func>
                      <m:r>
                        <a:rPr lang="en-US" sz="2800" b="1">
                          <a:solidFill>
                            <a:srgbClr val="FF33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>
                          <a:solidFill>
                            <a:srgbClr val="FF33CC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>
                          <a:solidFill>
                            <a:srgbClr val="FF33CC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2800" b="1">
                          <a:solidFill>
                            <a:srgbClr val="FF33CC"/>
                          </a:solidFill>
                          <a:latin typeface="Cambria Math"/>
                        </a:rPr>
                        <m:t>𝐤</m:t>
                      </m:r>
                      <m:r>
                        <a:rPr lang="en-US" sz="2800" b="1">
                          <a:solidFill>
                            <a:srgbClr val="FF33CC"/>
                          </a:solidFill>
                          <a:latin typeface="Cambria Math"/>
                        </a:rPr>
                        <m:t> −</m:t>
                      </m:r>
                      <m:r>
                        <a:rPr lang="en-US" sz="2800" b="1">
                          <a:solidFill>
                            <a:srgbClr val="FF33CC"/>
                          </a:solidFill>
                          <a:latin typeface="Cambria Math"/>
                        </a:rPr>
                        <m:t>𝐮𝐧𝐤𝐧𝐨𝐰𝐧</m:t>
                      </m:r>
                      <m:r>
                        <a:rPr lang="en-US" sz="2800" b="1" i="0" smtClean="0">
                          <a:solidFill>
                            <a:srgbClr val="FF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>
                          <a:solidFill>
                            <a:srgbClr val="FF33CC"/>
                          </a:solidFill>
                          <a:latin typeface="Cambria Math"/>
                        </a:rPr>
                        <m:t>𝐜𝐨𝐧𝐬𝐭</m:t>
                      </m:r>
                    </m:oMath>
                  </m:oMathPara>
                </a14:m>
                <a:endParaRPr lang="ru-RU" sz="2800" b="1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66" y="5183614"/>
                <a:ext cx="562243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13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20688"/>
            <a:ext cx="7920880" cy="544764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conclusions</a:t>
            </a:r>
          </a:p>
          <a:p>
            <a:pPr marL="457200" indent="-457200" algn="ctr">
              <a:buFont typeface="+mj-lt"/>
              <a:buAutoNum type="arabicPeriod"/>
            </a:pPr>
            <a:endParaRPr lang="en-US" sz="2000" b="1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CC00FF"/>
                </a:solidFill>
                <a:latin typeface="Comic Sans MS" panose="030F0702030302020204" pitchFamily="66" charset="0"/>
              </a:rPr>
              <a:t>A detector and algorithm for measuring the absolute luminosity is proposed</a:t>
            </a:r>
            <a:r>
              <a:rPr lang="en-US" sz="2400" b="1" dirty="0" smtClean="0">
                <a:solidFill>
                  <a:srgbClr val="CC00FF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It is shown that the counting rate of the detector makes it possible to </a:t>
            </a:r>
            <a:r>
              <a:rPr lang="en-US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detect </a:t>
            </a: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more than </a:t>
            </a:r>
            <a:r>
              <a:rPr lang="en-US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10000 </a:t>
            </a: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events per minute for proton-proton and gold-gold collisions</a:t>
            </a:r>
            <a:r>
              <a:rPr lang="en-US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 detector is compact, lightweight and can operate both independently and as part of a large detector.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35292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Can 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</a:rPr>
              <a:t>van der Meer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</a:rPr>
              <a:t>scan be used with </a:t>
            </a:r>
            <a:r>
              <a:rPr lang="en-US" sz="2400" b="1" dirty="0" smtClean="0">
                <a:latin typeface="Comic Sans MS" panose="030F0702030302020204" pitchFamily="66" charset="0"/>
              </a:rPr>
              <a:t>other detectors</a:t>
            </a:r>
            <a:r>
              <a:rPr lang="en-US" sz="2400" b="1" dirty="0">
                <a:latin typeface="Comic Sans MS" panose="030F0702030302020204" pitchFamily="66" charset="0"/>
              </a:rPr>
              <a:t>?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840442"/>
            <a:ext cx="5328592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Yes. Not only can but should.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Additional detectors, additional observables.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For example, the distribution of vertices.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5" y="1882671"/>
            <a:ext cx="2844000" cy="276685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8762" y="4702661"/>
                <a:ext cx="2868932" cy="84741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Comic Sans MS" panose="030F0702030302020204" pitchFamily="66" charset="0"/>
                  </a:rPr>
                  <a:t>Solid line -distribution of vertices </a:t>
                </a:r>
              </a:p>
              <a:p>
                <a:r>
                  <a:rPr lang="en-US" sz="1200" dirty="0" smtClean="0">
                    <a:latin typeface="Comic Sans MS" panose="030F0702030302020204" pitchFamily="66" charset="0"/>
                  </a:rPr>
                  <a:t>without focusing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ru-RU" sz="1200" b="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ru-RU" sz="1200" b="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en-US" sz="1200" b="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𝑧</m:t>
                        </m:r>
                        <m:r>
                          <a:rPr lang="ru-RU" sz="1200" b="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r>
                          <a:rPr lang="en-US" sz="1200" b="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sub>
                    </m:sSub>
                    <m:r>
                      <a:rPr lang="ru-RU" sz="1200" b="0" i="1">
                        <a:effectLst/>
                        <a:latin typeface="Cambria Math"/>
                        <a:ea typeface="Calibri"/>
                        <a:cs typeface="Times New Roman"/>
                      </a:rPr>
                      <m:t>=42.3  </m:t>
                    </m:r>
                    <m:r>
                      <a:rPr lang="ru-RU" sz="1200" b="0" i="1">
                        <a:effectLst/>
                        <a:latin typeface="Cambria Math"/>
                        <a:ea typeface="Calibri"/>
                        <a:cs typeface="Times New Roman"/>
                      </a:rPr>
                      <m:t>𝑐𝑚</m:t>
                    </m:r>
                  </m:oMath>
                </a14:m>
                <a:endParaRPr lang="en-US" sz="1200" dirty="0" smtClean="0"/>
              </a:p>
              <a:p>
                <a:pPr lvl="0"/>
                <a:r>
                  <a:rPr lang="en-US" sz="1200" dirty="0"/>
                  <a:t>dotted </a:t>
                </a:r>
                <a:r>
                  <a:rPr lang="en-US" sz="1200" dirty="0" smtClean="0"/>
                  <a:t>line - 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distribution of </a:t>
                </a:r>
                <a:r>
                  <a:rPr lang="en-US" sz="12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particles </a:t>
                </a:r>
                <a:endParaRPr lang="en-US" sz="1200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  <a:p>
                <a:pPr lvl="0"/>
                <a:r>
                  <a:rPr lang="en-US" sz="12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without focusing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ru-RU" sz="1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ru-RU" sz="1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𝑧</m:t>
                        </m:r>
                        <m:r>
                          <a:rPr lang="ru-RU" sz="1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sub>
                    </m:sSub>
                    <m:r>
                      <a:rPr lang="ru-RU" sz="12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1200" b="0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60</m:t>
                    </m:r>
                    <m:r>
                      <a:rPr lang="ru-RU" sz="12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 </m:t>
                    </m:r>
                    <m:r>
                      <a:rPr lang="ru-RU" sz="12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𝑐𝑚</m:t>
                    </m:r>
                  </m:oMath>
                </a14:m>
                <a:endParaRPr lang="ru-RU" sz="1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62" y="4702661"/>
                <a:ext cx="2868932" cy="847411"/>
              </a:xfrm>
              <a:prstGeom prst="rect">
                <a:avLst/>
              </a:prstGeom>
              <a:blipFill rotWithShape="1">
                <a:blip r:embed="rId3"/>
                <a:stretch>
                  <a:fillRect b="-1379"/>
                </a:stretch>
              </a:blipFill>
              <a:ln w="38100">
                <a:solidFill>
                  <a:schemeClr val="bg2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225" y="1888682"/>
            <a:ext cx="2736000" cy="2772000"/>
          </a:xfrm>
          <a:prstGeom prst="rect">
            <a:avLst/>
          </a:prstGeom>
          <a:effectLst>
            <a:glow rad="101600">
              <a:srgbClr val="00FF00">
                <a:alpha val="40000"/>
              </a:srgb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85225" y="4702661"/>
                <a:ext cx="2736000" cy="84741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Comic Sans MS" panose="030F0702030302020204" pitchFamily="66" charset="0"/>
                  </a:rPr>
                  <a:t>Solid line -distribution of vertices </a:t>
                </a:r>
              </a:p>
              <a:p>
                <a:r>
                  <a:rPr lang="en-US" sz="1200" dirty="0" smtClean="0">
                    <a:latin typeface="Comic Sans MS" panose="030F0702030302020204" pitchFamily="66" charset="0"/>
                  </a:rPr>
                  <a:t>with focusing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ru-RU" sz="1200" b="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ru-RU" sz="1200" b="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en-US" sz="1200" b="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𝑧</m:t>
                        </m:r>
                        <m:r>
                          <a:rPr lang="ru-RU" sz="1200" b="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r>
                          <a:rPr lang="en-US" sz="1200" b="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sub>
                    </m:sSub>
                    <m:r>
                      <a:rPr lang="ru-RU" sz="1200" b="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ru-RU" sz="1200" i="1">
                        <a:latin typeface="Cambria Math"/>
                        <a:ea typeface="Times New Roman"/>
                        <a:cs typeface="Times New Roman"/>
                      </a:rPr>
                      <m:t>28.9 </m:t>
                    </m:r>
                    <m:r>
                      <a:rPr lang="ru-RU" sz="1200" i="1">
                        <a:latin typeface="Cambria Math"/>
                        <a:ea typeface="Times New Roman"/>
                        <a:cs typeface="Times New Roman"/>
                      </a:rPr>
                      <m:t>𝑐𝑚</m:t>
                    </m:r>
                  </m:oMath>
                </a14:m>
                <a:endParaRPr lang="en-US" sz="1200" dirty="0" smtClean="0"/>
              </a:p>
              <a:p>
                <a:pPr lvl="0"/>
                <a:r>
                  <a:rPr lang="en-US" sz="1200" dirty="0"/>
                  <a:t>dotted </a:t>
                </a:r>
                <a:r>
                  <a:rPr lang="en-US" sz="1200" dirty="0" smtClean="0"/>
                  <a:t>line -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distribution of vertices </a:t>
                </a:r>
              </a:p>
              <a:p>
                <a:pPr lvl="0"/>
                <a:r>
                  <a:rPr lang="en-US" sz="12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with focusing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ru-RU" sz="1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ru-RU" sz="1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𝑧</m:t>
                        </m:r>
                        <m:r>
                          <a:rPr lang="ru-RU" sz="1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sub>
                    </m:sSub>
                    <m:r>
                      <a:rPr lang="ru-RU" sz="12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ru-RU" sz="1200" i="1">
                        <a:latin typeface="Cambria Math"/>
                        <a:ea typeface="Times New Roman"/>
                        <a:cs typeface="Times New Roman"/>
                      </a:rPr>
                      <m:t>42.3</m:t>
                    </m:r>
                    <m:r>
                      <a:rPr lang="en-US" sz="1200" b="0" i="1" smtClean="0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ru-RU" sz="1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𝑐𝑚</m:t>
                    </m:r>
                  </m:oMath>
                </a14:m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225" y="4702661"/>
                <a:ext cx="2736000" cy="847411"/>
              </a:xfrm>
              <a:prstGeom prst="rect">
                <a:avLst/>
              </a:prstGeom>
              <a:blipFill rotWithShape="1">
                <a:blip r:embed="rId5"/>
                <a:stretch>
                  <a:fillRect b="-1379"/>
                </a:stretch>
              </a:blipFill>
              <a:ln w="38100">
                <a:solidFill>
                  <a:srgbClr val="00FF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057" y="1888682"/>
            <a:ext cx="3001091" cy="2880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6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332656"/>
            <a:ext cx="439735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33CC33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many bunches luminosity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49999" y="2109505"/>
                <a:ext cx="7920880" cy="483337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200" b="1" dirty="0" smtClean="0">
                    <a:solidFill>
                      <a:srgbClr val="FF0000"/>
                    </a:solidFill>
                    <a:ea typeface="Calibri"/>
                    <a:cs typeface="Times New Roman"/>
                  </a:rPr>
                  <a:t>L</a:t>
                </a:r>
                <a14:m>
                  <m:oMath xmlns:m="http://schemas.openxmlformats.org/officeDocument/2006/math">
                    <m:r>
                      <a:rPr lang="ru-RU" sz="2200" b="1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ru-RU" sz="22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ru-RU" sz="2200" b="1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  <m:r>
                          <a:rPr lang="ru-RU" sz="2200" b="1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∙</m:t>
                        </m:r>
                        <m:r>
                          <a:rPr lang="ru-RU" sz="2200" b="1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𝐍</m:t>
                        </m:r>
                      </m:e>
                      <m:sub>
                        <m:r>
                          <a:rPr lang="ru-RU" sz="2200" b="1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22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ru-RU" sz="2200" b="1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𝐍</m:t>
                        </m:r>
                      </m:e>
                      <m:sub>
                        <m:r>
                          <a:rPr lang="ru-RU" sz="2200" b="1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</m:sSub>
                    <m:r>
                      <a:rPr lang="ru-RU" sz="2200" b="1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𝐟</m:t>
                    </m:r>
                    <m:d>
                      <m:dPr>
                        <m:ctrlPr>
                          <a:rPr lang="ru-RU" sz="2200" b="1" i="1" smtClean="0">
                            <a:solidFill>
                              <a:srgbClr val="CC00FF"/>
                            </a:solidFill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200" b="1" i="1" smtClean="0">
                                <a:solidFill>
                                  <a:srgbClr val="CC00FF"/>
                                </a:solidFill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200" b="1" i="0" smtClean="0">
                                <a:solidFill>
                                  <a:srgbClr val="CC00FF"/>
                                </a:solidFill>
                                <a:latin typeface="Cambria Math"/>
                                <a:cs typeface="Times New Roman"/>
                              </a:rPr>
                              <m:t>𝐍</m:t>
                            </m:r>
                          </m:e>
                          <m:sub>
                            <m:r>
                              <a:rPr lang="en-US" sz="2200" b="1" i="0" smtClean="0">
                                <a:solidFill>
                                  <a:srgbClr val="CC00FF"/>
                                </a:solidFill>
                                <a:latin typeface="Cambria Math"/>
                                <a:cs typeface="Times New Roman"/>
                              </a:rPr>
                              <m:t>𝐛</m:t>
                            </m:r>
                          </m:sub>
                        </m:sSub>
                      </m:e>
                    </m:d>
                    <m:nary>
                      <m:naryPr>
                        <m:chr m:val="∬"/>
                        <m:limLoc m:val="undOvr"/>
                        <m:subHide m:val="on"/>
                        <m:supHide m:val="on"/>
                        <m:ctrlPr>
                          <a:rPr lang="ru-RU" sz="22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</m:ctrlPr>
                      </m:naryPr>
                      <m:sub/>
                      <m:sup/>
                      <m:e>
                        <m:r>
                          <a:rPr lang="ru-RU" sz="2200" b="1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𝐝𝐱𝐝𝐲</m:t>
                        </m:r>
                      </m:e>
                    </m:nary>
                    <m:nary>
                      <m:naryPr>
                        <m:chr m:val="∬"/>
                        <m:limLoc m:val="undOvr"/>
                        <m:subHide m:val="on"/>
                        <m:supHide m:val="on"/>
                        <m:ctrlPr>
                          <a:rPr lang="ru-RU" sz="22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200" b="1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𝐝𝐮𝐝</m:t>
                        </m:r>
                        <m:r>
                          <a:rPr lang="en-US" sz="2200" b="1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𝛏</m:t>
                        </m:r>
                        <m:sSub>
                          <m:sSubPr>
                            <m:ctrlPr>
                              <a:rPr lang="ru-RU" sz="2200" b="1" i="1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ru-RU" sz="2200" b="1" i="0">
                                <a:solidFill>
                                  <a:srgbClr val="0066FF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𝐩</m:t>
                            </m:r>
                          </m:e>
                          <m:sub>
                            <m:r>
                              <a:rPr lang="ru-RU" sz="2200" b="1" i="0">
                                <a:solidFill>
                                  <a:srgbClr val="0066FF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ru-RU" sz="2200" b="1" i="1">
                                <a:solidFill>
                                  <a:srgbClr val="0066FF"/>
                                </a:solidFill>
                                <a:latin typeface="Cambria Math"/>
                                <a:ea typeface="Calibri"/>
                              </a:rPr>
                            </m:ctrlPr>
                          </m:dPr>
                          <m:e>
                            <m:r>
                              <a:rPr lang="ru-RU" sz="2200" b="1" i="0">
                                <a:solidFill>
                                  <a:srgbClr val="0066FF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𝐱</m:t>
                            </m:r>
                            <m:r>
                              <a:rPr lang="ru-RU" sz="2200" b="1" i="0">
                                <a:solidFill>
                                  <a:srgbClr val="0066FF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,</m:t>
                            </m:r>
                            <m:r>
                              <a:rPr lang="ru-RU" sz="2200" b="1" i="0">
                                <a:solidFill>
                                  <a:srgbClr val="0066FF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𝐲</m:t>
                            </m:r>
                            <m:r>
                              <a:rPr lang="ru-RU" sz="2200" b="1" i="0">
                                <a:solidFill>
                                  <a:srgbClr val="0066FF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,</m:t>
                            </m:r>
                            <m:r>
                              <a:rPr lang="ru-RU" sz="2200" b="1" i="0">
                                <a:solidFill>
                                  <a:srgbClr val="0066FF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𝐮</m:t>
                            </m:r>
                            <m:r>
                              <a:rPr lang="ru-RU" sz="2200" b="1" i="0">
                                <a:solidFill>
                                  <a:srgbClr val="0066FF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ru-RU" sz="2200" b="1" i="0">
                                <a:solidFill>
                                  <a:srgbClr val="0066FF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𝛏</m:t>
                            </m:r>
                          </m:e>
                        </m:d>
                        <m:sSub>
                          <m:sSubPr>
                            <m:ctrlPr>
                              <a:rPr lang="ru-RU" sz="2200" b="1" i="1" smtClean="0">
                                <a:solidFill>
                                  <a:srgbClr val="33CC33"/>
                                </a:solidFill>
                                <a:latin typeface="Cambria Math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ru-RU" sz="2200" b="1" i="0">
                                <a:solidFill>
                                  <a:srgbClr val="33CC33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𝐩</m:t>
                            </m:r>
                          </m:e>
                          <m:sub>
                            <m:r>
                              <a:rPr lang="ru-RU" sz="2200" b="1" i="0">
                                <a:solidFill>
                                  <a:srgbClr val="33CC33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ru-RU" sz="2200" b="1" i="1">
                                <a:solidFill>
                                  <a:srgbClr val="33CC33"/>
                                </a:solidFill>
                                <a:latin typeface="Cambria Math"/>
                                <a:ea typeface="Calibri"/>
                              </a:rPr>
                            </m:ctrlPr>
                          </m:dPr>
                          <m:e>
                            <m:r>
                              <a:rPr lang="ru-RU" sz="2200" b="1" i="0">
                                <a:solidFill>
                                  <a:srgbClr val="33CC33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𝐱</m:t>
                            </m:r>
                            <m:r>
                              <a:rPr lang="ru-RU" sz="2200" b="1" i="0">
                                <a:solidFill>
                                  <a:srgbClr val="33CC33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,</m:t>
                            </m:r>
                            <m:r>
                              <a:rPr lang="ru-RU" sz="2200" b="1" i="0">
                                <a:solidFill>
                                  <a:srgbClr val="33CC33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𝐲</m:t>
                            </m:r>
                            <m:r>
                              <a:rPr lang="ru-RU" sz="2200" b="1" i="0">
                                <a:solidFill>
                                  <a:srgbClr val="33CC33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,</m:t>
                            </m:r>
                            <m:r>
                              <a:rPr lang="ru-RU" sz="2200" b="1" i="0">
                                <a:solidFill>
                                  <a:srgbClr val="33CC33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𝐮</m:t>
                            </m:r>
                            <m:r>
                              <a:rPr lang="ru-RU" sz="2200" b="1" i="0">
                                <a:solidFill>
                                  <a:srgbClr val="33CC33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ru-RU" sz="2200" b="1" i="0">
                                <a:solidFill>
                                  <a:srgbClr val="33CC33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𝛏</m:t>
                            </m:r>
                          </m:e>
                        </m:d>
                      </m:e>
                    </m:nary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99" y="2109505"/>
                <a:ext cx="7920880" cy="483337"/>
              </a:xfrm>
              <a:prstGeom prst="rect">
                <a:avLst/>
              </a:prstGeom>
              <a:blipFill rotWithShape="1">
                <a:blip r:embed="rId2"/>
                <a:stretch>
                  <a:fillRect l="-766" t="-123529" b="-181176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374873" y="2624845"/>
                <a:ext cx="541898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CC00FF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rgbClr val="CC00FF"/>
                            </a:solidFill>
                            <a:latin typeface="Cambria Math"/>
                            <a:cs typeface="Times New Roman"/>
                          </a:rPr>
                          <m:t>𝐍</m:t>
                        </m:r>
                      </m:e>
                      <m:sub>
                        <m:r>
                          <a:rPr lang="en-US" sz="2400" b="1">
                            <a:solidFill>
                              <a:srgbClr val="CC00FF"/>
                            </a:solidFill>
                            <a:latin typeface="Cambria Math"/>
                            <a:cs typeface="Times New Roman"/>
                          </a:rPr>
                          <m:t>𝐛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- number of bunches in one ring</a:t>
                </a:r>
                <a:endParaRPr lang="ru-RU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873" y="2624845"/>
                <a:ext cx="541898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37" t="-10667" r="-1237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3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90525"/>
            <a:ext cx="8601075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889125" y="569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2062642" y="2897187"/>
            <a:ext cx="5364162" cy="1063625"/>
          </a:xfrm>
          <a:prstGeom prst="rect">
            <a:avLst/>
          </a:prstGeom>
          <a:solidFill>
            <a:srgbClr val="FFFF00"/>
          </a:solidFill>
          <a:ln w="57150" algn="ctr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  <a:cs typeface="+mn-cs"/>
              </a:rPr>
              <a:t>Backup slides</a:t>
            </a:r>
            <a:endParaRPr lang="ru-RU" sz="60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0BAB7-B0FD-4854-9F3B-E6683B4DF70F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4" name="Куб 3"/>
          <p:cNvSpPr/>
          <p:nvPr/>
        </p:nvSpPr>
        <p:spPr>
          <a:xfrm>
            <a:off x="4643438" y="260648"/>
            <a:ext cx="3348000" cy="2916000"/>
          </a:xfrm>
          <a:prstGeom prst="cub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643438" y="2404267"/>
            <a:ext cx="757530" cy="75576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393136" y="2406294"/>
            <a:ext cx="2592858" cy="16621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393136" y="242000"/>
            <a:ext cx="0" cy="2162267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393136" y="1718647"/>
            <a:ext cx="432048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843808" y="3878941"/>
            <a:ext cx="432048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955930" y="1069582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вал 15"/>
              <p:cNvSpPr/>
              <p:nvPr/>
            </p:nvSpPr>
            <p:spPr>
              <a:xfrm>
                <a:off x="6689565" y="1457290"/>
                <a:ext cx="432000" cy="432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66FF"/>
                          </a:solidFill>
                          <a:latin typeface="Cambria Math"/>
                        </a:rPr>
                        <m:t>𝑺</m:t>
                      </m:r>
                    </m:oMath>
                  </m:oMathPara>
                </a14:m>
                <a:endParaRPr lang="ru-RU" sz="2000" b="1" dirty="0">
                  <a:solidFill>
                    <a:srgbClr val="0066FF"/>
                  </a:solidFill>
                  <a:latin typeface="Trebuchet MS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6" name="Овал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565" y="1457290"/>
                <a:ext cx="432000" cy="432000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Овал 16"/>
          <p:cNvSpPr/>
          <p:nvPr/>
        </p:nvSpPr>
        <p:spPr>
          <a:xfrm>
            <a:off x="6437585" y="2234047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295317" y="2584388"/>
            <a:ext cx="432048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059832" y="4725143"/>
            <a:ext cx="432048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763688" y="5229199"/>
            <a:ext cx="432048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3146684" y="3735112"/>
            <a:ext cx="360040" cy="2876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340713" y="4581314"/>
            <a:ext cx="360040" cy="2876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015716" y="5085370"/>
            <a:ext cx="360040" cy="2876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77296" y="167329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Куб 31"/>
          <p:cNvSpPr/>
          <p:nvPr/>
        </p:nvSpPr>
        <p:spPr>
          <a:xfrm>
            <a:off x="1044444" y="3578230"/>
            <a:ext cx="3348000" cy="2916000"/>
          </a:xfrm>
          <a:prstGeom prst="cub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1763688" y="3629055"/>
            <a:ext cx="0" cy="2162267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1023206" y="5733256"/>
            <a:ext cx="757530" cy="75576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1763403" y="5733256"/>
            <a:ext cx="2592858" cy="16621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5115297" y="2784444"/>
            <a:ext cx="360040" cy="28766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5727365" y="1323133"/>
            <a:ext cx="360040" cy="28766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6509545" y="1731902"/>
            <a:ext cx="360040" cy="28766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5151301" y="1934900"/>
            <a:ext cx="360040" cy="28766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6181658" y="2535749"/>
            <a:ext cx="360040" cy="28766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4365859" y="980728"/>
            <a:ext cx="2870437" cy="2604522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4495887" y="3076968"/>
            <a:ext cx="2870437" cy="2604522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777850" y="3111875"/>
            <a:ext cx="2870437" cy="2604522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1780736" y="973708"/>
            <a:ext cx="2870437" cy="2604522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47077" y="3389084"/>
                <a:ext cx="6383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077" y="3389084"/>
                <a:ext cx="63831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195736" y="5880303"/>
                <a:ext cx="6383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880303"/>
                <a:ext cx="63831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16200000">
                <a:off x="376013" y="5142197"/>
                <a:ext cx="6447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76013" y="5142197"/>
                <a:ext cx="644727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14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 rot="16200000">
                <a:off x="3942691" y="1965677"/>
                <a:ext cx="6447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942691" y="1965677"/>
                <a:ext cx="644727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89122" y="2782147"/>
                <a:ext cx="793743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  <a:ea typeface="Cambria Math"/>
                        </a:rPr>
                        <m:t>∆</m:t>
                      </m:r>
                      <m:sSubSup>
                        <m:sSubSup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𝜼</m:t>
                          </m:r>
                        </m:e>
                        <m:sub/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122" y="2782147"/>
                <a:ext cx="793743" cy="470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075918" y="6019016"/>
                <a:ext cx="793743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bSup>
                        <m:sSubSupPr>
                          <m:ctrlP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l-GR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𝜼</m:t>
                          </m:r>
                        </m:e>
                        <m:sub/>
                        <m:sup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918" y="6019016"/>
                <a:ext cx="793743" cy="4700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7179" y="188878"/>
                <a:ext cx="20585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𝑺</m:t>
                      </m:r>
                      <m:r>
                        <a:rPr lang="en-US" sz="2800" b="1" i="1" smtClean="0">
                          <a:latin typeface="Cambria Math"/>
                        </a:rPr>
                        <m:t>=∆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79" y="188878"/>
                <a:ext cx="2058577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1774" y="1057273"/>
                <a:ext cx="2180982" cy="833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𝑷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den>
                      </m:f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74" y="1057273"/>
                <a:ext cx="2180982" cy="83362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962027" y="5377007"/>
                <a:ext cx="3883179" cy="517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/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/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∙∆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∙∆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η</m:t>
                          </m:r>
                          <m:r>
                            <m:rPr>
                              <m:nor/>
                            </m:rPr>
                            <a:rPr lang="ru-RU" sz="2400" b="1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027" y="5377007"/>
                <a:ext cx="3883179" cy="51712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60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52351" y="120890"/>
            <a:ext cx="167956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380199" y="980728"/>
                <a:ext cx="6480107" cy="341632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C00FF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/>
                  <a:t>О</a:t>
                </a:r>
                <a:r>
                  <a:rPr lang="en-US" sz="2400" dirty="0" smtClean="0"/>
                  <a:t>ne </a:t>
                </a:r>
                <a:r>
                  <a:rPr lang="en-US" sz="2400" dirty="0"/>
                  <a:t>shoulder </a:t>
                </a:r>
                <a:r>
                  <a:rPr lang="en-US" sz="2400" dirty="0" smtClean="0"/>
                  <a:t>detector: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d</a:t>
                </a:r>
                <a:r>
                  <a:rPr lang="en-US" sz="2400" dirty="0" smtClean="0"/>
                  <a:t>imensions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=24 </m:t>
                    </m:r>
                    <m:r>
                      <a:rPr lang="en-US" sz="2400" b="0" i="1" smtClean="0">
                        <a:latin typeface="Cambria Math"/>
                      </a:rPr>
                      <m:t>𝑐𝑚</m:t>
                    </m:r>
                    <m:r>
                      <a:rPr lang="en-US" sz="2400" b="0" i="1" smtClean="0">
                        <a:latin typeface="Cambria Math"/>
                      </a:rPr>
                      <m:t>; ∆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𝑍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≤3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𝑐𝑚</m:t>
                    </m:r>
                  </m:oMath>
                </a14:m>
                <a:r>
                  <a:rPr lang="en-US" sz="2400" dirty="0" smtClean="0"/>
                  <a:t>;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volume </a:t>
                </a:r>
                <a:r>
                  <a:rPr lang="en-US" sz="2400" dirty="0" smtClean="0"/>
                  <a:t>scintillator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𝑠𝑐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0.9∗3=2.7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/>
                  <a:t>;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scintillator </a:t>
                </a:r>
                <a:r>
                  <a:rPr lang="en-US" sz="2400" dirty="0" smtClean="0"/>
                  <a:t>weight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≤0.9∗3=2.7</m:t>
                    </m:r>
                  </m:oMath>
                </a14:m>
                <a:r>
                  <a:rPr lang="en-US" sz="2400" dirty="0" smtClean="0"/>
                  <a:t> kg;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total </a:t>
                </a:r>
                <a:r>
                  <a:rPr lang="en-US" sz="2400" dirty="0" smtClean="0"/>
                  <a:t>thickness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𝑡𝑜𝑡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5 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𝑐𝑚</m:t>
                    </m:r>
                  </m:oMath>
                </a14:m>
                <a:endParaRPr lang="en-US" sz="2400" b="0" dirty="0" smtClean="0">
                  <a:ea typeface="Cambria Math"/>
                </a:endParaRP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prstClr val="black"/>
                    </a:solidFill>
                  </a:rPr>
                  <a:t>t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otal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kg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;</a:t>
                </a:r>
              </a:p>
              <a:p>
                <a:pPr marL="457200" lvl="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𝐙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𝟎𝟓</m:t>
                    </m:r>
                    <m:r>
                      <a:rPr lang="en-US" sz="24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2400" b="1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𝛌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𝐢𝐧𝐭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en-US" sz="2400" dirty="0" smtClean="0"/>
                  <a:t>price 3 -4 K$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en-US" sz="2400" dirty="0" smtClean="0"/>
                  <a:t>total price (</a:t>
                </a:r>
                <a:r>
                  <a:rPr lang="ru-RU" sz="2400" dirty="0" smtClean="0"/>
                  <a:t>3-4</a:t>
                </a:r>
                <a:r>
                  <a:rPr lang="en-US" sz="2400" dirty="0" smtClean="0"/>
                  <a:t>)</a:t>
                </a:r>
                <a:r>
                  <a:rPr lang="ru-RU" sz="2400" dirty="0" smtClean="0"/>
                  <a:t>х6=(18-24)</a:t>
                </a:r>
                <a:r>
                  <a:rPr lang="en-US" sz="2400" dirty="0">
                    <a:solidFill>
                      <a:prstClr val="black"/>
                    </a:solidFill>
                  </a:rPr>
                  <a:t> K$</a:t>
                </a:r>
                <a:r>
                  <a:rPr lang="ru-RU" sz="2400" dirty="0" smtClean="0"/>
                  <a:t>  </a:t>
                </a:r>
                <a:r>
                  <a:rPr lang="en-US" sz="2400" dirty="0" smtClean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199" y="980728"/>
                <a:ext cx="6480107" cy="3416320"/>
              </a:xfrm>
              <a:prstGeom prst="rect">
                <a:avLst/>
              </a:prstGeom>
              <a:blipFill rotWithShape="1">
                <a:blip r:embed="rId2"/>
                <a:stretch>
                  <a:fillRect l="-1123" t="-883" r="-187" b="-2650"/>
                </a:stretch>
              </a:blipFill>
              <a:ln w="38100"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5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236128"/>
            <a:ext cx="484940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33CC33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elastic scattering cross section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828092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i="1" dirty="0" err="1">
                <a:latin typeface="Comic Sans MS" panose="030F0702030302020204" pitchFamily="66" charset="0"/>
                <a:ea typeface="Times New Roman"/>
              </a:rPr>
              <a:t>И.М.Дрёмин</a:t>
            </a:r>
            <a:r>
              <a:rPr lang="ru-RU" i="1" dirty="0">
                <a:latin typeface="Comic Sans MS" panose="030F0702030302020204" pitchFamily="66" charset="0"/>
                <a:ea typeface="Times New Roman"/>
              </a:rPr>
              <a:t>, «Упругое рассеяние адронов», УФН, </a:t>
            </a:r>
            <a:r>
              <a:rPr lang="ru-RU" b="1" i="1" dirty="0">
                <a:latin typeface="Comic Sans MS" panose="030F0702030302020204" pitchFamily="66" charset="0"/>
                <a:ea typeface="Times New Roman"/>
              </a:rPr>
              <a:t>183, </a:t>
            </a:r>
            <a:r>
              <a:rPr lang="en-US" i="1" dirty="0">
                <a:latin typeface="Comic Sans MS" panose="030F0702030302020204" pitchFamily="66" charset="0"/>
                <a:ea typeface="Times New Roman"/>
              </a:rPr>
              <a:t>No</a:t>
            </a:r>
            <a:r>
              <a:rPr lang="ru-RU" i="1" dirty="0">
                <a:latin typeface="Comic Sans MS" panose="030F0702030302020204" pitchFamily="66" charset="0"/>
                <a:ea typeface="Times New Roman"/>
              </a:rPr>
              <a:t>.1</a:t>
            </a:r>
            <a:r>
              <a:rPr lang="ru-RU" b="1" i="1" dirty="0">
                <a:latin typeface="Comic Sans MS" panose="030F0702030302020204" pitchFamily="66" charset="0"/>
                <a:ea typeface="Times New Roman"/>
              </a:rPr>
              <a:t>, </a:t>
            </a:r>
            <a:r>
              <a:rPr lang="ru-RU" i="1" dirty="0">
                <a:latin typeface="Comic Sans MS" panose="030F0702030302020204" pitchFamily="66" charset="0"/>
                <a:ea typeface="Times New Roman"/>
              </a:rPr>
              <a:t>(2013)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i="1" dirty="0">
                <a:latin typeface="Comic Sans MS" panose="030F0702030302020204" pitchFamily="66" charset="0"/>
                <a:ea typeface="Times New Roman"/>
              </a:rPr>
              <a:t>V</a:t>
            </a:r>
            <a:r>
              <a:rPr lang="ru-RU" i="1" dirty="0">
                <a:latin typeface="Comic Sans MS" panose="030F0702030302020204" pitchFamily="66" charset="0"/>
                <a:ea typeface="Times New Roman"/>
              </a:rPr>
              <a:t>.</a:t>
            </a:r>
            <a:r>
              <a:rPr lang="en-US" i="1" dirty="0">
                <a:latin typeface="Comic Sans MS" panose="030F0702030302020204" pitchFamily="66" charset="0"/>
                <a:ea typeface="Times New Roman"/>
              </a:rPr>
              <a:t>A</a:t>
            </a:r>
            <a:r>
              <a:rPr lang="ru-RU" i="1" dirty="0">
                <a:latin typeface="Comic Sans MS" panose="030F0702030302020204" pitchFamily="66" charset="0"/>
                <a:ea typeface="Times New Roman"/>
              </a:rPr>
              <a:t>.</a:t>
            </a:r>
            <a:r>
              <a:rPr lang="en-US" i="1" dirty="0" err="1">
                <a:latin typeface="Comic Sans MS" panose="030F0702030302020204" pitchFamily="66" charset="0"/>
                <a:ea typeface="Times New Roman"/>
              </a:rPr>
              <a:t>Okorokov</a:t>
            </a:r>
            <a:r>
              <a:rPr lang="ru-RU" i="1" dirty="0">
                <a:latin typeface="Comic Sans MS" panose="030F0702030302020204" pitchFamily="66" charset="0"/>
                <a:ea typeface="Times New Roman"/>
              </a:rPr>
              <a:t>, </a:t>
            </a:r>
            <a:r>
              <a:rPr lang="en-US" i="1" dirty="0" err="1">
                <a:latin typeface="Comic Sans MS" panose="030F0702030302020204" pitchFamily="66" charset="0"/>
                <a:ea typeface="Times New Roman"/>
              </a:rPr>
              <a:t>arXiv</a:t>
            </a:r>
            <a:r>
              <a:rPr lang="ru-RU" i="1" dirty="0">
                <a:latin typeface="Comic Sans MS" panose="030F0702030302020204" pitchFamily="66" charset="0"/>
                <a:ea typeface="Times New Roman"/>
              </a:rPr>
              <a:t> :0811.0895</a:t>
            </a:r>
            <a:r>
              <a:rPr lang="en-US" i="1" dirty="0">
                <a:latin typeface="Comic Sans MS" panose="030F0702030302020204" pitchFamily="66" charset="0"/>
                <a:ea typeface="Times New Roman"/>
              </a:rPr>
              <a:t>v</a:t>
            </a:r>
            <a:r>
              <a:rPr lang="ru-RU" i="1" dirty="0">
                <a:latin typeface="Comic Sans MS" panose="030F0702030302020204" pitchFamily="66" charset="0"/>
                <a:ea typeface="Times New Roman"/>
              </a:rPr>
              <a:t>2 [</a:t>
            </a:r>
            <a:r>
              <a:rPr lang="en-US" i="1" dirty="0" err="1">
                <a:latin typeface="Comic Sans MS" panose="030F0702030302020204" pitchFamily="66" charset="0"/>
                <a:ea typeface="Times New Roman"/>
              </a:rPr>
              <a:t>hep</a:t>
            </a:r>
            <a:r>
              <a:rPr lang="ru-RU" i="1" dirty="0">
                <a:latin typeface="Comic Sans MS" panose="030F0702030302020204" pitchFamily="66" charset="0"/>
                <a:ea typeface="Times New Roman"/>
              </a:rPr>
              <a:t>-</a:t>
            </a:r>
            <a:r>
              <a:rPr lang="en-US" i="1" dirty="0" err="1">
                <a:latin typeface="Comic Sans MS" panose="030F0702030302020204" pitchFamily="66" charset="0"/>
                <a:ea typeface="Times New Roman"/>
              </a:rPr>
              <a:t>ph</a:t>
            </a:r>
            <a:r>
              <a:rPr lang="ru-RU" i="1" dirty="0">
                <a:latin typeface="Comic Sans MS" panose="030F0702030302020204" pitchFamily="66" charset="0"/>
                <a:ea typeface="Times New Roman"/>
              </a:rPr>
              <a:t>], (2008)</a:t>
            </a:r>
            <a:endParaRPr lang="ru-RU" i="1" dirty="0">
              <a:effectLst/>
              <a:latin typeface="Comic Sans MS" panose="030F0702030302020204" pitchFamily="66" charset="0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915816" y="2276872"/>
                <a:ext cx="3532827" cy="79387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C00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𝒅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𝝈</m:t>
                          </m:r>
                        </m:num>
                        <m:den>
                          <m:r>
                            <a:rPr lang="ru-RU" sz="2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𝒅𝑻</m:t>
                          </m:r>
                        </m:den>
                      </m:f>
                      <m:r>
                        <a:rPr lang="ru-RU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𝝈</m:t>
                          </m:r>
                        </m:e>
                        <m:sub>
                          <m:r>
                            <a:rPr lang="ru-RU" sz="2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𝒆𝒍</m:t>
                          </m:r>
                        </m:sub>
                      </m:sSub>
                      <m:r>
                        <a:rPr lang="ru-RU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r>
                        <a:rPr lang="ru-RU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𝑩</m:t>
                      </m:r>
                      <m:r>
                        <a:rPr lang="ru-RU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r>
                        <a:rPr lang="en-US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𝐞𝐱𝐩</m:t>
                      </m:r>
                      <m:r>
                        <a:rPr lang="ru-RU" sz="2400" b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⁡</m:t>
                      </m:r>
                      <m:r>
                        <a:rPr lang="ru-RU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a:rPr lang="en-US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𝑩</m:t>
                      </m:r>
                      <m:r>
                        <a:rPr lang="ru-RU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r>
                        <a:rPr lang="en-US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𝑻</m:t>
                      </m:r>
                      <m:r>
                        <a:rPr lang="ru-RU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276872"/>
                <a:ext cx="3532827" cy="79387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635896" y="3385544"/>
                <a:ext cx="1976182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C00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𝛔</m:t>
                          </m:r>
                        </m:e>
                        <m:sub>
                          <m:r>
                            <a:rPr lang="en-US" sz="24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𝐞𝐥</m:t>
                          </m:r>
                        </m:sub>
                      </m:sSub>
                      <m:r>
                        <a:rPr lang="ru-RU" sz="2400" b="1" i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≅</m:t>
                      </m:r>
                      <m:r>
                        <a:rPr lang="ru-RU" sz="2400" b="1" i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𝟏𝟎</m:t>
                      </m:r>
                      <m:r>
                        <a:rPr lang="ru-RU" sz="2400" b="1" i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ru-RU" sz="2400" b="1" i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𝐦𝐛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385544"/>
                <a:ext cx="1976182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220"/>
                </a:stretch>
              </a:blipFill>
              <a:ln w="38100"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475656" y="4437112"/>
                <a:ext cx="6696743" cy="51289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C00FF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0">
                          <a:latin typeface="Cambria Math"/>
                          <a:ea typeface="Times New Roman"/>
                          <a:cs typeface="Times New Roman"/>
                        </a:rPr>
                        <m:t>𝐓</m:t>
                      </m:r>
                      <m:r>
                        <a:rPr lang="ru-RU" sz="2400" b="1" i="0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ru-RU" sz="24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sz="2400" b="1" i="1"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b="1" i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ru-RU" sz="2400" b="1" i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𝐛</m:t>
                              </m:r>
                            </m:sub>
                          </m:sSub>
                          <m:r>
                            <a:rPr lang="ru-RU" sz="24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400" b="1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b="1" i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𝐏</m:t>
                              </m:r>
                            </m:e>
                            <m:sup>
                              <m:r>
                                <a:rPr lang="ru-RU" sz="2400" b="1" i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′</m:t>
                              </m:r>
                            </m:sup>
                          </m:sSup>
                          <m:r>
                            <a:rPr lang="ru-RU" sz="24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</m:e>
                        <m:sup>
                          <m:r>
                            <a:rPr lang="ru-RU" sz="24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ru-RU" sz="2400" b="1" i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r>
                        <a:rPr lang="ru-RU" sz="2400" b="1" i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𝟐</m:t>
                      </m:r>
                      <m:sSubSup>
                        <m:sSubSupPr>
                          <m:ctrlPr>
                            <a:rPr lang="ru-RU" sz="2400" b="1" i="1">
                              <a:effectLst/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𝐩</m:t>
                          </m:r>
                        </m:e>
                        <m:sub>
                          <m:r>
                            <a:rPr lang="en-US" sz="24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𝐛</m:t>
                          </m:r>
                        </m:sub>
                        <m:sup>
                          <m:r>
                            <a:rPr lang="ru-RU" sz="24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bSup>
                      <m:d>
                        <m:dPr>
                          <m:ctrlPr>
                            <a:rPr lang="ru-RU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  <m:r>
                            <a:rPr lang="ru-RU" sz="24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𝐜𝐨𝐬</m:t>
                          </m:r>
                          <m:d>
                            <m:dPr>
                              <m:ctrlPr>
                                <a:rPr lang="ru-RU" sz="2400" b="1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𝛉</m:t>
                              </m:r>
                            </m:e>
                          </m:d>
                        </m:e>
                      </m:d>
                      <m:r>
                        <a:rPr lang="ru-RU" sz="2400" b="1" i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≅−</m:t>
                      </m:r>
                      <m:sSubSup>
                        <m:sSubSupPr>
                          <m:ctrlPr>
                            <a:rPr lang="ru-RU" sz="2400" b="1" i="1">
                              <a:effectLst/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𝐩</m:t>
                          </m:r>
                        </m:e>
                        <m:sub>
                          <m:r>
                            <a:rPr lang="en-US" sz="24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𝐛</m:t>
                          </m:r>
                        </m:sub>
                        <m:sup>
                          <m:r>
                            <a:rPr lang="ru-RU" sz="24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bSup>
                      <m:r>
                        <a:rPr lang="en-US" sz="2400" b="1" i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sSup>
                        <m:sSupPr>
                          <m:ctrlPr>
                            <a:rPr lang="ru-RU" sz="24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𝛉</m:t>
                          </m:r>
                        </m:e>
                        <m:sup>
                          <m:r>
                            <a:rPr lang="ru-RU" sz="24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437112"/>
                <a:ext cx="6696743" cy="5128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38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273348"/>
            <a:ext cx="6120680" cy="461665"/>
          </a:xfrm>
          <a:prstGeom prst="rect">
            <a:avLst/>
          </a:prstGeom>
          <a:solidFill>
            <a:srgbClr val="00FF00"/>
          </a:solidFill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 der Meer scan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Vertex distribution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                                                         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80" y="1052736"/>
            <a:ext cx="5777128" cy="5544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6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359567" y="1781272"/>
            <a:ext cx="8424863" cy="109904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5000" y="116632"/>
            <a:ext cx="7921625" cy="1384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Background coming  from interaction with residual gas and  elements of the collider is absent because of the kinematic restrictions.</a:t>
            </a:r>
            <a:endParaRPr lang="ru-RU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47700" y="2367937"/>
            <a:ext cx="215900" cy="2159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871538" y="2437119"/>
            <a:ext cx="215900" cy="10795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594172" y="2383144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808288" y="2337774"/>
            <a:ext cx="1223962" cy="24923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895850" y="2347967"/>
            <a:ext cx="215900" cy="2159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5DCEAF">
                  <a:lumMod val="50000"/>
                </a:srgb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711322" y="2347967"/>
            <a:ext cx="215900" cy="2159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4679950" y="2392417"/>
            <a:ext cx="215900" cy="144463"/>
          </a:xfrm>
          <a:prstGeom prst="lef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936747" y="2387655"/>
            <a:ext cx="215900" cy="144462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8824" y="2135077"/>
            <a:ext cx="4318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35893" y="2097142"/>
            <a:ext cx="4318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02606" y="2073078"/>
            <a:ext cx="4318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803011" y="2174765"/>
            <a:ext cx="504825" cy="55619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9272" y="1714476"/>
            <a:ext cx="44450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5DCEAF">
                    <a:lumMod val="50000"/>
                  </a:srgbClr>
                </a:solidFill>
                <a:latin typeface="Comic Sans MS" panose="030F0702030302020204" pitchFamily="66" charset="0"/>
              </a:rPr>
              <a:t>X</a:t>
            </a:r>
            <a:endParaRPr lang="ru-RU" sz="2800" b="1" dirty="0">
              <a:solidFill>
                <a:srgbClr val="5DCEAF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7D55E-09EB-49FC-98FE-4B4EB104348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9362" y="2982528"/>
                <a:ext cx="7733399" cy="843885"/>
              </a:xfrm>
              <a:prstGeom prst="rect">
                <a:avLst/>
              </a:prstGeom>
              <a:noFill/>
              <a:ln w="38100">
                <a:solidFill>
                  <a:srgbClr val="CC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ru-RU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en-US" sz="2400" b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𝐍𝐍</m:t>
                              </m:r>
                            </m:sub>
                          </m:sSub>
                        </m:e>
                      </m:rad>
                      <m:r>
                        <a:rPr lang="en-US" sz="24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𝟏𝟏</m:t>
                      </m:r>
                      <m:r>
                        <a:rPr lang="en-US" sz="24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𝐆𝐞𝐕</m:t>
                      </m:r>
                      <m:r>
                        <a:rPr lang="en-US" sz="24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ad>
                        <m:radPr>
                          <m:degHide m:val="on"/>
                          <m:ctrlP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ru-RU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ru-RU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𝑵𝑵</m:t>
                              </m:r>
                            </m:sub>
                          </m:sSub>
                        </m:e>
                      </m:rad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𝒃</m:t>
                                  </m:r>
                                </m:sub>
                              </m:sSub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</m:e>
                          </m:d>
                        </m:e>
                      </m:rad>
                      <m:r>
                        <m:rPr>
                          <m:nor/>
                        </m:rPr>
                        <a:rPr lang="en-US" sz="2400" b="1" dirty="0">
                          <a:solidFill>
                            <a:prstClr val="black"/>
                          </a:solidFill>
                        </a:rPr>
                        <m:t>=3.5 </m:t>
                      </m:r>
                      <m:r>
                        <m:rPr>
                          <m:nor/>
                        </m:rPr>
                        <a:rPr lang="en-US" sz="2400" b="1" dirty="0" err="1">
                          <a:solidFill>
                            <a:prstClr val="black"/>
                          </a:solidFill>
                        </a:rPr>
                        <m:t>GeV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62" y="2982528"/>
                <a:ext cx="7733399" cy="8438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8069" y="1806283"/>
                <a:ext cx="6142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𝐩</m:t>
                          </m:r>
                        </m:e>
                        <m:sub>
                          <m:r>
                            <a:rPr lang="en-US" sz="24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𝐛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9" y="1806283"/>
                <a:ext cx="614207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420147" y="1805816"/>
                <a:ext cx="1224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𝐩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147" y="1805816"/>
                <a:ext cx="122437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698987" y="1778015"/>
                <a:ext cx="6142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𝐩</m:t>
                          </m:r>
                        </m:e>
                        <m:sub>
                          <m:r>
                            <a:rPr lang="en-US" sz="24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𝐛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987" y="1778015"/>
                <a:ext cx="61420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5556333" y="1746388"/>
                <a:ext cx="6142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𝐩</m:t>
                          </m:r>
                        </m:e>
                        <m:sub>
                          <m:r>
                            <a:rPr lang="en-US" sz="24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𝐛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333" y="1746388"/>
                <a:ext cx="614206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9362" y="4143066"/>
                <a:ext cx="2868029" cy="49475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C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𝐌</m:t>
                          </m:r>
                        </m:e>
                        <m:sub>
                          <m:r>
                            <a:rPr lang="en-US" sz="24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𝐩𝐩</m:t>
                          </m:r>
                        </m:sub>
                      </m:sSub>
                      <m:d>
                        <m:dPr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𝐩𝐩</m:t>
                          </m:r>
                        </m:e>
                      </m:d>
                      <m:r>
                        <a:rPr lang="en-US" sz="24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𝟏𝟏</m:t>
                      </m:r>
                      <m:r>
                        <a:rPr lang="en-US" sz="24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𝐆𝐞𝐕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62" y="4143066"/>
                <a:ext cx="2868029" cy="494751"/>
              </a:xfrm>
              <a:prstGeom prst="rect">
                <a:avLst/>
              </a:prstGeom>
              <a:blipFill rotWithShape="1">
                <a:blip r:embed="rId7"/>
                <a:stretch>
                  <a:fillRect b="-3448"/>
                </a:stretch>
              </a:blipFill>
              <a:ln w="38100"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23129" y="4821088"/>
                <a:ext cx="1372683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C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𝐗</m:t>
                          </m:r>
                        </m:e>
                        <m:sub>
                          <m:r>
                            <a:rPr lang="en-US" sz="24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𝐜</m:t>
                          </m:r>
                        </m:sub>
                      </m:sSub>
                      <m:r>
                        <a:rPr lang="ru-RU" sz="2400" b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400" b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𝟐𝟎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129" y="4821088"/>
                <a:ext cx="1372683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38100"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58754" y="5733256"/>
                <a:ext cx="4321376" cy="47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C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𝐛𝐚𝐜𝐤𝐠𝐫𝐨𝐮𝐧𝐝</m:t>
                          </m:r>
                        </m:num>
                        <m:den>
                          <m:r>
                            <a:rPr lang="en-US" sz="24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𝐬𝐢𝐠𝐧𝐚𝐥</m:t>
                          </m:r>
                          <m:r>
                            <a:rPr lang="en-US" sz="24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≤</m:t>
                          </m:r>
                        </m:den>
                      </m:f>
                      <m:sSup>
                        <m:sSupPr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𝟔𝟎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754" y="5733256"/>
                <a:ext cx="4321376" cy="4700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38100"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2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3" y="1916832"/>
            <a:ext cx="7559675" cy="35394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>
                <a:latin typeface="Comic Sans MS" panose="030F0702030302020204" pitchFamily="66" charset="0"/>
              </a:rPr>
              <a:t>When planning the measurements </a:t>
            </a:r>
            <a:r>
              <a:rPr lang="en-US" sz="2400" b="1" dirty="0" smtClean="0">
                <a:latin typeface="Comic Sans MS" panose="030F0702030302020204" pitchFamily="66" charset="0"/>
              </a:rPr>
              <a:t>- to </a:t>
            </a:r>
            <a:r>
              <a:rPr lang="en-US" sz="2400" b="1" dirty="0">
                <a:latin typeface="Comic Sans MS" panose="030F0702030302020204" pitchFamily="66" charset="0"/>
              </a:rPr>
              <a:t>calculate the counting rate.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>
                <a:latin typeface="Comic Sans MS" panose="030F0702030302020204" pitchFamily="66" charset="0"/>
              </a:rPr>
              <a:t>When planning the experiment </a:t>
            </a:r>
            <a:r>
              <a:rPr lang="en-US" sz="2400" b="1" dirty="0" smtClean="0">
                <a:latin typeface="Comic Sans MS" panose="030F0702030302020204" pitchFamily="66" charset="0"/>
              </a:rPr>
              <a:t>- to </a:t>
            </a:r>
            <a:r>
              <a:rPr lang="en-US" sz="2400" b="1" dirty="0">
                <a:latin typeface="Comic Sans MS" panose="030F0702030302020204" pitchFamily="66" charset="0"/>
              </a:rPr>
              <a:t>calculate the overlay of signals from different events (pile-up events).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To 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calculate the </a:t>
            </a:r>
            <a:r>
              <a:rPr lang="en-US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absolute value of cross section from experimental data</a:t>
            </a:r>
            <a:r>
              <a:rPr lang="en-US" sz="2400" b="1" dirty="0" smtClean="0">
                <a:latin typeface="Comic Sans MS" panose="030F0702030302020204" pitchFamily="66" charset="0"/>
              </a:rPr>
              <a:t>.</a:t>
            </a:r>
            <a:endParaRPr lang="en-US" sz="2400" b="1" dirty="0">
              <a:latin typeface="Comic Sans MS" panose="030F0702030302020204" pitchFamily="66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>
                <a:latin typeface="Comic Sans MS" panose="030F0702030302020204" pitchFamily="66" charset="0"/>
              </a:rPr>
              <a:t>To make differential </a:t>
            </a:r>
            <a:r>
              <a:rPr lang="en-US" sz="2400" b="1" dirty="0" smtClean="0">
                <a:latin typeface="Comic Sans MS" panose="030F0702030302020204" pitchFamily="66" charset="0"/>
              </a:rPr>
              <a:t>measurements.</a:t>
            </a:r>
            <a:endParaRPr lang="en-US" sz="2400" b="1" dirty="0">
              <a:latin typeface="Comic Sans MS" panose="030F0702030302020204" pitchFamily="66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 smtClean="0">
                <a:latin typeface="Comic Sans MS" panose="030F0702030302020204" pitchFamily="66" charset="0"/>
              </a:rPr>
              <a:t> …………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3226" y="404664"/>
            <a:ext cx="8569325" cy="954088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Knowledge of </a:t>
            </a:r>
            <a:r>
              <a:rPr lang="en-US" sz="2800" b="1" dirty="0" smtClean="0">
                <a:latin typeface="Comic Sans MS" panose="030F0702030302020204" pitchFamily="66" charset="0"/>
              </a:rPr>
              <a:t>absolute luminosity </a:t>
            </a:r>
            <a:r>
              <a:rPr lang="en-US" sz="2800" b="1" dirty="0">
                <a:latin typeface="Comic Sans MS" panose="030F0702030302020204" pitchFamily="66" charset="0"/>
              </a:rPr>
              <a:t>is </a:t>
            </a:r>
            <a:r>
              <a:rPr lang="en-US" sz="2800" b="1" dirty="0" smtClean="0">
                <a:latin typeface="Comic Sans MS" panose="030F0702030302020204" pitchFamily="66" charset="0"/>
              </a:rPr>
              <a:t> </a:t>
            </a:r>
            <a:r>
              <a:rPr lang="en-US" sz="2800" b="1" dirty="0">
                <a:latin typeface="Comic Sans MS" panose="030F0702030302020204" pitchFamily="66" charset="0"/>
              </a:rPr>
              <a:t/>
            </a:r>
            <a:br>
              <a:rPr lang="en-US" sz="2800" b="1" dirty="0">
                <a:latin typeface="Comic Sans MS" panose="030F0702030302020204" pitchFamily="66" charset="0"/>
              </a:rPr>
            </a:br>
            <a:r>
              <a:rPr lang="en-US" sz="2800" b="1" dirty="0">
                <a:latin typeface="Comic Sans MS" panose="030F0702030302020204" pitchFamily="66" charset="0"/>
              </a:rPr>
              <a:t>necessary for the following tasks: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8FE12-8E70-4D4C-A3D3-FE4A9B758DE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125413" y="836613"/>
            <a:ext cx="8893175" cy="33845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0200" y="188913"/>
            <a:ext cx="5943600" cy="5222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Background coming  from pile-up.</a:t>
            </a:r>
            <a:endParaRPr lang="ru-RU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33796" name="Объект 26"/>
          <p:cNvGraphicFramePr>
            <a:graphicFrameLocks noChangeAspect="1"/>
          </p:cNvGraphicFramePr>
          <p:nvPr/>
        </p:nvGraphicFramePr>
        <p:xfrm>
          <a:off x="2660650" y="4652963"/>
          <a:ext cx="384333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5" name="Формула" r:id="rId3" imgW="2095500" imgH="431800" progId="Equation.3">
                  <p:embed/>
                </p:oleObj>
              </mc:Choice>
              <mc:Fallback>
                <p:oleObj name="Формула" r:id="rId3" imgW="2095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4652963"/>
                        <a:ext cx="3843338" cy="792162"/>
                      </a:xfrm>
                      <a:prstGeom prst="rect">
                        <a:avLst/>
                      </a:prstGeom>
                      <a:solidFill>
                        <a:srgbClr val="81D31A"/>
                      </a:solidFill>
                      <a:ln w="38100">
                        <a:solidFill>
                          <a:srgbClr val="0D79CA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442075" y="942975"/>
            <a:ext cx="44450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5DCEAF">
                    <a:lumMod val="50000"/>
                  </a:srgbClr>
                </a:solidFill>
                <a:latin typeface="Comic Sans MS" panose="030F0702030302020204" pitchFamily="66" charset="0"/>
              </a:rPr>
              <a:t>X</a:t>
            </a:r>
            <a:endParaRPr lang="ru-RU" sz="2800" b="1" dirty="0">
              <a:solidFill>
                <a:srgbClr val="5DCEAF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022350" y="1757363"/>
            <a:ext cx="215900" cy="2159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1247775" y="1814513"/>
            <a:ext cx="215900" cy="10795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3800" name="Объект 31"/>
          <p:cNvGraphicFramePr>
            <a:graphicFrameLocks noChangeAspect="1"/>
          </p:cNvGraphicFramePr>
          <p:nvPr/>
        </p:nvGraphicFramePr>
        <p:xfrm>
          <a:off x="995363" y="1217613"/>
          <a:ext cx="3651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6" name="Формула" r:id="rId5" imgW="177646" imgH="228402" progId="Equation.3">
                  <p:embed/>
                </p:oleObj>
              </mc:Choice>
              <mc:Fallback>
                <p:oleObj name="Формула" r:id="rId5" imgW="177646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1217613"/>
                        <a:ext cx="365125" cy="466725"/>
                      </a:xfrm>
                      <a:prstGeom prst="rect">
                        <a:avLst/>
                      </a:prstGeom>
                      <a:solidFill>
                        <a:srgbClr val="5968B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Овал 32"/>
          <p:cNvSpPr/>
          <p:nvPr/>
        </p:nvSpPr>
        <p:spPr>
          <a:xfrm>
            <a:off x="2438400" y="1765300"/>
            <a:ext cx="215900" cy="2159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3182938" y="1727200"/>
            <a:ext cx="1223962" cy="24923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64138" y="1204913"/>
            <a:ext cx="3714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A7EA52">
                    <a:lumMod val="75000"/>
                  </a:srgbClr>
                </a:solidFill>
                <a:latin typeface="Comic Sans MS" panose="030F0702030302020204" pitchFamily="66" charset="0"/>
              </a:rPr>
              <a:t>n</a:t>
            </a:r>
            <a:endParaRPr lang="ru-RU" sz="2800" b="1" dirty="0">
              <a:solidFill>
                <a:srgbClr val="A7EA52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272088" y="1749425"/>
            <a:ext cx="215900" cy="21590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5DCEAF">
                  <a:lumMod val="50000"/>
                </a:srgbClr>
              </a:solidFill>
            </a:endParaRPr>
          </a:p>
        </p:txBody>
      </p:sp>
      <p:sp>
        <p:nvSpPr>
          <p:cNvPr id="37" name="Стрелка влево 36"/>
          <p:cNvSpPr/>
          <p:nvPr/>
        </p:nvSpPr>
        <p:spPr>
          <a:xfrm>
            <a:off x="5054600" y="1795463"/>
            <a:ext cx="217488" cy="142875"/>
          </a:xfrm>
          <a:prstGeom prst="leftArrow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71638" y="1476375"/>
            <a:ext cx="4302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33807" name="Объект 38"/>
          <p:cNvGraphicFramePr>
            <a:graphicFrameLocks noChangeAspect="1"/>
          </p:cNvGraphicFramePr>
          <p:nvPr/>
        </p:nvGraphicFramePr>
        <p:xfrm>
          <a:off x="4922838" y="2001838"/>
          <a:ext cx="36353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7" name="Формула" r:id="rId7" imgW="177646" imgH="228402" progId="Equation.3">
                  <p:embed/>
                </p:oleObj>
              </mc:Choice>
              <mc:Fallback>
                <p:oleObj name="Формула" r:id="rId7" imgW="177646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2001838"/>
                        <a:ext cx="363537" cy="468312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5738813" y="1498600"/>
            <a:ext cx="4318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461125" y="1516063"/>
            <a:ext cx="504825" cy="7191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3810" name="Объект 42"/>
          <p:cNvGraphicFramePr>
            <a:graphicFrameLocks noChangeAspect="1"/>
          </p:cNvGraphicFramePr>
          <p:nvPr/>
        </p:nvGraphicFramePr>
        <p:xfrm>
          <a:off x="7121525" y="1700213"/>
          <a:ext cx="16303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8" name="Формула" r:id="rId9" imgW="1295400" imgH="228600" progId="Equation.3">
                  <p:embed/>
                </p:oleObj>
              </mc:Choice>
              <mc:Fallback>
                <p:oleObj name="Формула" r:id="rId9" imgW="129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525" y="1700213"/>
                        <a:ext cx="1630363" cy="288925"/>
                      </a:xfrm>
                      <a:prstGeom prst="rect">
                        <a:avLst/>
                      </a:prstGeom>
                      <a:solidFill>
                        <a:srgbClr val="81D31A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Стрелка влево 43"/>
          <p:cNvSpPr/>
          <p:nvPr/>
        </p:nvSpPr>
        <p:spPr>
          <a:xfrm>
            <a:off x="2217738" y="1830388"/>
            <a:ext cx="215900" cy="107950"/>
          </a:xfrm>
          <a:prstGeom prst="left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3812" name="Объект 44"/>
          <p:cNvGraphicFramePr>
            <a:graphicFrameLocks noChangeAspect="1"/>
          </p:cNvGraphicFramePr>
          <p:nvPr/>
        </p:nvGraphicFramePr>
        <p:xfrm>
          <a:off x="2355850" y="1231900"/>
          <a:ext cx="36353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9" name="Формула" r:id="rId11" imgW="177646" imgH="228402" progId="Equation.3">
                  <p:embed/>
                </p:oleObj>
              </mc:Choice>
              <mc:Fallback>
                <p:oleObj name="Формула" r:id="rId11" imgW="177646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50" y="1231900"/>
                        <a:ext cx="363538" cy="468313"/>
                      </a:xfrm>
                      <a:prstGeom prst="rect">
                        <a:avLst/>
                      </a:prstGeom>
                      <a:solidFill>
                        <a:srgbClr val="5968B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Овал 45"/>
          <p:cNvSpPr/>
          <p:nvPr/>
        </p:nvSpPr>
        <p:spPr>
          <a:xfrm>
            <a:off x="1093788" y="3009900"/>
            <a:ext cx="215900" cy="2159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Стрелка вправо 46"/>
          <p:cNvSpPr/>
          <p:nvPr/>
        </p:nvSpPr>
        <p:spPr>
          <a:xfrm>
            <a:off x="1319213" y="3067050"/>
            <a:ext cx="215900" cy="10795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3815" name="Объект 47"/>
          <p:cNvGraphicFramePr>
            <a:graphicFrameLocks noChangeAspect="1"/>
          </p:cNvGraphicFramePr>
          <p:nvPr/>
        </p:nvGraphicFramePr>
        <p:xfrm>
          <a:off x="1066800" y="2470150"/>
          <a:ext cx="3651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40" name="Формула" r:id="rId12" imgW="177646" imgH="228402" progId="Equation.3">
                  <p:embed/>
                </p:oleObj>
              </mc:Choice>
              <mc:Fallback>
                <p:oleObj name="Формула" r:id="rId12" imgW="177646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470150"/>
                        <a:ext cx="365125" cy="468313"/>
                      </a:xfrm>
                      <a:prstGeom prst="rect">
                        <a:avLst/>
                      </a:prstGeom>
                      <a:solidFill>
                        <a:srgbClr val="5968B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Овал 48"/>
          <p:cNvSpPr/>
          <p:nvPr/>
        </p:nvSpPr>
        <p:spPr>
          <a:xfrm>
            <a:off x="2509838" y="3017838"/>
            <a:ext cx="215900" cy="2159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Стрелка вправо 49"/>
          <p:cNvSpPr/>
          <p:nvPr/>
        </p:nvSpPr>
        <p:spPr>
          <a:xfrm>
            <a:off x="3089275" y="2979738"/>
            <a:ext cx="1223963" cy="249237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99025" y="2457450"/>
            <a:ext cx="37306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A7EA52">
                    <a:lumMod val="75000"/>
                  </a:srgbClr>
                </a:solidFill>
                <a:latin typeface="Comic Sans MS" panose="030F0702030302020204" pitchFamily="66" charset="0"/>
              </a:rPr>
              <a:t>n</a:t>
            </a:r>
            <a:endParaRPr lang="ru-RU" sz="2800" b="1" dirty="0">
              <a:solidFill>
                <a:srgbClr val="A7EA52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029200" y="2973388"/>
            <a:ext cx="215900" cy="21590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5DCEAF">
                  <a:lumMod val="50000"/>
                </a:srgb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43075" y="2728913"/>
            <a:ext cx="4302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33821" name="Объект 54"/>
          <p:cNvGraphicFramePr>
            <a:graphicFrameLocks noChangeAspect="1"/>
          </p:cNvGraphicFramePr>
          <p:nvPr/>
        </p:nvGraphicFramePr>
        <p:xfrm>
          <a:off x="5210175" y="3206750"/>
          <a:ext cx="36353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41" name="Формула" r:id="rId13" imgW="177646" imgH="228402" progId="Equation.3">
                  <p:embed/>
                </p:oleObj>
              </mc:Choice>
              <mc:Fallback>
                <p:oleObj name="Формула" r:id="rId13" imgW="177646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175" y="3206750"/>
                        <a:ext cx="363538" cy="468313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5810250" y="2751138"/>
            <a:ext cx="4318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6532563" y="2768600"/>
            <a:ext cx="503237" cy="71913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13513" y="2195513"/>
            <a:ext cx="4445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5DCEAF">
                    <a:lumMod val="50000"/>
                  </a:srgbClr>
                </a:solidFill>
                <a:latin typeface="Comic Sans MS" panose="030F0702030302020204" pitchFamily="66" charset="0"/>
              </a:rPr>
              <a:t>X</a:t>
            </a:r>
            <a:endParaRPr lang="ru-RU" sz="2800" b="1" dirty="0">
              <a:solidFill>
                <a:srgbClr val="5DCEAF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3825" name="Объект 58"/>
          <p:cNvGraphicFramePr>
            <a:graphicFrameLocks noChangeAspect="1"/>
          </p:cNvGraphicFramePr>
          <p:nvPr/>
        </p:nvGraphicFramePr>
        <p:xfrm>
          <a:off x="7192963" y="2952750"/>
          <a:ext cx="16303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42" name="Формула" r:id="rId14" imgW="1295400" imgH="228600" progId="Equation.3">
                  <p:embed/>
                </p:oleObj>
              </mc:Choice>
              <mc:Fallback>
                <p:oleObj name="Формула" r:id="rId14" imgW="129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2963" y="2952750"/>
                        <a:ext cx="1630362" cy="288925"/>
                      </a:xfrm>
                      <a:prstGeom prst="rect">
                        <a:avLst/>
                      </a:prstGeom>
                      <a:solidFill>
                        <a:srgbClr val="81D31A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Стрелка влево 59"/>
          <p:cNvSpPr/>
          <p:nvPr/>
        </p:nvSpPr>
        <p:spPr>
          <a:xfrm>
            <a:off x="2289175" y="3082925"/>
            <a:ext cx="215900" cy="107950"/>
          </a:xfrm>
          <a:prstGeom prst="left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3827" name="Объект 60"/>
          <p:cNvGraphicFramePr>
            <a:graphicFrameLocks noChangeAspect="1"/>
          </p:cNvGraphicFramePr>
          <p:nvPr/>
        </p:nvGraphicFramePr>
        <p:xfrm>
          <a:off x="2427288" y="2484438"/>
          <a:ext cx="36353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43" name="Формула" r:id="rId15" imgW="177646" imgH="228402" progId="Equation.3">
                  <p:embed/>
                </p:oleObj>
              </mc:Choice>
              <mc:Fallback>
                <p:oleObj name="Формула" r:id="rId15" imgW="177646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288" y="2484438"/>
                        <a:ext cx="363537" cy="468312"/>
                      </a:xfrm>
                      <a:prstGeom prst="rect">
                        <a:avLst/>
                      </a:prstGeom>
                      <a:solidFill>
                        <a:srgbClr val="5968B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Прямоугольник 61"/>
          <p:cNvSpPr/>
          <p:nvPr/>
        </p:nvSpPr>
        <p:spPr>
          <a:xfrm>
            <a:off x="285750" y="1211263"/>
            <a:ext cx="635000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rgbClr val="4E67C8">
                    <a:lumMod val="75000"/>
                  </a:srgbClr>
                </a:solidFill>
                <a:latin typeface="Comic Sans MS" panose="030F0702030302020204" pitchFamily="66" charset="0"/>
              </a:rPr>
              <a:t>{</a:t>
            </a:r>
            <a:endParaRPr lang="ru-RU" sz="9600" dirty="0">
              <a:solidFill>
                <a:srgbClr val="4E67C8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Стрелка вправо 63"/>
          <p:cNvSpPr/>
          <p:nvPr/>
        </p:nvSpPr>
        <p:spPr>
          <a:xfrm>
            <a:off x="5256213" y="3013075"/>
            <a:ext cx="215900" cy="144463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6" name="Номер слайда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8A1C2-44C6-462D-84D0-DDF050D1C22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40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74625" y="1935163"/>
            <a:ext cx="8424863" cy="219551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188" y="333375"/>
            <a:ext cx="7921625" cy="1384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Background coming  from interaction with residual gas and  elements of the collider is absent because of the kinematic restrictions.</a:t>
            </a:r>
            <a:endParaRPr lang="ru-RU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47700" y="3186113"/>
            <a:ext cx="215900" cy="2159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871538" y="3243263"/>
            <a:ext cx="215900" cy="10795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52230" name="Объект 4"/>
          <p:cNvGraphicFramePr>
            <a:graphicFrameLocks noChangeAspect="1"/>
          </p:cNvGraphicFramePr>
          <p:nvPr/>
        </p:nvGraphicFramePr>
        <p:xfrm>
          <a:off x="611188" y="2376488"/>
          <a:ext cx="3651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84" name="Формула" r:id="rId3" imgW="177646" imgH="228402" progId="Equation.3">
                  <p:embed/>
                </p:oleObj>
              </mc:Choice>
              <mc:Fallback>
                <p:oleObj name="Формула" r:id="rId3" imgW="177646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376488"/>
                        <a:ext cx="36512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вал 5"/>
          <p:cNvSpPr/>
          <p:nvPr/>
        </p:nvSpPr>
        <p:spPr>
          <a:xfrm>
            <a:off x="1943100" y="318928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52232" name="Объект 6"/>
          <p:cNvGraphicFramePr>
            <a:graphicFrameLocks noChangeAspect="1"/>
          </p:cNvGraphicFramePr>
          <p:nvPr/>
        </p:nvGraphicFramePr>
        <p:xfrm>
          <a:off x="1689100" y="2671763"/>
          <a:ext cx="7270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85" name="Формула" r:id="rId5" imgW="355292" imgH="203024" progId="Equation.3">
                  <p:embed/>
                </p:oleObj>
              </mc:Choice>
              <mc:Fallback>
                <p:oleObj name="Формула" r:id="rId5" imgW="355292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2671763"/>
                        <a:ext cx="72707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2808288" y="3155950"/>
            <a:ext cx="1223962" cy="24923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7900" y="2633663"/>
            <a:ext cx="373063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5DCEAF">
                    <a:lumMod val="50000"/>
                  </a:srgbClr>
                </a:solidFill>
                <a:latin typeface="Comic Sans MS" panose="030F0702030302020204" pitchFamily="66" charset="0"/>
              </a:rPr>
              <a:t>n</a:t>
            </a:r>
            <a:endParaRPr lang="ru-RU" sz="2800" b="1" dirty="0">
              <a:solidFill>
                <a:srgbClr val="5DCEAF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895850" y="3178175"/>
            <a:ext cx="215900" cy="2159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5DCEAF">
                  <a:lumMod val="50000"/>
                </a:srgb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759450" y="3178175"/>
            <a:ext cx="215900" cy="2159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4679950" y="3222625"/>
            <a:ext cx="215900" cy="144463"/>
          </a:xfrm>
          <a:prstGeom prst="lef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984875" y="3217863"/>
            <a:ext cx="215900" cy="144462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2905125"/>
            <a:ext cx="4318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56213" y="2927350"/>
            <a:ext cx="4318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95950" y="2665413"/>
            <a:ext cx="3714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5DCEAF">
                    <a:lumMod val="50000"/>
                  </a:srgbClr>
                </a:solidFill>
                <a:latin typeface="Comic Sans MS" panose="030F0702030302020204" pitchFamily="66" charset="0"/>
              </a:rPr>
              <a:t>n</a:t>
            </a:r>
            <a:endParaRPr lang="ru-RU" sz="2800" b="1" dirty="0">
              <a:solidFill>
                <a:srgbClr val="5DCEAF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2242" name="Объект 18"/>
          <p:cNvGraphicFramePr>
            <a:graphicFrameLocks noChangeAspect="1"/>
          </p:cNvGraphicFramePr>
          <p:nvPr/>
        </p:nvGraphicFramePr>
        <p:xfrm>
          <a:off x="4545013" y="3290888"/>
          <a:ext cx="36353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86" name="Формула" r:id="rId7" imgW="177646" imgH="228402" progId="Equation.3">
                  <p:embed/>
                </p:oleObj>
              </mc:Choice>
              <mc:Fallback>
                <p:oleObj name="Формула" r:id="rId7" imgW="177646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013" y="3290888"/>
                        <a:ext cx="363537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3" name="Объект 19"/>
          <p:cNvGraphicFramePr>
            <a:graphicFrameLocks noChangeAspect="1"/>
          </p:cNvGraphicFramePr>
          <p:nvPr/>
        </p:nvGraphicFramePr>
        <p:xfrm>
          <a:off x="6018213" y="3333750"/>
          <a:ext cx="36353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87" name="Формула" r:id="rId9" imgW="177646" imgH="228402" progId="Equation.3">
                  <p:embed/>
                </p:oleObj>
              </mc:Choice>
              <mc:Fallback>
                <p:oleObj name="Формула" r:id="rId9" imgW="177646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3333750"/>
                        <a:ext cx="363537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6407150" y="2927350"/>
            <a:ext cx="4318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127875" y="2944813"/>
            <a:ext cx="504825" cy="719137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88200" y="2400300"/>
            <a:ext cx="44450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5DCEAF">
                    <a:lumMod val="50000"/>
                  </a:srgbClr>
                </a:solidFill>
                <a:latin typeface="Comic Sans MS" panose="030F0702030302020204" pitchFamily="66" charset="0"/>
              </a:rPr>
              <a:t>X</a:t>
            </a:r>
            <a:endParaRPr lang="ru-RU" sz="2800" b="1" dirty="0">
              <a:solidFill>
                <a:srgbClr val="5DCEAF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2247" name="Объект 23"/>
          <p:cNvGraphicFramePr>
            <a:graphicFrameLocks noChangeAspect="1"/>
          </p:cNvGraphicFramePr>
          <p:nvPr/>
        </p:nvGraphicFramePr>
        <p:xfrm>
          <a:off x="6046788" y="3759200"/>
          <a:ext cx="194945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88" name="Формула" r:id="rId10" imgW="1549400" imgH="228600" progId="Equation.3">
                  <p:embed/>
                </p:oleObj>
              </mc:Choice>
              <mc:Fallback>
                <p:oleObj name="Формула" r:id="rId10" imgW="154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3759200"/>
                        <a:ext cx="1949450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8" name="Объект 28"/>
          <p:cNvGraphicFramePr>
            <a:graphicFrameLocks noChangeAspect="1"/>
          </p:cNvGraphicFramePr>
          <p:nvPr/>
        </p:nvGraphicFramePr>
        <p:xfrm>
          <a:off x="346075" y="4522788"/>
          <a:ext cx="26177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89" name="Уравнение" r:id="rId12" imgW="1536033" imgH="253890" progId="Equation.3">
                  <p:embed/>
                </p:oleObj>
              </mc:Choice>
              <mc:Fallback>
                <p:oleObj name="Уравнение" r:id="rId12" imgW="1536033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4522788"/>
                        <a:ext cx="2617788" cy="431800"/>
                      </a:xfrm>
                      <a:prstGeom prst="rect">
                        <a:avLst/>
                      </a:prstGeom>
                      <a:solidFill>
                        <a:srgbClr val="8CC9F7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5F9AF-A496-4D11-B829-6B7A9130B6A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41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52250" name="Объект 31"/>
          <p:cNvGraphicFramePr>
            <a:graphicFrameLocks noChangeAspect="1"/>
          </p:cNvGraphicFramePr>
          <p:nvPr/>
        </p:nvGraphicFramePr>
        <p:xfrm>
          <a:off x="4710113" y="4522788"/>
          <a:ext cx="38163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90" name="Уравнение" r:id="rId14" imgW="0" imgH="0" progId="Equation.3">
                  <p:embed/>
                </p:oleObj>
              </mc:Choice>
              <mc:Fallback>
                <p:oleObj name="Уравнение" r:id="rId14" imgW="0" imgH="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4522788"/>
                        <a:ext cx="3816350" cy="431800"/>
                      </a:xfrm>
                      <a:prstGeom prst="rect">
                        <a:avLst/>
                      </a:prstGeom>
                      <a:solidFill>
                        <a:srgbClr val="8CC9F7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3309938" y="4656138"/>
            <a:ext cx="1030287" cy="1651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52252" name="Объект 32"/>
          <p:cNvGraphicFramePr>
            <a:graphicFrameLocks noChangeAspect="1"/>
          </p:cNvGraphicFramePr>
          <p:nvPr/>
        </p:nvGraphicFramePr>
        <p:xfrm>
          <a:off x="2862263" y="5248275"/>
          <a:ext cx="18811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91" name="Уравнение" r:id="rId15" imgW="1104900" imgH="203200" progId="Equation.3">
                  <p:embed/>
                </p:oleObj>
              </mc:Choice>
              <mc:Fallback>
                <p:oleObj name="Уравнение" r:id="rId15" imgW="1104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263" y="5248275"/>
                        <a:ext cx="1881187" cy="346075"/>
                      </a:xfrm>
                      <a:prstGeom prst="rect">
                        <a:avLst/>
                      </a:prstGeom>
                      <a:solidFill>
                        <a:srgbClr val="8CC9F7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53" name="Объект 33"/>
          <p:cNvGraphicFramePr>
            <a:graphicFrameLocks noChangeAspect="1"/>
          </p:cNvGraphicFramePr>
          <p:nvPr/>
        </p:nvGraphicFramePr>
        <p:xfrm>
          <a:off x="941388" y="6134100"/>
          <a:ext cx="10922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92" name="Формула" r:id="rId17" imgW="533169" imgH="228501" progId="Equation.3">
                  <p:embed/>
                </p:oleObj>
              </mc:Choice>
              <mc:Fallback>
                <p:oleObj name="Формула" r:id="rId17" imgW="53316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6134100"/>
                        <a:ext cx="1092200" cy="468313"/>
                      </a:xfrm>
                      <a:prstGeom prst="rect">
                        <a:avLst/>
                      </a:prstGeom>
                      <a:solidFill>
                        <a:srgbClr val="81D31A"/>
                      </a:solidFill>
                      <a:ln w="38100">
                        <a:solidFill>
                          <a:srgbClr val="0D79CA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2136775" y="6300788"/>
            <a:ext cx="719138" cy="287337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52255" name="Объект 35"/>
          <p:cNvGraphicFramePr>
            <a:graphicFrameLocks noChangeAspect="1"/>
          </p:cNvGraphicFramePr>
          <p:nvPr/>
        </p:nvGraphicFramePr>
        <p:xfrm>
          <a:off x="3005138" y="5984875"/>
          <a:ext cx="45878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93" name="Формула" r:id="rId19" imgW="2501900" imgH="431800" progId="Equation.3">
                  <p:embed/>
                </p:oleObj>
              </mc:Choice>
              <mc:Fallback>
                <p:oleObj name="Формула" r:id="rId19" imgW="2501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5984875"/>
                        <a:ext cx="4587875" cy="792163"/>
                      </a:xfrm>
                      <a:prstGeom prst="rect">
                        <a:avLst/>
                      </a:prstGeom>
                      <a:solidFill>
                        <a:srgbClr val="81D31A"/>
                      </a:solidFill>
                      <a:ln w="38100">
                        <a:solidFill>
                          <a:srgbClr val="0D79CA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43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7850" y="188913"/>
            <a:ext cx="5286375" cy="5842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Colliding beams luminosity</a:t>
            </a:r>
            <a:endParaRPr lang="ru-RU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 rot="19820658">
            <a:off x="5067300" y="1254125"/>
            <a:ext cx="1728788" cy="431800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19820658">
            <a:off x="2498725" y="2792413"/>
            <a:ext cx="1728788" cy="431800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019300" y="647700"/>
            <a:ext cx="5294313" cy="3132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2"/>
          <p:cNvSpPr txBox="1">
            <a:spLocks noChangeArrowheads="1"/>
          </p:cNvSpPr>
          <p:nvPr/>
        </p:nvSpPr>
        <p:spPr bwMode="auto">
          <a:xfrm>
            <a:off x="1820863" y="3162300"/>
            <a:ext cx="398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prstClr val="black"/>
                </a:solidFill>
                <a:latin typeface="Comic Sans MS" pitchFamily="66" charset="0"/>
              </a:rPr>
              <a:t>Z</a:t>
            </a:r>
            <a:endParaRPr lang="ru-RU" altLang="ru-RU" sz="2400" b="1">
              <a:solidFill>
                <a:prstClr val="black"/>
              </a:solidFill>
              <a:latin typeface="Comic Sans MS" pitchFamily="66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4800600" y="835025"/>
            <a:ext cx="1152525" cy="67945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213475" y="-1368425"/>
            <a:ext cx="1152525" cy="679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268538" y="2216150"/>
            <a:ext cx="1150937" cy="67945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2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318856"/>
              </p:ext>
            </p:extLst>
          </p:nvPr>
        </p:nvGraphicFramePr>
        <p:xfrm>
          <a:off x="561975" y="1076325"/>
          <a:ext cx="2924175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2" name="Формула" r:id="rId3" imgW="1485720" imgH="533160" progId="Equation.3">
                  <p:embed/>
                </p:oleObj>
              </mc:Choice>
              <mc:Fallback>
                <p:oleObj name="Формула" r:id="rId3" imgW="14857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1076325"/>
                        <a:ext cx="2924175" cy="1049338"/>
                      </a:xfrm>
                      <a:prstGeom prst="rect">
                        <a:avLst/>
                      </a:prstGeom>
                      <a:solidFill>
                        <a:srgbClr val="919AC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Объект 14"/>
          <p:cNvGraphicFramePr>
            <a:graphicFrameLocks noChangeAspect="1"/>
          </p:cNvGraphicFramePr>
          <p:nvPr/>
        </p:nvGraphicFramePr>
        <p:xfrm>
          <a:off x="5580063" y="1995488"/>
          <a:ext cx="2874962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3" name="Формула" r:id="rId5" imgW="1460500" imgH="457200" progId="Equation.3">
                  <p:embed/>
                </p:oleObj>
              </mc:Choice>
              <mc:Fallback>
                <p:oleObj name="Формула" r:id="rId5" imgW="1460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995488"/>
                        <a:ext cx="2874962" cy="900112"/>
                      </a:xfrm>
                      <a:prstGeom prst="rect">
                        <a:avLst/>
                      </a:prstGeom>
                      <a:solidFill>
                        <a:srgbClr val="CAF29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3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04A39-84BB-46E7-A563-7A1DC8D6887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42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1479" y="4005063"/>
            <a:ext cx="7858241" cy="5847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Some factors affecting the luminosity</a:t>
            </a:r>
            <a:endParaRPr lang="ru-RU" sz="3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67472" y="5085184"/>
            <a:ext cx="3809056" cy="156966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rgbClr val="BF1980"/>
                </a:solidFill>
                <a:latin typeface="Comic Sans MS" panose="030F0702030302020204" pitchFamily="66" charset="0"/>
              </a:rPr>
              <a:t>Bunch structure</a:t>
            </a:r>
            <a:endParaRPr lang="ru-RU" sz="3200" dirty="0">
              <a:solidFill>
                <a:srgbClr val="BF1980"/>
              </a:solidFill>
              <a:latin typeface="Comic Sans MS" panose="030F0702030302020204" pitchFamily="66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Hourglass </a:t>
            </a: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effect</a:t>
            </a:r>
            <a:endParaRPr lang="ru-RU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3403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43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46257" y="304365"/>
            <a:ext cx="425148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vertex distribution</a:t>
            </a:r>
            <a:endParaRPr lang="ru-RU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141138"/>
                <a:ext cx="8640960" cy="84074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𝑽</m:t>
                      </m:r>
                      <m:d>
                        <m:dPr>
                          <m:ctrlPr>
                            <a:rPr lang="ru-RU" sz="2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𝒛</m:t>
                          </m:r>
                        </m:e>
                      </m:d>
                      <m:r>
                        <a:rPr lang="ru-RU" sz="22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ru-RU" sz="2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  <m:nary>
                            <m:naryPr>
                              <m:limLoc m:val="subSup"/>
                              <m:ctrlPr>
                                <a:rPr lang="ru-RU" sz="22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ru-RU" sz="22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ru-RU" sz="22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n-US" sz="22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𝒅𝒙</m:t>
                              </m:r>
                              <m:nary>
                                <m:naryPr>
                                  <m:limLoc m:val="subSup"/>
                                  <m:ctrlPr>
                                    <a:rPr lang="ru-RU" sz="22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ru-RU" sz="22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−∞</m:t>
                                  </m:r>
                                </m:sub>
                                <m:sup>
                                  <m:r>
                                    <a:rPr lang="ru-RU" sz="22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+∞</m:t>
                                  </m:r>
                                </m:sup>
                                <m:e>
                                  <m:r>
                                    <a:rPr lang="en-US" sz="22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𝒅𝒚</m:t>
                                  </m:r>
                                  <m:nary>
                                    <m:naryPr>
                                      <m:limLoc m:val="subSup"/>
                                      <m:ctrlPr>
                                        <a:rPr lang="ru-RU" sz="22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ru-RU" sz="22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−∞</m:t>
                                      </m:r>
                                    </m:sub>
                                    <m:sup>
                                      <m:r>
                                        <a:rPr lang="ru-RU" sz="22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∞</m:t>
                                      </m:r>
                                    </m:sup>
                                    <m:e>
                                      <m:r>
                                        <a:rPr lang="en-US" sz="22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𝒅</m:t>
                                      </m:r>
                                      <m:r>
                                        <a:rPr lang="en-US" sz="22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𝝃</m:t>
                                      </m:r>
                                      <m:sSub>
                                        <m:sSubPr>
                                          <m:ctrlPr>
                                            <a:rPr lang="ru-RU" sz="22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2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𝒑</m:t>
                                          </m:r>
                                        </m:e>
                                        <m:sub>
                                          <m:r>
                                            <a:rPr lang="ru-RU" sz="22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22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2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𝐱</m:t>
                                          </m:r>
                                          <m:r>
                                            <a:rPr lang="ru-RU" sz="2200" b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,</m:t>
                                          </m:r>
                                          <m:r>
                                            <a:rPr lang="ru-RU" sz="22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𝐲</m:t>
                                          </m:r>
                                          <m:r>
                                            <a:rPr lang="ru-RU" sz="2200" b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,</m:t>
                                          </m:r>
                                          <m:r>
                                            <a:rPr lang="ru-RU" sz="22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𝒛</m:t>
                                          </m:r>
                                          <m:r>
                                            <a:rPr lang="ru-RU" sz="22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−</m:t>
                                          </m:r>
                                          <m:r>
                                            <a:rPr lang="ru-RU" sz="22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𝝃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ru-RU" sz="22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2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𝒑</m:t>
                                          </m:r>
                                        </m:e>
                                        <m:sub>
                                          <m:r>
                                            <a:rPr lang="ru-RU" sz="22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22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2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𝐱</m:t>
                                          </m:r>
                                          <m:r>
                                            <a:rPr lang="ru-RU" sz="2200" b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,</m:t>
                                          </m:r>
                                          <m:r>
                                            <a:rPr lang="ru-RU" sz="22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𝐲</m:t>
                                          </m:r>
                                          <m:r>
                                            <a:rPr lang="ru-RU" sz="2200" b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,</m:t>
                                          </m:r>
                                          <m:r>
                                            <a:rPr lang="ru-RU" sz="22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𝐳</m:t>
                                          </m:r>
                                          <m:r>
                                            <a:rPr lang="ru-RU" sz="2200" b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+</m:t>
                                          </m:r>
                                          <m:r>
                                            <a:rPr lang="ru-RU" sz="22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𝝃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ru-RU" sz="22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sSubPr>
                            <m:e>
                              <m:r>
                                <a:rPr lang="ru-RU" sz="22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ru-RU" sz="22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𝒆𝒇𝒇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2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41138"/>
                <a:ext cx="8640960" cy="8407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5" y="2420888"/>
            <a:ext cx="3848395" cy="3744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09349" y="2726976"/>
                <a:ext cx="2133533" cy="52322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𝛔</m:t>
                          </m:r>
                        </m:e>
                        <m:sub>
                          <m:r>
                            <a:rPr lang="en-US" sz="28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𝐳</m:t>
                          </m:r>
                        </m:sub>
                      </m:sSub>
                      <m:r>
                        <a:rPr lang="en-US" sz="28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800" b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𝟔𝟎</m:t>
                      </m:r>
                      <m:r>
                        <a:rPr lang="ru-RU" sz="2800" b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ru-RU" sz="2800" b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𝐜𝐦</m:t>
                      </m:r>
                    </m:oMath>
                  </m:oMathPara>
                </a14:m>
                <a:endParaRPr lang="ru-RU" sz="28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349" y="2726976"/>
                <a:ext cx="213353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926201" y="3718948"/>
                <a:ext cx="3966279" cy="57394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𝛔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𝑽</m:t>
                          </m:r>
                        </m:sub>
                      </m:sSub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𝛔</m:t>
                              </m:r>
                            </m:e>
                            <m:sub>
                              <m:r>
                                <a:rPr lang="en-US" sz="2800" b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𝐳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</m:den>
                      </m:f>
                      <m:r>
                        <a:rPr lang="ru-RU" sz="2800" b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𝟒𝟐</m:t>
                      </m:r>
                      <m:r>
                        <a:rPr lang="ru-RU" sz="2800" b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ru-RU" sz="2800" b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𝟑</m:t>
                      </m:r>
                      <m:r>
                        <a:rPr lang="en-US" sz="2800" b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ru-RU" sz="2800" b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𝐜𝐦</m:t>
                      </m:r>
                    </m:oMath>
                  </m:oMathPara>
                </a14:m>
                <a:endParaRPr lang="ru-RU" sz="28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201" y="3718948"/>
                <a:ext cx="3966279" cy="5739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6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44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84282"/>
            <a:ext cx="7411003" cy="461665"/>
          </a:xfrm>
          <a:prstGeom prst="rect">
            <a:avLst/>
          </a:prstGeom>
          <a:solidFill>
            <a:srgbClr val="00FF00"/>
          </a:solidFill>
          <a:ln w="38100">
            <a:solidFill>
              <a:srgbClr val="0066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Focusing when crossing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beams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Hourglass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effect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308638" y="836712"/>
                <a:ext cx="6526723" cy="153862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66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400" b="1" i="1" smtClean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2400" b="1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ru-RU" sz="2400" b="1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ru-RU" sz="2400" b="1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ru-RU" sz="2400" b="1" i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400" b="1" i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ru-RU" sz="2400" b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(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400" b="1" i="1">
                                              <a:solidFill>
                                                <a:srgbClr val="0066FF"/>
                                              </a:solidFill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sz="2400" b="1" i="1">
                                              <a:solidFill>
                                                <a:srgbClr val="0066FF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𝟐</m:t>
                                          </m:r>
                                          <m:r>
                                            <a:rPr lang="ru-RU" sz="2400" b="1" i="1">
                                              <a:solidFill>
                                                <a:srgbClr val="0066FF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𝝅</m:t>
                                          </m:r>
                                        </m:e>
                                      </m:rad>
                                      <m:sSub>
                                        <m:sSubPr>
                                          <m:ctrlPr>
                                            <a:rPr lang="ru-RU" sz="2400" b="1" i="1">
                                              <a:solidFill>
                                                <a:srgbClr val="0066FF"/>
                                              </a:solidFill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b="1" i="1">
                                              <a:solidFill>
                                                <a:srgbClr val="0066FF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𝝈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>
                                              <a:solidFill>
                                                <a:srgbClr val="0066FF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𝒙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2400" b="1" i="1">
                                              <a:solidFill>
                                                <a:srgbClr val="0066FF"/>
                                              </a:solidFill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1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𝒛</m:t>
                                          </m:r>
                                        </m:e>
                                      </m:d>
                                      <m:r>
                                        <a:rPr lang="ru-RU" sz="2400" b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1" i="1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𝐞𝐱𝐩</m:t>
                              </m:r>
                              <m:r>
                                <a:rPr lang="ru-RU" sz="2400" b="1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⁡(</m:t>
                              </m:r>
                              <m:r>
                                <a:rPr lang="ru-RU" sz="2400" b="1" i="1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ru-RU" sz="2400" b="1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b="1" i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ru-RU" sz="2400" b="1" i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400" b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ru-RU" sz="2400" b="1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  <m:sSubSup>
                                    <m:sSubSupPr>
                                      <m:ctrlPr>
                                        <a:rPr lang="ru-RU" sz="2400" b="1" i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400" b="1" i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𝒙</m:t>
                                      </m:r>
                                    </m:sub>
                                    <m:sup>
                                      <m:r>
                                        <a:rPr lang="ru-RU" sz="2400" b="1" i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ru-RU" sz="2400" b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ru-RU" sz="2400" b="1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𝐳</m:t>
                                  </m:r>
                                  <m:r>
                                    <a:rPr lang="ru-RU" sz="2400" b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))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ru-RU" sz="2400" b="1" i="1" smtClean="0">
                                      <a:solidFill>
                                        <a:srgbClr val="00CC00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CC00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CC00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2400" b="1" i="1">
                                      <a:solidFill>
                                        <a:srgbClr val="00CC00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CC00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ru-RU" sz="2400" b="1">
                                  <a:solidFill>
                                    <a:srgbClr val="00CC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ru-RU" sz="2400" b="1" i="1">
                                      <a:solidFill>
                                        <a:srgbClr val="00CC00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ru-RU" sz="2400" b="1" i="1">
                                          <a:solidFill>
                                            <a:srgbClr val="00CC00"/>
                                          </a:solidFill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400" b="1" i="1">
                                          <a:solidFill>
                                            <a:srgbClr val="00CC00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ru-RU" sz="2400" b="1">
                                          <a:solidFill>
                                            <a:srgbClr val="00CC00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(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400" b="1" i="1">
                                              <a:solidFill>
                                                <a:srgbClr val="00CC00"/>
                                              </a:solidFill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sz="2400" b="1" i="1">
                                              <a:solidFill>
                                                <a:srgbClr val="00CC00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𝟐</m:t>
                                          </m:r>
                                          <m:r>
                                            <a:rPr lang="ru-RU" sz="2400" b="1" i="1">
                                              <a:solidFill>
                                                <a:srgbClr val="00CC00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𝝅</m:t>
                                          </m:r>
                                        </m:e>
                                      </m:rad>
                                      <m:sSub>
                                        <m:sSubPr>
                                          <m:ctrlPr>
                                            <a:rPr lang="ru-RU" sz="2400" b="1" i="1">
                                              <a:solidFill>
                                                <a:srgbClr val="00CC00"/>
                                              </a:solidFill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b="1" i="1">
                                              <a:solidFill>
                                                <a:srgbClr val="00CC00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𝝈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>
                                              <a:solidFill>
                                                <a:srgbClr val="00CC00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𝒚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2400" b="1" i="1">
                                              <a:solidFill>
                                                <a:srgbClr val="00CC00"/>
                                              </a:solidFill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1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𝒛</m:t>
                                          </m:r>
                                        </m:e>
                                      </m:d>
                                      <m:r>
                                        <a:rPr lang="ru-RU" sz="2400" b="1">
                                          <a:solidFill>
                                            <a:srgbClr val="00CC00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1" i="1">
                                  <a:solidFill>
                                    <a:srgbClr val="00CC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𝐞𝐱𝐩</m:t>
                              </m:r>
                              <m:r>
                                <a:rPr lang="ru-RU" sz="2400" b="1">
                                  <a:solidFill>
                                    <a:srgbClr val="00CC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⁡(</m:t>
                              </m:r>
                              <m:r>
                                <a:rPr lang="ru-RU" sz="2400" b="1" i="1">
                                  <a:solidFill>
                                    <a:srgbClr val="00CC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ru-RU" sz="2400" b="1" i="1">
                                      <a:solidFill>
                                        <a:srgbClr val="00CC00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b="1" i="1">
                                          <a:solidFill>
                                            <a:srgbClr val="00CC00"/>
                                          </a:solidFill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CC00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ru-RU" sz="2400" b="1" i="1">
                                          <a:solidFill>
                                            <a:srgbClr val="00CC00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400" b="1">
                                      <a:solidFill>
                                        <a:srgbClr val="00CC00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ru-RU" sz="2400" b="1" i="1">
                                      <a:solidFill>
                                        <a:srgbClr val="00CC00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  <m:sSubSup>
                                    <m:sSubSupPr>
                                      <m:ctrlPr>
                                        <a:rPr lang="ru-RU" sz="2400" b="1" i="1">
                                          <a:solidFill>
                                            <a:srgbClr val="00CC00"/>
                                          </a:solidFill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400" b="1" i="1">
                                          <a:solidFill>
                                            <a:srgbClr val="00CC00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00CC00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𝒚</m:t>
                                      </m:r>
                                    </m:sub>
                                    <m:sup>
                                      <m:r>
                                        <a:rPr lang="ru-RU" sz="2400" b="1" i="1">
                                          <a:solidFill>
                                            <a:srgbClr val="00CC00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ru-RU" sz="2400" b="1">
                                      <a:solidFill>
                                        <a:srgbClr val="00CC00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ru-RU" sz="2400" b="1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𝐳</m:t>
                                  </m:r>
                                  <m:r>
                                    <a:rPr lang="ru-RU" sz="2400" b="1">
                                      <a:solidFill>
                                        <a:srgbClr val="00CC00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))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ru-RU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𝒛</m:t>
                                  </m:r>
                                </m:e>
                              </m:d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ru-RU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ru-RU" sz="2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ru-RU" sz="2400" b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(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sz="2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𝟐</m:t>
                                          </m:r>
                                          <m:r>
                                            <a:rPr lang="ru-RU" sz="2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𝝅</m:t>
                                          </m:r>
                                        </m:e>
                                      </m:rad>
                                      <m:sSub>
                                        <m:sSubPr>
                                          <m:ctrlPr>
                                            <a:rPr lang="ru-RU" sz="2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𝝈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𝒛</m:t>
                                          </m:r>
                                        </m:sub>
                                      </m:sSub>
                                      <m:r>
                                        <a:rPr lang="ru-RU" sz="2400" b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𝐞𝐱𝐩</m:t>
                              </m:r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⁡(</m:t>
                              </m:r>
                              <m:r>
                                <a:rPr lang="ru-RU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ru-RU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𝒛</m:t>
                                      </m:r>
                                    </m:e>
                                    <m:sup>
                                      <m:r>
                                        <a:rPr lang="ru-RU" sz="2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ru-RU" sz="2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  <m:sSubSup>
                                        <m:sSubSupPr>
                                          <m:ctrlPr>
                                            <a:rPr lang="ru-RU" sz="2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2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𝝈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𝒛</m:t>
                                          </m:r>
                                        </m:sub>
                                        <m:sup>
                                          <m:r>
                                            <a:rPr lang="ru-RU" sz="2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𝟐</m:t>
                                          </m:r>
                                        </m:sup>
                                      </m:sSubSup>
                                    </m:e>
                                  </m:d>
                                </m:den>
                              </m:f>
                              <m:r>
                                <a:rPr lang="ru-RU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638" y="836712"/>
                <a:ext cx="6526723" cy="153862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>
                <a:solidFill>
                  <a:srgbClr val="0066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1115"/>
            <a:ext cx="4475928" cy="435600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986474" y="3215127"/>
                <a:ext cx="3840475" cy="466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solidFill>
                                <a:srgbClr val="0066FF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66FF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𝒙</m:t>
                          </m:r>
                        </m:sub>
                      </m:sSub>
                      <m:r>
                        <a:rPr lang="ru-RU" sz="2000" b="1">
                          <a:solidFill>
                            <a:srgbClr val="0066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𝐳</m:t>
                      </m:r>
                      <m:r>
                        <a:rPr lang="ru-RU" sz="2000" b="1">
                          <a:solidFill>
                            <a:srgbClr val="0066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)= </m:t>
                      </m:r>
                      <m:sSub>
                        <m:sSubPr>
                          <m:ctrlPr>
                            <a:rPr lang="ru-RU" sz="2000" b="1" i="1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solidFill>
                                <a:srgbClr val="0066FF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𝝈</m:t>
                          </m:r>
                        </m:e>
                        <m:sub>
                          <m:r>
                            <a:rPr lang="ru-RU" sz="2000" b="1" i="1">
                              <a:solidFill>
                                <a:srgbClr val="0066FF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𝒙</m:t>
                          </m:r>
                        </m:sub>
                      </m:sSub>
                      <m:r>
                        <a:rPr lang="ru-RU" sz="2000" b="1">
                          <a:solidFill>
                            <a:srgbClr val="0066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a:rPr lang="ru-RU" sz="2000" b="1" i="1">
                          <a:solidFill>
                            <a:srgbClr val="0066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𝟎</m:t>
                      </m:r>
                      <m:r>
                        <a:rPr lang="ru-RU" sz="2000" b="1">
                          <a:solidFill>
                            <a:srgbClr val="0066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ru-RU" sz="2000" b="1" i="1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ru-RU" sz="2000" b="1" i="1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000" b="1" i="1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𝟏</m:t>
                              </m:r>
                              <m:r>
                                <a:rPr lang="ru-RU" sz="2000" b="1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000" b="1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000" b="1" i="1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ru-RU" sz="2000" b="1" i="1">
                                              <a:solidFill>
                                                <a:srgbClr val="0066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1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𝒛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ru-RU" sz="2000" b="1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2000" b="1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𝜷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000" b="1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𝑰𝑷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ru-RU" sz="2000" b="1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rad>
                      <m:r>
                        <a:rPr lang="ru-RU" sz="2000" b="1" i="1">
                          <a:solidFill>
                            <a:srgbClr val="0066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ru-RU" sz="20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474" y="3215127"/>
                <a:ext cx="3840475" cy="4667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9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45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412776"/>
            <a:ext cx="4914306" cy="4716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213608"/>
            <a:ext cx="8136904" cy="461665"/>
          </a:xfrm>
          <a:prstGeom prst="rect">
            <a:avLst/>
          </a:prstGeom>
          <a:solidFill>
            <a:srgbClr val="00CC00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Focusing when crossing beams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Hourglass effect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93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46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2549"/>
            <a:ext cx="5251932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268908"/>
            <a:ext cx="6120680" cy="461665"/>
          </a:xfrm>
          <a:prstGeom prst="rect">
            <a:avLst/>
          </a:prstGeom>
          <a:solidFill>
            <a:srgbClr val="00FF00"/>
          </a:solidFill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Hourglass effect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Vertex distribution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                                                         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18349" y="2117357"/>
                <a:ext cx="2133533" cy="52322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𝛔</m:t>
                          </m:r>
                        </m:e>
                        <m:sub>
                          <m:r>
                            <a:rPr lang="en-US" sz="28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𝐳</m:t>
                          </m:r>
                        </m:sub>
                      </m:sSub>
                      <m:r>
                        <a:rPr lang="en-US" sz="28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800" b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𝟔𝟎</m:t>
                      </m:r>
                      <m:r>
                        <a:rPr lang="ru-RU" sz="2800" b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ru-RU" sz="2800" b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𝐜𝐦</m:t>
                      </m:r>
                    </m:oMath>
                  </m:oMathPara>
                </a14:m>
                <a:endParaRPr lang="ru-RU" sz="28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349" y="2117357"/>
                <a:ext cx="213353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703391" y="3109329"/>
                <a:ext cx="2521972" cy="52322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𝛔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𝑽</m:t>
                          </m:r>
                        </m:sub>
                      </m:sSub>
                      <m:r>
                        <a:rPr lang="en-US" sz="2800" b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800" b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𝟒𝟐</m:t>
                      </m:r>
                      <m:r>
                        <a:rPr lang="ru-RU" sz="2800" b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ru-RU" sz="2800" b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𝟑</m:t>
                      </m:r>
                      <m:r>
                        <a:rPr lang="en-US" sz="2800" b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ru-RU" sz="2800" b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𝐜𝐦</m:t>
                      </m:r>
                    </m:oMath>
                  </m:oMathPara>
                </a14:m>
                <a:endParaRPr lang="ru-RU" sz="28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391" y="3109329"/>
                <a:ext cx="252197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752029" y="4149080"/>
                <a:ext cx="2525178" cy="52322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𝝈</m:t>
                              </m:r>
                            </m:e>
                          </m:acc>
                        </m:e>
                        <m:sub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𝑽</m:t>
                          </m:r>
                        </m:sub>
                      </m:sSub>
                      <m:r>
                        <a:rPr lang="en-US" sz="2800" b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𝟐𝟖</m:t>
                      </m:r>
                      <m:r>
                        <a:rPr lang="ru-RU" sz="2800" b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2800" b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𝟗</m:t>
                      </m:r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ru-RU" sz="2800" b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𝐜𝐦</m:t>
                      </m:r>
                    </m:oMath>
                  </m:oMathPara>
                </a14:m>
                <a:endParaRPr lang="ru-RU" sz="28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029" y="4149080"/>
                <a:ext cx="252517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3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26788" y="1124744"/>
            <a:ext cx="6273604" cy="1584176"/>
          </a:xfrm>
          <a:prstGeom prst="rect">
            <a:avLst/>
          </a:prstGeom>
          <a:solidFill>
            <a:schemeClr val="bg1"/>
          </a:solidFill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4980" y="172743"/>
            <a:ext cx="4908716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Colliding </a:t>
            </a:r>
            <a:r>
              <a:rPr lang="en-US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of two bunch. </a:t>
            </a:r>
            <a:endParaRPr lang="ru-RU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741464" y="1700932"/>
            <a:ext cx="1728788" cy="431800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318527" y="1700932"/>
            <a:ext cx="1728788" cy="431800"/>
          </a:xfrm>
          <a:prstGeom prst="ellipse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80586" y="1916832"/>
            <a:ext cx="59660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029595" y="1484784"/>
            <a:ext cx="1152525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213475" y="-1368425"/>
            <a:ext cx="1152525" cy="679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607453" y="1466165"/>
            <a:ext cx="1150937" cy="0"/>
          </a:xfrm>
          <a:prstGeom prst="line">
            <a:avLst/>
          </a:prstGeom>
          <a:ln w="38100">
            <a:solidFill>
              <a:srgbClr val="0066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3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04A39-84BB-46E7-A563-7A1DC8D6887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47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80206" y="3703232"/>
                <a:ext cx="8496944" cy="7469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66FF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</m:ctrlPr>
                      </m:sSubSupPr>
                      <m:e>
                        <m:r>
                          <a:rPr lang="en-US" sz="2000" b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𝐍</m:t>
                        </m:r>
                      </m:e>
                      <m:sub>
                        <m:r>
                          <a:rPr lang="ru-RU" sz="2000" b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ru-RU" sz="2000" b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r>
                          <a:rPr lang="ru-RU" sz="2000" b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  <m:sup>
                        <m:r>
                          <a:rPr lang="ru-RU" sz="2000" b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𝐜𝐨𝐥𝐥</m:t>
                        </m:r>
                      </m:sup>
                    </m:sSubSup>
                    <m:d>
                      <m:dPr>
                        <m:ctrlPr>
                          <a:rPr lang="ru-RU" sz="20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ru-RU" sz="2000" b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𝛔</m:t>
                        </m:r>
                      </m:e>
                    </m:d>
                    <m:r>
                      <a:rPr lang="ru-RU" sz="2000" b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 </m:t>
                    </m:r>
                    <m:sSub>
                      <m:sSubPr>
                        <m:ctrlPr>
                          <a:rPr lang="ru-RU" sz="20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ru-RU" sz="2000" b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=</m:t>
                        </m:r>
                        <m:r>
                          <a:rPr lang="ru-RU" sz="2000" b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𝛔</m:t>
                        </m:r>
                        <m:r>
                          <a:rPr lang="ru-RU" sz="2000" b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∙</m:t>
                        </m:r>
                        <m:r>
                          <a:rPr lang="ru-RU" sz="2000" b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𝐍</m:t>
                        </m:r>
                      </m:e>
                      <m:sub>
                        <m:r>
                          <a:rPr lang="ru-RU" sz="2000" b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20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ru-RU" sz="2000" b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𝐍</m:t>
                        </m:r>
                      </m:e>
                      <m:sub>
                        <m:r>
                          <a:rPr lang="ru-RU" sz="2000" b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</m:sSub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sz="20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</m:ctrlPr>
                      </m:naryPr>
                      <m:sub/>
                      <m:sup/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ru-RU" sz="2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</m:ctrlPr>
                          </m:naryPr>
                          <m:sub/>
                          <m:sup/>
                          <m:e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ru-RU" sz="20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ru-RU" sz="20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ru-RU" sz="2000" b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𝐝𝐱𝐝𝐲</m:t>
                                    </m:r>
                                    <m:r>
                                      <a:rPr lang="en-US" sz="2000" b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𝐝</m:t>
                                    </m:r>
                                    <m:sSup>
                                      <m:sSupPr>
                                        <m:ctrlPr>
                                          <a:rPr lang="ru-RU" sz="20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libri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000" b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𝛈</m:t>
                                        </m:r>
                                      </m:e>
                                      <m:sup>
                                        <m:r>
                                          <a:rPr lang="ru-RU" sz="2000" b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(</m:t>
                                        </m:r>
                                        <m:r>
                                          <a:rPr lang="ru-RU" sz="2000" b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𝟏</m:t>
                                        </m:r>
                                        <m:r>
                                          <a:rPr lang="ru-RU" sz="2000" b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  <m:r>
                                      <a:rPr lang="ru-RU" sz="2000" b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𝐝</m:t>
                                    </m:r>
                                    <m:sSup>
                                      <m:sSupPr>
                                        <m:ctrlPr>
                                          <a:rPr lang="ru-RU" sz="20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libri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000" b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𝛈</m:t>
                                        </m:r>
                                      </m:e>
                                      <m:sup>
                                        <m:r>
                                          <a:rPr lang="ru-RU" sz="2000" b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(</m:t>
                                        </m:r>
                                        <m:r>
                                          <a:rPr lang="ru-RU" sz="2000" b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𝟐</m:t>
                                        </m:r>
                                        <m:r>
                                          <a:rPr lang="ru-RU" sz="2000" b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nary>
                          </m:e>
                        </m:nary>
                      </m:e>
                    </m:nary>
                    <m:sSub>
                      <m:sSubPr>
                        <m:ctrlPr>
                          <a:rPr lang="ru-RU" sz="2000" b="1" i="1" smtClean="0">
                            <a:solidFill>
                              <a:srgbClr val="0066FF"/>
                            </a:solidFill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ru-RU" sz="2000" b="1">
                            <a:solidFill>
                              <a:srgbClr val="0066FF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𝐩</m:t>
                        </m:r>
                      </m:e>
                      <m:sub>
                        <m:r>
                          <a:rPr lang="ru-RU" sz="2000" b="1">
                            <a:solidFill>
                              <a:srgbClr val="0066FF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ru-RU" sz="2000" b="1" i="1">
                            <a:solidFill>
                              <a:srgbClr val="0066FF"/>
                            </a:solidFill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ru-RU" sz="2000" b="1">
                            <a:solidFill>
                              <a:srgbClr val="0066FF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𝐱</m:t>
                        </m:r>
                        <m:r>
                          <a:rPr lang="ru-RU" sz="2000" b="1">
                            <a:solidFill>
                              <a:srgbClr val="0066FF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r>
                          <a:rPr lang="ru-RU" sz="2000" b="1">
                            <a:solidFill>
                              <a:srgbClr val="0066FF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𝐲</m:t>
                        </m:r>
                        <m:r>
                          <a:rPr lang="ru-RU" sz="2000" b="1">
                            <a:solidFill>
                              <a:srgbClr val="0066FF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sSup>
                          <m:sSupPr>
                            <m:ctrlPr>
                              <a:rPr lang="ru-RU" sz="2000" b="1" i="1">
                                <a:solidFill>
                                  <a:srgbClr val="0066FF"/>
                                </a:solidFill>
                                <a:latin typeface="Cambria Math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ru-RU" sz="2000" b="1">
                                <a:solidFill>
                                  <a:srgbClr val="0066FF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𝛈</m:t>
                            </m:r>
                          </m:e>
                          <m:sup>
                            <m:r>
                              <a:rPr lang="ru-RU" sz="2000" b="1">
                                <a:solidFill>
                                  <a:srgbClr val="0066FF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(</m:t>
                            </m:r>
                            <m:r>
                              <a:rPr lang="ru-RU" sz="2000" b="1">
                                <a:solidFill>
                                  <a:srgbClr val="0066FF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  <m:r>
                              <a:rPr lang="ru-RU" sz="2000" b="1">
                                <a:solidFill>
                                  <a:srgbClr val="0066FF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</m:sup>
                        </m:sSup>
                        <m:r>
                          <a:rPr lang="ru-RU" sz="2000" b="1">
                            <a:solidFill>
                              <a:srgbClr val="0066FF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ru-RU" sz="2000" b="1">
                            <a:solidFill>
                              <a:srgbClr val="0066FF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𝐬</m:t>
                        </m:r>
                      </m:e>
                    </m:d>
                    <m:sSub>
                      <m:sSubPr>
                        <m:ctrlPr>
                          <a:rPr lang="ru-RU" sz="2000" b="1" i="1" smtClean="0">
                            <a:solidFill>
                              <a:srgbClr val="069848"/>
                            </a:solidFill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ru-RU" sz="2000" b="1">
                            <a:solidFill>
                              <a:srgbClr val="069848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𝐩</m:t>
                        </m:r>
                      </m:e>
                      <m:sub>
                        <m:r>
                          <a:rPr lang="ru-RU" sz="2000" b="1">
                            <a:solidFill>
                              <a:srgbClr val="069848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ru-RU" sz="2000" b="1" i="1">
                            <a:solidFill>
                              <a:srgbClr val="069848"/>
                            </a:solidFill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ru-RU" sz="2000" b="1">
                            <a:solidFill>
                              <a:srgbClr val="069848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𝐱</m:t>
                        </m:r>
                        <m:r>
                          <a:rPr lang="ru-RU" sz="2000" b="1">
                            <a:solidFill>
                              <a:srgbClr val="069848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r>
                          <a:rPr lang="ru-RU" sz="2000" b="1">
                            <a:solidFill>
                              <a:srgbClr val="069848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𝐲</m:t>
                        </m:r>
                        <m:r>
                          <a:rPr lang="ru-RU" sz="2000" b="1">
                            <a:solidFill>
                              <a:srgbClr val="069848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sSup>
                          <m:sSupPr>
                            <m:ctrlPr>
                              <a:rPr lang="ru-RU" sz="2000" b="1" i="1">
                                <a:solidFill>
                                  <a:srgbClr val="069848"/>
                                </a:solidFill>
                                <a:latin typeface="Cambria Math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en-US" sz="2000" b="1">
                                <a:solidFill>
                                  <a:srgbClr val="069848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𝛈</m:t>
                            </m:r>
                          </m:e>
                          <m:sup>
                            <m:r>
                              <a:rPr lang="ru-RU" sz="2000" b="1">
                                <a:solidFill>
                                  <a:srgbClr val="069848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(</m:t>
                            </m:r>
                            <m:r>
                              <a:rPr lang="ru-RU" sz="2000" b="1">
                                <a:solidFill>
                                  <a:srgbClr val="069848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  <m:r>
                              <a:rPr lang="ru-RU" sz="2000" b="1">
                                <a:solidFill>
                                  <a:srgbClr val="069848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</m:sup>
                        </m:sSup>
                        <m:r>
                          <a:rPr lang="ru-RU" sz="2000" b="1">
                            <a:solidFill>
                              <a:srgbClr val="069848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2000" b="1">
                            <a:solidFill>
                              <a:srgbClr val="069848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𝐬</m:t>
                        </m:r>
                      </m:e>
                    </m:d>
                  </m:oMath>
                </a14:m>
                <a:r>
                  <a:rPr lang="ru-RU" sz="2000" b="1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.	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06" y="3703232"/>
                <a:ext cx="8496944" cy="746936"/>
              </a:xfrm>
              <a:prstGeom prst="rect">
                <a:avLst/>
              </a:prstGeom>
              <a:blipFill rotWithShape="1">
                <a:blip r:embed="rId2"/>
                <a:stretch>
                  <a:fillRect t="-75194" r="-286" b="-75194"/>
                </a:stretch>
              </a:blipFill>
              <a:ln w="38100">
                <a:solidFill>
                  <a:srgbClr val="0066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0430" y="5085184"/>
                <a:ext cx="9036496" cy="98039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sSubSupPr>
                        <m:e>
                          <m: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𝑵</m:t>
                          </m:r>
                        </m:e>
                        <m:sub>
                          <m:r>
                            <a:rPr lang="ru-RU" sz="2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  <m:r>
                            <a:rPr lang="ru-RU" sz="22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ru-RU" sz="2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  <m:sup>
                          <m:r>
                            <a:rPr lang="ru-RU" sz="2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𝒄𝒐𝒍𝒍</m:t>
                          </m:r>
                        </m:sup>
                      </m:sSubSup>
                      <m:d>
                        <m:dPr>
                          <m:ctrlPr>
                            <a:rPr lang="ru-RU" sz="2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dPr>
                        <m:e>
                          <m:r>
                            <a:rPr lang="ru-RU" sz="2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𝝈</m:t>
                          </m:r>
                        </m:e>
                      </m:d>
                      <m:r>
                        <a:rPr lang="ru-RU" sz="2200" b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ru-RU" sz="2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sSubPr>
                        <m:e>
                          <m:r>
                            <a:rPr lang="ru-RU" sz="2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  <m:r>
                            <a:rPr lang="ru-RU" sz="22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∙</m:t>
                          </m:r>
                          <m:r>
                            <a:rPr lang="ru-RU" sz="2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𝛔</m:t>
                          </m:r>
                          <m:r>
                            <a:rPr lang="ru-RU" sz="22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∙</m:t>
                          </m:r>
                          <m:r>
                            <a:rPr lang="ru-RU" sz="2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𝑵</m:t>
                          </m:r>
                        </m:e>
                        <m:sub>
                          <m:r>
                            <a:rPr lang="ru-RU" sz="2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ru-RU" sz="2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sSubPr>
                        <m:e>
                          <m:r>
                            <a:rPr lang="ru-RU" sz="2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𝑵</m:t>
                          </m:r>
                        </m:e>
                        <m:sub>
                          <m:r>
                            <a:rPr lang="ru-RU" sz="2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</m:sSub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ru-RU" sz="2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ru-RU" sz="2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𝒅𝒙𝒅𝒚</m:t>
                          </m:r>
                        </m:e>
                      </m:nary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ru-RU" sz="2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𝐝𝐮𝐝</m:t>
                          </m:r>
                          <m: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𝛏</m:t>
                          </m:r>
                          <m:sSub>
                            <m:sSubPr>
                              <m:ctrlPr>
                                <a:rPr lang="ru-RU" sz="2200" b="1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sSubPr>
                            <m:e>
                              <m:r>
                                <a:rPr lang="ru-RU" sz="2200" b="1" i="1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ru-RU" sz="2200" b="1" i="1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200" b="1" i="1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dPr>
                            <m:e>
                              <m:r>
                                <a:rPr lang="ru-RU" sz="2200" b="1" i="1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𝐱</m:t>
                              </m:r>
                              <m:r>
                                <a:rPr lang="ru-RU" sz="2200" b="1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sz="2200" b="1" i="1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ru-RU" sz="2200" b="1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sz="2200" b="1" i="1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𝒖</m:t>
                              </m:r>
                              <m:r>
                                <a:rPr lang="ru-RU" sz="2200" b="1" i="1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lang="ru-RU" sz="2200" b="1" i="1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𝝃</m:t>
                              </m:r>
                            </m:e>
                          </m:d>
                          <m:sSub>
                            <m:sSubPr>
                              <m:ctrlPr>
                                <a:rPr lang="ru-RU" sz="2200" b="1" i="1" smtClean="0">
                                  <a:solidFill>
                                    <a:srgbClr val="00CC00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sSubPr>
                            <m:e>
                              <m:r>
                                <a:rPr lang="ru-RU" sz="2200" b="1" i="1">
                                  <a:solidFill>
                                    <a:srgbClr val="00CC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ru-RU" sz="2200" b="1" i="1">
                                  <a:solidFill>
                                    <a:srgbClr val="00CC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200" b="1" i="1">
                                  <a:solidFill>
                                    <a:srgbClr val="00CC00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dPr>
                            <m:e>
                              <m:r>
                                <a:rPr lang="ru-RU" sz="2200" b="1" i="1">
                                  <a:solidFill>
                                    <a:srgbClr val="00CC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𝐱</m:t>
                              </m:r>
                              <m:r>
                                <a:rPr lang="ru-RU" sz="2200" b="1">
                                  <a:solidFill>
                                    <a:srgbClr val="00CC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sz="2200" b="1" i="1">
                                  <a:solidFill>
                                    <a:srgbClr val="00CC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ru-RU" sz="2200" b="1">
                                  <a:solidFill>
                                    <a:srgbClr val="00CC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sz="2200" b="1" i="1">
                                  <a:solidFill>
                                    <a:srgbClr val="00CC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𝐮</m:t>
                              </m:r>
                              <m:r>
                                <a:rPr lang="ru-RU" sz="2200" b="1">
                                  <a:solidFill>
                                    <a:srgbClr val="00CC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r>
                                <a:rPr lang="ru-RU" sz="2200" b="1" i="1">
                                  <a:solidFill>
                                    <a:srgbClr val="00CC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ru-RU" sz="22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0" y="5085184"/>
                <a:ext cx="9036496" cy="9803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6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125413" y="836613"/>
            <a:ext cx="8893175" cy="33845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00200" y="188913"/>
            <a:ext cx="5943600" cy="5222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Background coming  from pile-up.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53252" name="Объект 26"/>
          <p:cNvGraphicFramePr>
            <a:graphicFrameLocks noChangeAspect="1"/>
          </p:cNvGraphicFramePr>
          <p:nvPr/>
        </p:nvGraphicFramePr>
        <p:xfrm>
          <a:off x="2660650" y="4652963"/>
          <a:ext cx="384333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06" name="Формула" r:id="rId3" imgW="2095500" imgH="431800" progId="Equation.3">
                  <p:embed/>
                </p:oleObj>
              </mc:Choice>
              <mc:Fallback>
                <p:oleObj name="Формула" r:id="rId3" imgW="2095500" imgH="431800" progId="Equation.3">
                  <p:embed/>
                  <p:pic>
                    <p:nvPicPr>
                      <p:cNvPr id="0" name="Объект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4652963"/>
                        <a:ext cx="3843338" cy="792162"/>
                      </a:xfrm>
                      <a:prstGeom prst="rect">
                        <a:avLst/>
                      </a:prstGeom>
                      <a:solidFill>
                        <a:srgbClr val="81D31A"/>
                      </a:solidFill>
                      <a:ln w="38100">
                        <a:solidFill>
                          <a:srgbClr val="0D79CA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442075" y="942975"/>
            <a:ext cx="44450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X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022350" y="1757363"/>
            <a:ext cx="215900" cy="2159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1247775" y="1814513"/>
            <a:ext cx="215900" cy="10795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53256" name="Объект 31"/>
          <p:cNvGraphicFramePr>
            <a:graphicFrameLocks noChangeAspect="1"/>
          </p:cNvGraphicFramePr>
          <p:nvPr/>
        </p:nvGraphicFramePr>
        <p:xfrm>
          <a:off x="995363" y="1217613"/>
          <a:ext cx="3651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07" name="Формула" r:id="rId5" imgW="177646" imgH="228402" progId="Equation.3">
                  <p:embed/>
                </p:oleObj>
              </mc:Choice>
              <mc:Fallback>
                <p:oleObj name="Формула" r:id="rId5" imgW="177646" imgH="228402" progId="Equation.3">
                  <p:embed/>
                  <p:pic>
                    <p:nvPicPr>
                      <p:cNvPr id="0" name="Объект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1217613"/>
                        <a:ext cx="365125" cy="466725"/>
                      </a:xfrm>
                      <a:prstGeom prst="rect">
                        <a:avLst/>
                      </a:prstGeom>
                      <a:solidFill>
                        <a:srgbClr val="5968B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Овал 32"/>
          <p:cNvSpPr/>
          <p:nvPr/>
        </p:nvSpPr>
        <p:spPr>
          <a:xfrm>
            <a:off x="2438400" y="1765300"/>
            <a:ext cx="215900" cy="2159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3182938" y="1727200"/>
            <a:ext cx="1223962" cy="24923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164138" y="1204913"/>
            <a:ext cx="3714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272088" y="1749425"/>
            <a:ext cx="215900" cy="21590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7" name="Стрелка влево 36"/>
          <p:cNvSpPr/>
          <p:nvPr/>
        </p:nvSpPr>
        <p:spPr>
          <a:xfrm>
            <a:off x="5054600" y="1795463"/>
            <a:ext cx="217488" cy="142875"/>
          </a:xfrm>
          <a:prstGeom prst="leftArrow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671638" y="1476375"/>
            <a:ext cx="4302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53263" name="Объект 38"/>
          <p:cNvGraphicFramePr>
            <a:graphicFrameLocks noChangeAspect="1"/>
          </p:cNvGraphicFramePr>
          <p:nvPr/>
        </p:nvGraphicFramePr>
        <p:xfrm>
          <a:off x="4922838" y="2001838"/>
          <a:ext cx="36353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08" name="Формула" r:id="rId7" imgW="177646" imgH="228402" progId="Equation.3">
                  <p:embed/>
                </p:oleObj>
              </mc:Choice>
              <mc:Fallback>
                <p:oleObj name="Формула" r:id="rId7" imgW="177646" imgH="228402" progId="Equation.3">
                  <p:embed/>
                  <p:pic>
                    <p:nvPicPr>
                      <p:cNvPr id="0" name="Объект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2001838"/>
                        <a:ext cx="363537" cy="468312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5738813" y="1498600"/>
            <a:ext cx="4318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461125" y="1516063"/>
            <a:ext cx="504825" cy="7191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53266" name="Объект 42"/>
          <p:cNvGraphicFramePr>
            <a:graphicFrameLocks noChangeAspect="1"/>
          </p:cNvGraphicFramePr>
          <p:nvPr/>
        </p:nvGraphicFramePr>
        <p:xfrm>
          <a:off x="7121525" y="1700213"/>
          <a:ext cx="16303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09" name="Формула" r:id="rId9" imgW="1295400" imgH="228600" progId="Equation.3">
                  <p:embed/>
                </p:oleObj>
              </mc:Choice>
              <mc:Fallback>
                <p:oleObj name="Формула" r:id="rId9" imgW="1295400" imgH="228600" progId="Equation.3">
                  <p:embed/>
                  <p:pic>
                    <p:nvPicPr>
                      <p:cNvPr id="0" name="Объект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525" y="1700213"/>
                        <a:ext cx="1630363" cy="288925"/>
                      </a:xfrm>
                      <a:prstGeom prst="rect">
                        <a:avLst/>
                      </a:prstGeom>
                      <a:solidFill>
                        <a:srgbClr val="81D31A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Стрелка влево 43"/>
          <p:cNvSpPr/>
          <p:nvPr/>
        </p:nvSpPr>
        <p:spPr>
          <a:xfrm>
            <a:off x="2217738" y="1830388"/>
            <a:ext cx="215900" cy="107950"/>
          </a:xfrm>
          <a:prstGeom prst="left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53268" name="Объект 44"/>
          <p:cNvGraphicFramePr>
            <a:graphicFrameLocks noChangeAspect="1"/>
          </p:cNvGraphicFramePr>
          <p:nvPr/>
        </p:nvGraphicFramePr>
        <p:xfrm>
          <a:off x="2355850" y="1231900"/>
          <a:ext cx="36353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10" name="Формула" r:id="rId11" imgW="177646" imgH="228402" progId="Equation.3">
                  <p:embed/>
                </p:oleObj>
              </mc:Choice>
              <mc:Fallback>
                <p:oleObj name="Формула" r:id="rId11" imgW="177646" imgH="228402" progId="Equation.3">
                  <p:embed/>
                  <p:pic>
                    <p:nvPicPr>
                      <p:cNvPr id="0" name="Объект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50" y="1231900"/>
                        <a:ext cx="363538" cy="468313"/>
                      </a:xfrm>
                      <a:prstGeom prst="rect">
                        <a:avLst/>
                      </a:prstGeom>
                      <a:solidFill>
                        <a:srgbClr val="5968B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Овал 45"/>
          <p:cNvSpPr/>
          <p:nvPr/>
        </p:nvSpPr>
        <p:spPr>
          <a:xfrm>
            <a:off x="1093788" y="3009900"/>
            <a:ext cx="215900" cy="2159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>
            <a:off x="1319213" y="3067050"/>
            <a:ext cx="215900" cy="10795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53271" name="Объект 47"/>
          <p:cNvGraphicFramePr>
            <a:graphicFrameLocks noChangeAspect="1"/>
          </p:cNvGraphicFramePr>
          <p:nvPr/>
        </p:nvGraphicFramePr>
        <p:xfrm>
          <a:off x="1066800" y="2470150"/>
          <a:ext cx="3651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11" name="Формула" r:id="rId12" imgW="177646" imgH="228402" progId="Equation.3">
                  <p:embed/>
                </p:oleObj>
              </mc:Choice>
              <mc:Fallback>
                <p:oleObj name="Формула" r:id="rId12" imgW="177646" imgH="228402" progId="Equation.3">
                  <p:embed/>
                  <p:pic>
                    <p:nvPicPr>
                      <p:cNvPr id="0" name="Объект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470150"/>
                        <a:ext cx="365125" cy="468313"/>
                      </a:xfrm>
                      <a:prstGeom prst="rect">
                        <a:avLst/>
                      </a:prstGeom>
                      <a:solidFill>
                        <a:srgbClr val="5968B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Овал 48"/>
          <p:cNvSpPr/>
          <p:nvPr/>
        </p:nvSpPr>
        <p:spPr>
          <a:xfrm>
            <a:off x="2509838" y="3017838"/>
            <a:ext cx="215900" cy="2159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>
            <a:off x="3089275" y="2979738"/>
            <a:ext cx="1223963" cy="249237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4899025" y="2457450"/>
            <a:ext cx="37306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029200" y="2973388"/>
            <a:ext cx="215900" cy="21590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43075" y="2728913"/>
            <a:ext cx="4302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53277" name="Объект 54"/>
          <p:cNvGraphicFramePr>
            <a:graphicFrameLocks noChangeAspect="1"/>
          </p:cNvGraphicFramePr>
          <p:nvPr/>
        </p:nvGraphicFramePr>
        <p:xfrm>
          <a:off x="5210175" y="3206750"/>
          <a:ext cx="36353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12" name="Формула" r:id="rId13" imgW="177646" imgH="228402" progId="Equation.3">
                  <p:embed/>
                </p:oleObj>
              </mc:Choice>
              <mc:Fallback>
                <p:oleObj name="Формула" r:id="rId13" imgW="177646" imgH="228402" progId="Equation.3">
                  <p:embed/>
                  <p:pic>
                    <p:nvPicPr>
                      <p:cNvPr id="0" name="Объект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175" y="3206750"/>
                        <a:ext cx="363538" cy="468313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5810250" y="2751138"/>
            <a:ext cx="4318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6532563" y="2768600"/>
            <a:ext cx="503237" cy="71913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6513513" y="2195513"/>
            <a:ext cx="4445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X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3281" name="Объект 58"/>
          <p:cNvGraphicFramePr>
            <a:graphicFrameLocks noChangeAspect="1"/>
          </p:cNvGraphicFramePr>
          <p:nvPr/>
        </p:nvGraphicFramePr>
        <p:xfrm>
          <a:off x="7192963" y="2952750"/>
          <a:ext cx="16303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13" name="Формула" r:id="rId14" imgW="1295400" imgH="228600" progId="Equation.3">
                  <p:embed/>
                </p:oleObj>
              </mc:Choice>
              <mc:Fallback>
                <p:oleObj name="Формула" r:id="rId14" imgW="1295400" imgH="228600" progId="Equation.3">
                  <p:embed/>
                  <p:pic>
                    <p:nvPicPr>
                      <p:cNvPr id="0" name="Объект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2963" y="2952750"/>
                        <a:ext cx="1630362" cy="288925"/>
                      </a:xfrm>
                      <a:prstGeom prst="rect">
                        <a:avLst/>
                      </a:prstGeom>
                      <a:solidFill>
                        <a:srgbClr val="81D31A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Стрелка влево 59"/>
          <p:cNvSpPr/>
          <p:nvPr/>
        </p:nvSpPr>
        <p:spPr>
          <a:xfrm>
            <a:off x="2289175" y="3082925"/>
            <a:ext cx="215900" cy="107950"/>
          </a:xfrm>
          <a:prstGeom prst="left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53283" name="Объект 60"/>
          <p:cNvGraphicFramePr>
            <a:graphicFrameLocks noChangeAspect="1"/>
          </p:cNvGraphicFramePr>
          <p:nvPr/>
        </p:nvGraphicFramePr>
        <p:xfrm>
          <a:off x="2427288" y="2484438"/>
          <a:ext cx="36353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14" name="Формула" r:id="rId15" imgW="177646" imgH="228402" progId="Equation.3">
                  <p:embed/>
                </p:oleObj>
              </mc:Choice>
              <mc:Fallback>
                <p:oleObj name="Формула" r:id="rId15" imgW="177646" imgH="228402" progId="Equation.3">
                  <p:embed/>
                  <p:pic>
                    <p:nvPicPr>
                      <p:cNvPr id="0" name="Объект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288" y="2484438"/>
                        <a:ext cx="363537" cy="468312"/>
                      </a:xfrm>
                      <a:prstGeom prst="rect">
                        <a:avLst/>
                      </a:prstGeom>
                      <a:solidFill>
                        <a:srgbClr val="5968B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Прямоугольник 61"/>
          <p:cNvSpPr/>
          <p:nvPr/>
        </p:nvSpPr>
        <p:spPr>
          <a:xfrm>
            <a:off x="285750" y="1211263"/>
            <a:ext cx="635000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{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Стрелка вправо 63"/>
          <p:cNvSpPr/>
          <p:nvPr/>
        </p:nvSpPr>
        <p:spPr>
          <a:xfrm>
            <a:off x="5256213" y="3013075"/>
            <a:ext cx="215900" cy="144463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Номер слайда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2873A-9EA0-4303-A306-1CCF38E8FB0F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1331913" y="188913"/>
            <a:ext cx="6543675" cy="830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>
                <a:latin typeface="Comic Sans MS" pitchFamily="66" charset="0"/>
              </a:rPr>
              <a:t>Оценки для </a:t>
            </a:r>
            <a:r>
              <a:rPr lang="en-US" altLang="ru-RU" sz="2400">
                <a:latin typeface="Comic Sans MS" pitchFamily="66" charset="0"/>
              </a:rPr>
              <a:t>NICA</a:t>
            </a:r>
            <a:r>
              <a:rPr lang="ru-RU" altLang="ru-RU" sz="2400">
                <a:latin typeface="Comic Sans MS" pitchFamily="66" charset="0"/>
              </a:rPr>
              <a:t>:  Длина кольца 503,4 м </a:t>
            </a:r>
          </a:p>
          <a:p>
            <a:pPr eaLnBrk="1" hangingPunct="1"/>
            <a:r>
              <a:rPr lang="ru-RU" altLang="ru-RU" sz="2400">
                <a:latin typeface="Comic Sans MS" pitchFamily="66" charset="0"/>
              </a:rPr>
              <a:t>Отсюда время для скорости света </a:t>
            </a:r>
          </a:p>
        </p:txBody>
      </p:sp>
      <p:graphicFrame>
        <p:nvGraphicFramePr>
          <p:cNvPr id="55299" name="Объект 2"/>
          <p:cNvGraphicFramePr>
            <a:graphicFrameLocks noChangeAspect="1"/>
          </p:cNvGraphicFramePr>
          <p:nvPr/>
        </p:nvGraphicFramePr>
        <p:xfrm>
          <a:off x="6580188" y="595313"/>
          <a:ext cx="1295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63" name="Формула" r:id="rId3" imgW="749300" imgH="190500" progId="Equation.3">
                  <p:embed/>
                </p:oleObj>
              </mc:Choice>
              <mc:Fallback>
                <p:oleObj name="Формула" r:id="rId3" imgW="749300" imgH="1905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0188" y="595313"/>
                        <a:ext cx="1295400" cy="33020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1776413" y="1365250"/>
            <a:ext cx="5589587" cy="830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>
                <a:latin typeface="Comic Sans MS" pitchFamily="66" charset="0"/>
              </a:rPr>
              <a:t>Скорость для </a:t>
            </a:r>
            <a:r>
              <a:rPr lang="en-US" altLang="ru-RU" sz="2400">
                <a:latin typeface="Comic Sans MS" pitchFamily="66" charset="0"/>
              </a:rPr>
              <a:t>p=4.5 GeV/c </a:t>
            </a:r>
            <a:r>
              <a:rPr lang="el-GR" altLang="ru-RU" sz="2400">
                <a:latin typeface="Comic Sans MS" pitchFamily="66" charset="0"/>
                <a:cs typeface="Times New Roman" pitchFamily="18" charset="0"/>
              </a:rPr>
              <a:t>β</a:t>
            </a:r>
            <a:r>
              <a:rPr lang="en-US" altLang="ru-RU" sz="2400">
                <a:latin typeface="Comic Sans MS" pitchFamily="66" charset="0"/>
                <a:cs typeface="Times New Roman" pitchFamily="18" charset="0"/>
              </a:rPr>
              <a:t>=0.9779</a:t>
            </a:r>
          </a:p>
          <a:p>
            <a:pPr eaLnBrk="1" hangingPunct="1"/>
            <a:r>
              <a:rPr lang="ru-RU" altLang="ru-RU" sz="2400">
                <a:latin typeface="Comic Sans MS" pitchFamily="66" charset="0"/>
                <a:cs typeface="Times New Roman" pitchFamily="18" charset="0"/>
              </a:rPr>
              <a:t>Частота обращения </a:t>
            </a:r>
            <a:r>
              <a:rPr lang="en-US" altLang="ru-RU" sz="2400">
                <a:latin typeface="Comic Sans MS" pitchFamily="66" charset="0"/>
                <a:cs typeface="Times New Roman" pitchFamily="18" charset="0"/>
              </a:rPr>
              <a:t>f=0.583 MHz</a:t>
            </a:r>
            <a:endParaRPr lang="ru-RU" altLang="ru-RU" sz="2400">
              <a:latin typeface="Comic Sans MS" pitchFamily="66" charset="0"/>
            </a:endParaRPr>
          </a:p>
        </p:txBody>
      </p:sp>
      <p:graphicFrame>
        <p:nvGraphicFramePr>
          <p:cNvPr id="55301" name="Объект 5"/>
          <p:cNvGraphicFramePr>
            <a:graphicFrameLocks noChangeAspect="1"/>
          </p:cNvGraphicFramePr>
          <p:nvPr/>
        </p:nvGraphicFramePr>
        <p:xfrm>
          <a:off x="963613" y="2276475"/>
          <a:ext cx="72802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64" name="Формула" r:id="rId5" imgW="3302000" imgH="254000" progId="Equation.3">
                  <p:embed/>
                </p:oleObj>
              </mc:Choice>
              <mc:Fallback>
                <p:oleObj name="Формула" r:id="rId5" imgW="3302000" imgH="2540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2276475"/>
                        <a:ext cx="7280275" cy="560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2" name="TextBox 6"/>
          <p:cNvSpPr txBox="1">
            <a:spLocks noChangeArrowheads="1"/>
          </p:cNvSpPr>
          <p:nvPr/>
        </p:nvSpPr>
        <p:spPr bwMode="auto">
          <a:xfrm>
            <a:off x="1544638" y="2954338"/>
            <a:ext cx="6118225" cy="461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>
                <a:latin typeface="Comic Sans MS" pitchFamily="66" charset="0"/>
              </a:rPr>
              <a:t>Отсюда находим площадь пересечения</a:t>
            </a:r>
          </a:p>
        </p:txBody>
      </p:sp>
      <p:graphicFrame>
        <p:nvGraphicFramePr>
          <p:cNvPr id="55303" name="Объект 7"/>
          <p:cNvGraphicFramePr>
            <a:graphicFrameLocks noChangeAspect="1"/>
          </p:cNvGraphicFramePr>
          <p:nvPr/>
        </p:nvGraphicFramePr>
        <p:xfrm>
          <a:off x="1023938" y="3644900"/>
          <a:ext cx="7466012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65" name="Формула" r:id="rId7" imgW="4013200" imgH="419100" progId="Equation.3">
                  <p:embed/>
                </p:oleObj>
              </mc:Choice>
              <mc:Fallback>
                <p:oleObj name="Формула" r:id="rId7" imgW="4013200" imgH="41910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3644900"/>
                        <a:ext cx="7466012" cy="7794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Объект 8"/>
          <p:cNvGraphicFramePr>
            <a:graphicFrameLocks noChangeAspect="1"/>
          </p:cNvGraphicFramePr>
          <p:nvPr/>
        </p:nvGraphicFramePr>
        <p:xfrm>
          <a:off x="1331913" y="4437063"/>
          <a:ext cx="64801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66" name="Формула" r:id="rId9" imgW="3238500" imgH="241300" progId="Equation.3">
                  <p:embed/>
                </p:oleObj>
              </mc:Choice>
              <mc:Fallback>
                <p:oleObj name="Формула" r:id="rId9" imgW="3238500" imgH="24130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437063"/>
                        <a:ext cx="6480175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B7E1B-7E36-421E-8C08-3723288CA069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55306" name="TextBox 2"/>
          <p:cNvSpPr txBox="1">
            <a:spLocks noChangeArrowheads="1"/>
          </p:cNvSpPr>
          <p:nvPr/>
        </p:nvSpPr>
        <p:spPr bwMode="auto">
          <a:xfrm>
            <a:off x="401638" y="5064125"/>
            <a:ext cx="8166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Если же учесть изменение светимости за счёт бета функции, то исходная</a:t>
            </a:r>
          </a:p>
          <a:p>
            <a:pPr eaLnBrk="1" hangingPunct="1"/>
            <a:r>
              <a:rPr lang="ru-RU"/>
              <a:t>светимость должна быть в 1</a:t>
            </a:r>
            <a:r>
              <a:rPr lang="en-US"/>
              <a:t>/</a:t>
            </a:r>
            <a:r>
              <a:rPr lang="ru-RU"/>
              <a:t>0.37</a:t>
            </a:r>
            <a:r>
              <a:rPr lang="en-US"/>
              <a:t> = 2.7 </a:t>
            </a:r>
            <a:r>
              <a:rPr lang="ru-RU"/>
              <a:t>больше, что даёт:</a:t>
            </a:r>
          </a:p>
          <a:p>
            <a:pPr eaLnBrk="1" hangingPunct="1"/>
            <a:r>
              <a:rPr lang="ru-RU"/>
              <a:t>    </a:t>
            </a:r>
          </a:p>
          <a:p>
            <a:pPr eaLnBrk="1" hangingPunct="1"/>
            <a:endParaRPr lang="ru-RU"/>
          </a:p>
        </p:txBody>
      </p:sp>
      <p:graphicFrame>
        <p:nvGraphicFramePr>
          <p:cNvPr id="55307" name="Объект 7"/>
          <p:cNvGraphicFramePr>
            <a:graphicFrameLocks noChangeAspect="1"/>
          </p:cNvGraphicFramePr>
          <p:nvPr/>
        </p:nvGraphicFramePr>
        <p:xfrm>
          <a:off x="2257425" y="6040438"/>
          <a:ext cx="46291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67" name="Формула" r:id="rId11" imgW="2489200" imgH="241300" progId="Equation.3">
                  <p:embed/>
                </p:oleObj>
              </mc:Choice>
              <mc:Fallback>
                <p:oleObj name="Формула" r:id="rId11" imgW="2489200" imgH="24130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6040438"/>
                        <a:ext cx="4629150" cy="447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9856" y="836712"/>
            <a:ext cx="3700763" cy="22322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6419" y="98425"/>
            <a:ext cx="4225837" cy="52322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Fixed target luminosity</a:t>
            </a:r>
            <a:endParaRPr lang="ru-RU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953" y="926836"/>
            <a:ext cx="3584351" cy="205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127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1278" name="Прямоугольник 13"/>
          <p:cNvSpPr>
            <a:spLocks noChangeArrowheads="1"/>
          </p:cNvSpPr>
          <p:nvPr/>
        </p:nvSpPr>
        <p:spPr bwMode="auto">
          <a:xfrm>
            <a:off x="3131840" y="6093296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prstClr val="black"/>
                </a:solidFill>
                <a:latin typeface="Comic Sans MS" pitchFamily="66" charset="0"/>
              </a:rPr>
              <a:t/>
            </a:r>
            <a:br>
              <a:rPr lang="ru-RU" altLang="ru-RU" dirty="0">
                <a:solidFill>
                  <a:prstClr val="black"/>
                </a:solidFill>
                <a:latin typeface="Comic Sans MS" pitchFamily="66" charset="0"/>
              </a:rPr>
            </a:br>
            <a:endParaRPr lang="en-US" altLang="ru-RU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127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0C9DF-E876-4938-A3D1-3B2230B1609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43539" y="3152629"/>
                <a:ext cx="8031596" cy="120988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Times New Roman"/>
                              <a:cs typeface="Times New Roman"/>
                            </a:rPr>
                            <m:t>𝒅𝑹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Times New Roman"/>
                              <a:cs typeface="Times New Roman"/>
                            </a:rPr>
                            <m:t>𝒅𝒕</m:t>
                          </m:r>
                        </m:den>
                      </m:f>
                      <m:r>
                        <a:rPr lang="ru-RU" sz="2800" b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8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8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𝒃𝒎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8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800" b="1" i="1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𝑨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ru-RU" sz="2800" b="1" i="1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𝛒</m:t>
                                  </m:r>
                                  <m:d>
                                    <m:dPr>
                                      <m:ctrlPr>
                                        <a:rPr lang="ru-RU" sz="2800" b="1" i="1"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𝐠</m:t>
                                      </m:r>
                                      <m:r>
                                        <a:rPr lang="ru-RU" sz="2800" b="1"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ru-RU" sz="2800" b="1" i="1">
                                              <a:solidFill>
                                                <a:prstClr val="black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prstClr val="black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𝒄𝒎</m:t>
                                          </m:r>
                                        </m:e>
                                        <m:sup>
                                          <m:r>
                                            <a:rPr lang="ru-RU" sz="2800" b="1" i="1">
                                              <a:solidFill>
                                                <a:prstClr val="black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−</m:t>
                                          </m:r>
                                          <m:r>
                                            <a:rPr lang="ru-RU" sz="2800" b="1" i="1">
                                              <a:solidFill>
                                                <a:prstClr val="black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e>
                                  </m:d>
                                  <m:sSub>
                                    <m:sSubPr>
                                      <m:ctrlPr>
                                        <a:rPr lang="ru-RU" sz="2800" b="1" i="1"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𝒍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𝒕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2800" b="1" i="1"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𝒄𝒎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800" b="1" i="1"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𝒕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Times New Roman"/>
                              <a:cs typeface="Times New Roman"/>
                            </a:rPr>
                            <m:t>𝑫</m:t>
                          </m:r>
                        </m:e>
                      </m:d>
                      <m:r>
                        <a:rPr lang="en-US" sz="28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Times New Roman"/>
                          <a:cs typeface="Times New Roman"/>
                        </a:rPr>
                        <m:t>𝛔</m:t>
                      </m:r>
                      <m:r>
                        <a:rPr lang="ru-RU" sz="2800" b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sSup>
                        <m:sSupPr>
                          <m:ctrlPr>
                            <a:rPr lang="ru-RU" sz="28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Times New Roman"/>
                              <a:cs typeface="Times New Roman"/>
                            </a:rPr>
                            <m:t>𝒄𝒎</m:t>
                          </m:r>
                        </m:e>
                        <m:sup>
                          <m:r>
                            <a:rPr lang="ru-RU" sz="28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ru-RU" sz="2800" b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  <m:r>
                        <a:rPr lang="ru-RU" sz="28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ru-RU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39" y="3152629"/>
                <a:ext cx="8031596" cy="12098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12736" y="4539854"/>
                <a:ext cx="4624151" cy="203132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𝐝𝐑</m:t>
                        </m:r>
                      </m:num>
                      <m:den>
                        <m:r>
                          <a:rPr lang="en-US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𝐝𝐭</m:t>
                        </m:r>
                      </m:den>
                    </m:f>
                  </m:oMath>
                </a14:m>
                <a:r>
                  <a:rPr lang="en-US" b="1" dirty="0" smtClean="0">
                    <a:latin typeface="Algerian" pitchFamily="82" charset="0"/>
                  </a:rPr>
                  <a:t> -  </a:t>
                </a:r>
                <a:r>
                  <a:rPr lang="en-US" b="1" dirty="0" smtClean="0">
                    <a:latin typeface="Comic Sans MS" pitchFamily="66" charset="0"/>
                  </a:rPr>
                  <a:t>counting rate</a:t>
                </a:r>
                <a:endParaRPr lang="en-US" b="1" dirty="0" smtClean="0">
                  <a:latin typeface="Algerian" pitchFamily="82" charset="0"/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𝐍</m:t>
                        </m:r>
                      </m:e>
                      <m:sub>
                        <m:r>
                          <a:rPr lang="en-US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𝐛𝐦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− </m:t>
                    </m:r>
                  </m:oMath>
                </a14:m>
                <a:r>
                  <a:rPr lang="en-US" altLang="ru-RU" b="1" dirty="0">
                    <a:solidFill>
                      <a:prstClr val="black"/>
                    </a:solidFill>
                    <a:latin typeface="Comic Sans MS" pitchFamily="66" charset="0"/>
                  </a:rPr>
                  <a:t>numbers of particles per </a:t>
                </a:r>
                <a:r>
                  <a:rPr lang="en-US" altLang="ru-RU" b="1" dirty="0" smtClean="0">
                    <a:solidFill>
                      <a:prstClr val="black"/>
                    </a:solidFill>
                    <a:latin typeface="Comic Sans MS" pitchFamily="66" charset="0"/>
                  </a:rPr>
                  <a:t>burst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ru-RU" b="1" i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𝐍</m:t>
                        </m:r>
                      </m:e>
                      <m:sub>
                        <m:r>
                          <a:rPr lang="en-US" altLang="ru-RU" b="1" i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𝐀</m:t>
                        </m:r>
                      </m:sub>
                    </m:sSub>
                    <m:r>
                      <a:rPr lang="en-US" altLang="ru-RU" b="0" i="1" smtClean="0">
                        <a:solidFill>
                          <a:prstClr val="black"/>
                        </a:solidFill>
                        <a:latin typeface="Cambria Math"/>
                      </a:rPr>
                      <m:t> − </m:t>
                    </m:r>
                  </m:oMath>
                </a14:m>
                <a:r>
                  <a:rPr lang="en-US" altLang="ru-RU" b="1" dirty="0" smtClean="0">
                    <a:solidFill>
                      <a:prstClr val="black"/>
                    </a:solidFill>
                    <a:latin typeface="Comic Sans MS" pitchFamily="66" charset="0"/>
                  </a:rPr>
                  <a:t>Avogadro number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altLang="ru-RU" b="1" i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𝛒</m:t>
                    </m:r>
                    <m:d>
                      <m:dPr>
                        <m:ctrlPr>
                          <a:rPr lang="en-US" altLang="ru-RU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ru-RU" b="1" i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…</m:t>
                        </m:r>
                      </m:e>
                    </m:d>
                    <m:r>
                      <a:rPr lang="en-US" altLang="ru-RU" b="1" i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ru-RU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- the </a:t>
                </a:r>
                <a:r>
                  <a:rPr lang="en-US" altLang="ru-RU" b="1" dirty="0" smtClean="0">
                    <a:solidFill>
                      <a:prstClr val="black"/>
                    </a:solidFill>
                    <a:latin typeface="Comic Sans MS" pitchFamily="66" charset="0"/>
                  </a:rPr>
                  <a:t>target density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ru-RU" b="1" i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𝐥</m:t>
                        </m:r>
                      </m:e>
                      <m:sub>
                        <m:r>
                          <a:rPr lang="en-US" altLang="ru-RU" b="1" i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𝐭</m:t>
                        </m:r>
                      </m:sub>
                    </m:sSub>
                    <m:d>
                      <m:dPr>
                        <m:ctrlPr>
                          <a:rPr lang="en-US" altLang="ru-RU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ru-RU" b="1" i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…</m:t>
                        </m:r>
                      </m:e>
                    </m:d>
                  </m:oMath>
                </a14:m>
                <a:r>
                  <a:rPr lang="en-US" altLang="ru-RU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n-US" altLang="ru-RU" b="1" dirty="0">
                    <a:solidFill>
                      <a:prstClr val="black"/>
                    </a:solidFill>
                    <a:latin typeface="Comic Sans MS" pitchFamily="66" charset="0"/>
                  </a:rPr>
                  <a:t>- the target length for the </a:t>
                </a:r>
                <a:r>
                  <a:rPr lang="en-US" altLang="ru-RU" b="1" dirty="0" smtClean="0">
                    <a:solidFill>
                      <a:prstClr val="black"/>
                    </a:solidFill>
                    <a:latin typeface="Comic Sans MS" pitchFamily="66" charset="0"/>
                  </a:rPr>
                  <a:t>beam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ru-RU" b="1" i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𝐀</m:t>
                        </m:r>
                      </m:e>
                      <m:sub>
                        <m:r>
                          <a:rPr lang="en-US" altLang="ru-RU" b="1" i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n-US" altLang="ru-RU" b="1" dirty="0" smtClean="0">
                    <a:solidFill>
                      <a:prstClr val="black"/>
                    </a:solidFill>
                    <a:latin typeface="Comic Sans MS" pitchFamily="66" charset="0"/>
                  </a:rPr>
                  <a:t> </a:t>
                </a:r>
                <a:r>
                  <a:rPr lang="en-US" altLang="ru-RU" b="1" dirty="0">
                    <a:solidFill>
                      <a:prstClr val="black"/>
                    </a:solidFill>
                    <a:latin typeface="Comic Sans MS" pitchFamily="66" charset="0"/>
                  </a:rPr>
                  <a:t>- </a:t>
                </a:r>
                <a:r>
                  <a:rPr lang="en-US" altLang="ru-RU" b="1" dirty="0" smtClean="0">
                    <a:solidFill>
                      <a:prstClr val="black"/>
                    </a:solidFill>
                    <a:latin typeface="Comic Sans MS" pitchFamily="66" charset="0"/>
                  </a:rPr>
                  <a:t>the target </a:t>
                </a:r>
                <a:r>
                  <a:rPr lang="en-US" altLang="ru-RU" b="1" dirty="0">
                    <a:solidFill>
                      <a:prstClr val="black"/>
                    </a:solidFill>
                    <a:latin typeface="Comic Sans MS" pitchFamily="66" charset="0"/>
                  </a:rPr>
                  <a:t>atomic </a:t>
                </a:r>
                <a:r>
                  <a:rPr lang="en-US" altLang="ru-RU" b="1" dirty="0" smtClean="0">
                    <a:solidFill>
                      <a:prstClr val="black"/>
                    </a:solidFill>
                    <a:latin typeface="Comic Sans MS" pitchFamily="66" charset="0"/>
                  </a:rPr>
                  <a:t>mass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altLang="ru-RU" b="1" i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𝐃</m:t>
                    </m:r>
                  </m:oMath>
                </a14:m>
                <a:r>
                  <a:rPr lang="en-US" altLang="ru-RU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 - </a:t>
                </a:r>
                <a:r>
                  <a:rPr lang="en-US" altLang="ru-RU" b="1" dirty="0">
                    <a:solidFill>
                      <a:prstClr val="black"/>
                    </a:solidFill>
                    <a:latin typeface="Comic Sans MS" pitchFamily="66" charset="0"/>
                  </a:rPr>
                  <a:t>duty cycle</a:t>
                </a:r>
                <a:endParaRPr lang="en-US" alt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736" y="4539854"/>
                <a:ext cx="4624151" cy="2031325"/>
              </a:xfrm>
              <a:prstGeom prst="rect">
                <a:avLst/>
              </a:prstGeom>
              <a:blipFill rotWithShape="1">
                <a:blip r:embed="rId4"/>
                <a:stretch>
                  <a:fillRect l="-524" t="-20414" b="-4438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1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1331913" y="188913"/>
            <a:ext cx="6543675" cy="830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>
                <a:latin typeface="Comic Sans MS" pitchFamily="66" charset="0"/>
              </a:rPr>
              <a:t>Оценки для </a:t>
            </a:r>
            <a:r>
              <a:rPr lang="en-US" altLang="ru-RU" sz="2400">
                <a:latin typeface="Comic Sans MS" pitchFamily="66" charset="0"/>
              </a:rPr>
              <a:t>NICA</a:t>
            </a:r>
            <a:r>
              <a:rPr lang="ru-RU" altLang="ru-RU" sz="2400">
                <a:latin typeface="Comic Sans MS" pitchFamily="66" charset="0"/>
              </a:rPr>
              <a:t>:  Длина кольца 503,4 м </a:t>
            </a:r>
          </a:p>
          <a:p>
            <a:pPr eaLnBrk="1" hangingPunct="1"/>
            <a:r>
              <a:rPr lang="ru-RU" altLang="ru-RU" sz="2400">
                <a:latin typeface="Comic Sans MS" pitchFamily="66" charset="0"/>
              </a:rPr>
              <a:t>Отсюда время для скорости света </a:t>
            </a:r>
          </a:p>
        </p:txBody>
      </p:sp>
      <p:graphicFrame>
        <p:nvGraphicFramePr>
          <p:cNvPr id="56323" name="Объект 2"/>
          <p:cNvGraphicFramePr>
            <a:graphicFrameLocks noChangeAspect="1"/>
          </p:cNvGraphicFramePr>
          <p:nvPr/>
        </p:nvGraphicFramePr>
        <p:xfrm>
          <a:off x="6580188" y="595313"/>
          <a:ext cx="1295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87" name="Формула" r:id="rId3" imgW="749300" imgH="190500" progId="Equation.3">
                  <p:embed/>
                </p:oleObj>
              </mc:Choice>
              <mc:Fallback>
                <p:oleObj name="Формула" r:id="rId3" imgW="749300" imgH="1905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0188" y="595313"/>
                        <a:ext cx="1295400" cy="33020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1776413" y="1365250"/>
            <a:ext cx="5589587" cy="830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>
                <a:latin typeface="Comic Sans MS" pitchFamily="66" charset="0"/>
              </a:rPr>
              <a:t>Скорость для </a:t>
            </a:r>
            <a:r>
              <a:rPr lang="en-US" altLang="ru-RU" sz="2400">
                <a:latin typeface="Comic Sans MS" pitchFamily="66" charset="0"/>
              </a:rPr>
              <a:t>p=4.5 GeV/c </a:t>
            </a:r>
            <a:r>
              <a:rPr lang="el-GR" altLang="ru-RU" sz="2400">
                <a:latin typeface="Comic Sans MS" pitchFamily="66" charset="0"/>
                <a:cs typeface="Times New Roman" pitchFamily="18" charset="0"/>
              </a:rPr>
              <a:t>β</a:t>
            </a:r>
            <a:r>
              <a:rPr lang="en-US" altLang="ru-RU" sz="2400">
                <a:latin typeface="Comic Sans MS" pitchFamily="66" charset="0"/>
                <a:cs typeface="Times New Roman" pitchFamily="18" charset="0"/>
              </a:rPr>
              <a:t>=0.9779</a:t>
            </a:r>
          </a:p>
          <a:p>
            <a:pPr eaLnBrk="1" hangingPunct="1"/>
            <a:r>
              <a:rPr lang="ru-RU" altLang="ru-RU" sz="2400">
                <a:latin typeface="Comic Sans MS" pitchFamily="66" charset="0"/>
                <a:cs typeface="Times New Roman" pitchFamily="18" charset="0"/>
              </a:rPr>
              <a:t>Частота обращения </a:t>
            </a:r>
            <a:r>
              <a:rPr lang="en-US" altLang="ru-RU" sz="2400">
                <a:latin typeface="Comic Sans MS" pitchFamily="66" charset="0"/>
                <a:cs typeface="Times New Roman" pitchFamily="18" charset="0"/>
              </a:rPr>
              <a:t>f=0.583 MHz</a:t>
            </a:r>
            <a:endParaRPr lang="ru-RU" altLang="ru-RU" sz="2400">
              <a:latin typeface="Comic Sans MS" pitchFamily="66" charset="0"/>
            </a:endParaRPr>
          </a:p>
        </p:txBody>
      </p:sp>
      <p:graphicFrame>
        <p:nvGraphicFramePr>
          <p:cNvPr id="56325" name="Объект 5"/>
          <p:cNvGraphicFramePr>
            <a:graphicFrameLocks noChangeAspect="1"/>
          </p:cNvGraphicFramePr>
          <p:nvPr/>
        </p:nvGraphicFramePr>
        <p:xfrm>
          <a:off x="963613" y="2276475"/>
          <a:ext cx="72802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88" name="Формула" r:id="rId5" imgW="3302000" imgH="254000" progId="Equation.3">
                  <p:embed/>
                </p:oleObj>
              </mc:Choice>
              <mc:Fallback>
                <p:oleObj name="Формула" r:id="rId5" imgW="3302000" imgH="2540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2276475"/>
                        <a:ext cx="7280275" cy="560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TextBox 6"/>
          <p:cNvSpPr txBox="1">
            <a:spLocks noChangeArrowheads="1"/>
          </p:cNvSpPr>
          <p:nvPr/>
        </p:nvSpPr>
        <p:spPr bwMode="auto">
          <a:xfrm>
            <a:off x="1544638" y="2954338"/>
            <a:ext cx="6118225" cy="461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>
                <a:latin typeface="Comic Sans MS" pitchFamily="66" charset="0"/>
              </a:rPr>
              <a:t>Отсюда находим площадь пересечения</a:t>
            </a:r>
          </a:p>
        </p:txBody>
      </p:sp>
      <p:graphicFrame>
        <p:nvGraphicFramePr>
          <p:cNvPr id="56327" name="Объект 7"/>
          <p:cNvGraphicFramePr>
            <a:graphicFrameLocks noChangeAspect="1"/>
          </p:cNvGraphicFramePr>
          <p:nvPr/>
        </p:nvGraphicFramePr>
        <p:xfrm>
          <a:off x="1023938" y="3644900"/>
          <a:ext cx="7466012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89" name="Формула" r:id="rId7" imgW="4013200" imgH="419100" progId="Equation.3">
                  <p:embed/>
                </p:oleObj>
              </mc:Choice>
              <mc:Fallback>
                <p:oleObj name="Формула" r:id="rId7" imgW="4013200" imgH="41910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3644900"/>
                        <a:ext cx="7466012" cy="7794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8" name="Объект 8"/>
          <p:cNvGraphicFramePr>
            <a:graphicFrameLocks noChangeAspect="1"/>
          </p:cNvGraphicFramePr>
          <p:nvPr/>
        </p:nvGraphicFramePr>
        <p:xfrm>
          <a:off x="1331913" y="4437063"/>
          <a:ext cx="64801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90" name="Формула" r:id="rId9" imgW="3238500" imgH="241300" progId="Equation.3">
                  <p:embed/>
                </p:oleObj>
              </mc:Choice>
              <mc:Fallback>
                <p:oleObj name="Формула" r:id="rId9" imgW="3238500" imgH="24130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437063"/>
                        <a:ext cx="6480175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2B975-12CB-4DE1-A1ED-11EAD12E1050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56330" name="TextBox 2"/>
          <p:cNvSpPr txBox="1">
            <a:spLocks noChangeArrowheads="1"/>
          </p:cNvSpPr>
          <p:nvPr/>
        </p:nvSpPr>
        <p:spPr bwMode="auto">
          <a:xfrm>
            <a:off x="401638" y="5064125"/>
            <a:ext cx="8166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Если же учесть изменение светимости за счёт бета функции, то исходная</a:t>
            </a:r>
          </a:p>
          <a:p>
            <a:pPr eaLnBrk="1" hangingPunct="1"/>
            <a:r>
              <a:rPr lang="ru-RU"/>
              <a:t>светимость должна быть в 1</a:t>
            </a:r>
            <a:r>
              <a:rPr lang="en-US"/>
              <a:t>/</a:t>
            </a:r>
            <a:r>
              <a:rPr lang="ru-RU"/>
              <a:t>0.39</a:t>
            </a:r>
            <a:r>
              <a:rPr lang="en-US"/>
              <a:t> = </a:t>
            </a:r>
            <a:r>
              <a:rPr lang="ru-RU"/>
              <a:t>2</a:t>
            </a:r>
            <a:r>
              <a:rPr lang="en-US"/>
              <a:t>.</a:t>
            </a:r>
            <a:r>
              <a:rPr lang="ru-RU"/>
              <a:t>56</a:t>
            </a:r>
            <a:r>
              <a:rPr lang="en-US"/>
              <a:t> </a:t>
            </a:r>
            <a:r>
              <a:rPr lang="ru-RU"/>
              <a:t>больше, что даёт:</a:t>
            </a:r>
          </a:p>
        </p:txBody>
      </p:sp>
      <p:graphicFrame>
        <p:nvGraphicFramePr>
          <p:cNvPr id="56331" name="Объект 7"/>
          <p:cNvGraphicFramePr>
            <a:graphicFrameLocks noChangeAspect="1"/>
          </p:cNvGraphicFramePr>
          <p:nvPr/>
        </p:nvGraphicFramePr>
        <p:xfrm>
          <a:off x="2246313" y="6040438"/>
          <a:ext cx="46529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91" name="Формула" r:id="rId11" imgW="2501900" imgH="241300" progId="Equation.3">
                  <p:embed/>
                </p:oleObj>
              </mc:Choice>
              <mc:Fallback>
                <p:oleObj name="Формула" r:id="rId11" imgW="2501900" imgH="24130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3" y="6040438"/>
                        <a:ext cx="4652962" cy="447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09A69-DBE8-4237-AB4B-904806E882B7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  <p:sp>
        <p:nvSpPr>
          <p:cNvPr id="57347" name="TextBox 2"/>
          <p:cNvSpPr txBox="1">
            <a:spLocks noChangeArrowheads="1"/>
          </p:cNvSpPr>
          <p:nvPr/>
        </p:nvSpPr>
        <p:spPr bwMode="auto">
          <a:xfrm>
            <a:off x="1187450" y="382588"/>
            <a:ext cx="7642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Оценку поперечных размеров можно получить </a:t>
            </a:r>
          </a:p>
          <a:p>
            <a:pPr eaLnBrk="1" hangingPunct="1"/>
            <a:r>
              <a:rPr lang="ru-RU" sz="2400"/>
              <a:t>опираясь на известный акксептанс и бета функцию.</a:t>
            </a:r>
          </a:p>
        </p:txBody>
      </p:sp>
      <p:graphicFrame>
        <p:nvGraphicFramePr>
          <p:cNvPr id="57348" name="Объект 3"/>
          <p:cNvGraphicFramePr>
            <a:graphicFrameLocks noChangeAspect="1"/>
          </p:cNvGraphicFramePr>
          <p:nvPr/>
        </p:nvGraphicFramePr>
        <p:xfrm>
          <a:off x="3425825" y="1052513"/>
          <a:ext cx="25019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27" name="Формула" r:id="rId3" imgW="914400" imgH="254000" progId="Equation.3">
                  <p:embed/>
                </p:oleObj>
              </mc:Choice>
              <mc:Fallback>
                <p:oleObj name="Формула" r:id="rId3" imgW="914400" imgH="2540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825" y="1052513"/>
                        <a:ext cx="25019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TextBox 4"/>
          <p:cNvSpPr txBox="1">
            <a:spLocks noChangeArrowheads="1"/>
          </p:cNvSpPr>
          <p:nvPr/>
        </p:nvSpPr>
        <p:spPr bwMode="auto">
          <a:xfrm>
            <a:off x="-19050" y="1844675"/>
            <a:ext cx="3351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Для параметров </a:t>
            </a:r>
            <a:r>
              <a:rPr lang="en-US" sz="2400"/>
              <a:t>NICA:</a:t>
            </a:r>
            <a:endParaRPr lang="ru-RU" sz="2400"/>
          </a:p>
        </p:txBody>
      </p:sp>
      <p:graphicFrame>
        <p:nvGraphicFramePr>
          <p:cNvPr id="57350" name="Объект 5"/>
          <p:cNvGraphicFramePr>
            <a:graphicFrameLocks noChangeAspect="1"/>
          </p:cNvGraphicFramePr>
          <p:nvPr/>
        </p:nvGraphicFramePr>
        <p:xfrm>
          <a:off x="3419475" y="1700213"/>
          <a:ext cx="2879725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28" name="Формула" r:id="rId5" imgW="1447172" imgH="761669" progId="Equation.3">
                  <p:embed/>
                </p:oleObj>
              </mc:Choice>
              <mc:Fallback>
                <p:oleObj name="Формула" r:id="rId5" imgW="1447172" imgH="761669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700213"/>
                        <a:ext cx="2879725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539750" y="3440113"/>
            <a:ext cx="1520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Это даёт:</a:t>
            </a:r>
          </a:p>
        </p:txBody>
      </p:sp>
      <p:graphicFrame>
        <p:nvGraphicFramePr>
          <p:cNvPr id="57352" name="Объект 8"/>
          <p:cNvGraphicFramePr>
            <a:graphicFrameLocks noChangeAspect="1"/>
          </p:cNvGraphicFramePr>
          <p:nvPr/>
        </p:nvGraphicFramePr>
        <p:xfrm>
          <a:off x="2713038" y="3305175"/>
          <a:ext cx="4913312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29" name="Формула" r:id="rId7" imgW="2298700" imgH="558800" progId="Equation.3">
                  <p:embed/>
                </p:oleObj>
              </mc:Choice>
              <mc:Fallback>
                <p:oleObj name="Формула" r:id="rId7" imgW="2298700" imgH="55880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3305175"/>
                        <a:ext cx="4913312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9512" y="4725144"/>
            <a:ext cx="7620548" cy="707886"/>
          </a:xfrm>
          <a:prstGeom prst="rect">
            <a:avLst/>
          </a:prstGeom>
          <a:blipFill rotWithShape="1">
            <a:blip r:embed="rId9"/>
            <a:stretch>
              <a:fillRect l="-639" t="-1724" r="-799" b="-11207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0738" y="100013"/>
            <a:ext cx="4803775" cy="58420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Fixed target luminosity</a:t>
            </a:r>
            <a:endParaRPr lang="ru-RU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229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2296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FADC2-3682-410E-80B8-7696DA39767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52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20738" y="1862138"/>
            <a:ext cx="734536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653213" y="1430338"/>
            <a:ext cx="7207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13350" y="1430338"/>
            <a:ext cx="7207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73488" y="1430338"/>
            <a:ext cx="71913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33625" y="1430338"/>
            <a:ext cx="719138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7367588" y="1069975"/>
            <a:ext cx="0" cy="360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6638925" y="1069975"/>
            <a:ext cx="0" cy="360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653213" y="1163638"/>
            <a:ext cx="744537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18673" y="688193"/>
            <a:ext cx="735330" cy="430887"/>
          </a:xfrm>
          <a:prstGeom prst="rect">
            <a:avLst/>
          </a:prstGeom>
          <a:blipFill rotWithShape="1">
            <a:blip r:embed="rId2"/>
            <a:stretch>
              <a:fillRect b="-2817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934075" y="1882775"/>
            <a:ext cx="0" cy="433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388225" y="1860550"/>
            <a:ext cx="0" cy="431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934075" y="2251075"/>
            <a:ext cx="143986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0" name="TextBox 18"/>
          <p:cNvSpPr txBox="1">
            <a:spLocks noChangeArrowheads="1"/>
          </p:cNvSpPr>
          <p:nvPr/>
        </p:nvSpPr>
        <p:spPr bwMode="auto">
          <a:xfrm>
            <a:off x="6227763" y="1890713"/>
            <a:ext cx="7334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700" b="1">
                <a:solidFill>
                  <a:prstClr val="black"/>
                </a:solidFill>
              </a:rPr>
              <a:t>T=1/f</a:t>
            </a:r>
            <a:endParaRPr lang="ru-RU" sz="1700" b="1">
              <a:solidFill>
                <a:prstClr val="black"/>
              </a:solidFill>
            </a:endParaRPr>
          </a:p>
        </p:txBody>
      </p:sp>
      <p:sp>
        <p:nvSpPr>
          <p:cNvPr id="20" name="Цилиндр 19"/>
          <p:cNvSpPr/>
          <p:nvPr/>
        </p:nvSpPr>
        <p:spPr>
          <a:xfrm rot="5400000">
            <a:off x="1367631" y="1681957"/>
            <a:ext cx="396875" cy="24114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85763" y="3086100"/>
            <a:ext cx="0" cy="6842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733675" y="3057525"/>
            <a:ext cx="0" cy="6842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06400" y="3705225"/>
            <a:ext cx="2303463" cy="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5731" y="3238644"/>
            <a:ext cx="1869101" cy="400110"/>
          </a:xfrm>
          <a:prstGeom prst="rect">
            <a:avLst/>
          </a:prstGeom>
          <a:blipFill rotWithShape="1">
            <a:blip r:embed="rId3"/>
            <a:stretch>
              <a:fillRect b="-3030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2316" name="TextBox 29"/>
          <p:cNvSpPr txBox="1">
            <a:spLocks noChangeArrowheads="1"/>
          </p:cNvSpPr>
          <p:nvPr/>
        </p:nvSpPr>
        <p:spPr bwMode="auto">
          <a:xfrm>
            <a:off x="7972425" y="1374775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prstClr val="black"/>
                </a:solidFill>
              </a:rPr>
              <a:t>t</a:t>
            </a:r>
            <a:endParaRPr lang="ru-RU" sz="2000" b="1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61966" y="2686375"/>
            <a:ext cx="652679" cy="369332"/>
          </a:xfrm>
          <a:prstGeom prst="rect">
            <a:avLst/>
          </a:prstGeom>
          <a:blipFill rotWithShape="1">
            <a:blip r:embed="rId4"/>
            <a:stretch>
              <a:fillRect b="-333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49" name="Цилиндр 48"/>
          <p:cNvSpPr/>
          <p:nvPr/>
        </p:nvSpPr>
        <p:spPr>
          <a:xfrm rot="5400000">
            <a:off x="5943600" y="1665288"/>
            <a:ext cx="395288" cy="2411412"/>
          </a:xfrm>
          <a:prstGeom prst="can">
            <a:avLst/>
          </a:pr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216" name="Стрелка вправо 9215"/>
          <p:cNvSpPr/>
          <p:nvPr/>
        </p:nvSpPr>
        <p:spPr>
          <a:xfrm>
            <a:off x="3276600" y="2847975"/>
            <a:ext cx="352425" cy="138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4962525" y="3062288"/>
            <a:ext cx="0" cy="684212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285038" y="3022600"/>
            <a:ext cx="0" cy="684213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4989513" y="3638550"/>
            <a:ext cx="2303462" cy="0"/>
          </a:xfrm>
          <a:prstGeom prst="straightConnector1">
            <a:avLst/>
          </a:prstGeom>
          <a:ln w="28575">
            <a:solidFill>
              <a:srgbClr val="00CC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7" name="Прямоугольник 92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05520" y="3165254"/>
            <a:ext cx="445378" cy="4001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rgbClr val="00FF00"/>
            </a:solidFill>
          </a:ln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9218" name="Прямоугольник 92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21330" y="2689784"/>
            <a:ext cx="1598386" cy="369332"/>
          </a:xfrm>
          <a:prstGeom prst="rect">
            <a:avLst/>
          </a:prstGeom>
          <a:blipFill rotWithShape="1">
            <a:blip r:embed="rId6"/>
            <a:stretch>
              <a:fillRect b="-1639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9233" name="Прямоугольник 923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00013" y="3933056"/>
            <a:ext cx="5469831" cy="891975"/>
          </a:xfrm>
          <a:prstGeom prst="rect">
            <a:avLst/>
          </a:prstGeom>
          <a:blipFill rotWithShape="1">
            <a:blip r:embed="rId7"/>
            <a:stretch>
              <a:fillRect l="-1111" t="-2667"/>
            </a:stretch>
          </a:blipFill>
          <a:ln w="1905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9234" name="Прямоугольник 923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10912" y="881376"/>
            <a:ext cx="1324017" cy="369332"/>
          </a:xfrm>
          <a:prstGeom prst="rect">
            <a:avLst/>
          </a:prstGeom>
          <a:blipFill rotWithShape="1">
            <a:blip r:embed="rId8"/>
            <a:stretch>
              <a:fillRect l="-3670" t="-6667" r="-3670" b="-2833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9235" name="TextBox 923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63688" y="5384631"/>
            <a:ext cx="5904656" cy="631840"/>
          </a:xfrm>
          <a:prstGeom prst="rect">
            <a:avLst/>
          </a:prstGeom>
          <a:blipFill rotWithShape="1">
            <a:blip r:embed="rId9"/>
            <a:stretch>
              <a:fillRect b="-6731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9237" name="Стрелка вправо 9236"/>
          <p:cNvSpPr/>
          <p:nvPr/>
        </p:nvSpPr>
        <p:spPr>
          <a:xfrm>
            <a:off x="5392738" y="5610225"/>
            <a:ext cx="360362" cy="1809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91141" y="6158923"/>
            <a:ext cx="2761717" cy="369332"/>
          </a:xfrm>
          <a:prstGeom prst="rect">
            <a:avLst/>
          </a:prstGeom>
          <a:blipFill rotWithShape="1">
            <a:blip r:embed="rId10"/>
            <a:stretch>
              <a:fillRect b="-13115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4338" y="482503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976438" algn="l"/>
              </a:tabLst>
              <a:defRPr/>
            </a:pPr>
            <a:r>
              <a:rPr lang="en-US" sz="20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number of events per second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976438" algn="l"/>
              </a:tabLst>
              <a:defRPr/>
            </a:pPr>
            <a:endParaRPr lang="ru-RU" sz="20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2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01E96-9313-4570-9312-3C9F5CA7A17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53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9275" y="0"/>
            <a:ext cx="5286375" cy="1077913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Colliding beams luminosity</a:t>
            </a:r>
            <a:endParaRPr lang="ru-RU" sz="3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non zero crossing angle</a:t>
            </a:r>
            <a:endParaRPr lang="ru-RU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7875" y="1341438"/>
            <a:ext cx="7416800" cy="7683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collision at non-zero angle is used to reduce the size of the interaction region </a:t>
            </a:r>
            <a:endParaRPr lang="ru-RU" sz="2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636838"/>
            <a:ext cx="4002087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636588" y="5661025"/>
            <a:ext cx="8366125" cy="431800"/>
          </a:xfrm>
          <a:prstGeom prst="rect">
            <a:avLst/>
          </a:prstGeom>
          <a:solidFill>
            <a:srgbClr val="00FF00"/>
          </a:solidFill>
          <a:ln w="38100">
            <a:solidFill>
              <a:srgbClr val="BF198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200" b="1">
                <a:solidFill>
                  <a:prstClr val="black"/>
                </a:solidFill>
                <a:latin typeface="Comic Sans MS" pitchFamily="66" charset="0"/>
              </a:rPr>
              <a:t>But non-zero angle of collision leads </a:t>
            </a:r>
            <a:r>
              <a:rPr lang="en-US" sz="2000" b="1">
                <a:solidFill>
                  <a:prstClr val="black"/>
                </a:solidFill>
                <a:latin typeface="Comic Sans MS" pitchFamily="66" charset="0"/>
              </a:rPr>
              <a:t>to a reduction of energy</a:t>
            </a:r>
            <a:endParaRPr lang="ru-RU" sz="2000" b="1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3B83E-9D0E-4EA6-95AA-D7BE7223AA8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54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9925" y="111125"/>
            <a:ext cx="5286375" cy="107632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Colliding beams luminosity</a:t>
            </a:r>
            <a:endParaRPr lang="ru-RU" sz="3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non zero crossing angle</a:t>
            </a:r>
            <a:endParaRPr lang="ru-RU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47850" y="1412875"/>
            <a:ext cx="5491163" cy="523875"/>
          </a:xfrm>
          <a:prstGeom prst="rect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BF1980"/>
                </a:solidFill>
                <a:latin typeface="Comic Sans MS" panose="030F0702030302020204" pitchFamily="66" charset="0"/>
              </a:rPr>
              <a:t>Luminosity </a:t>
            </a:r>
            <a:r>
              <a:rPr lang="en-US" altLang="ru-RU" sz="2800" b="1" dirty="0">
                <a:solidFill>
                  <a:srgbClr val="BF1980"/>
                </a:solidFill>
                <a:latin typeface="Comic Sans MS" pitchFamily="66" charset="0"/>
              </a:rPr>
              <a:t>for Gaussian beam </a:t>
            </a:r>
            <a:endParaRPr lang="ru-RU" sz="2800" b="1" dirty="0">
              <a:solidFill>
                <a:srgbClr val="BF198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12627" y="2132856"/>
            <a:ext cx="3341043" cy="710772"/>
          </a:xfrm>
          <a:prstGeom prst="rect">
            <a:avLst/>
          </a:prstGeom>
          <a:blipFill rotWithShape="1">
            <a:blip r:embed="rId3"/>
            <a:stretch>
              <a:fillRect r="-181"/>
            </a:stretch>
          </a:blip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6635" y="2890035"/>
            <a:ext cx="8965018" cy="56406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8888" y="3554413"/>
            <a:ext cx="6584950" cy="73818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prstClr val="black"/>
                </a:solidFill>
                <a:latin typeface="Comic Sans MS" panose="030F0702030302020204" pitchFamily="66" charset="0"/>
              </a:rPr>
              <a:t>C. Moller, K. Danske </a:t>
            </a:r>
            <a:r>
              <a:rPr lang="en-US" sz="1400" i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Vidensk</a:t>
            </a:r>
            <a:r>
              <a:rPr lang="en-US" sz="1400" i="1" dirty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r>
              <a:rPr lang="en-US" sz="1400" i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Selsk</a:t>
            </a:r>
            <a:r>
              <a:rPr lang="en-US" sz="1400" i="1" dirty="0">
                <a:solidFill>
                  <a:prstClr val="black"/>
                </a:solidFill>
                <a:latin typeface="Comic Sans MS" panose="030F0702030302020204" pitchFamily="66" charset="0"/>
              </a:rPr>
              <a:t>., Mat.-</a:t>
            </a:r>
            <a:r>
              <a:rPr lang="en-US" sz="1400" i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Fys</a:t>
            </a:r>
            <a:r>
              <a:rPr lang="en-US" sz="1400" i="1" dirty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r>
              <a:rPr lang="en-US" sz="1400" i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Medd</a:t>
            </a:r>
            <a:r>
              <a:rPr lang="en-US" sz="1400" i="1" dirty="0">
                <a:solidFill>
                  <a:prstClr val="black"/>
                </a:solidFill>
                <a:latin typeface="Comic Sans MS" panose="030F0702030302020204" pitchFamily="66" charset="0"/>
              </a:rPr>
              <a:t>., </a:t>
            </a:r>
            <a:r>
              <a:rPr lang="en-US" sz="1400" b="1" i="1" dirty="0">
                <a:solidFill>
                  <a:prstClr val="black"/>
                </a:solidFill>
                <a:latin typeface="Comic Sans MS" panose="030F0702030302020204" pitchFamily="66" charset="0"/>
              </a:rPr>
              <a:t>23</a:t>
            </a:r>
            <a:r>
              <a:rPr lang="en-US" sz="1400" i="1" dirty="0">
                <a:solidFill>
                  <a:prstClr val="black"/>
                </a:solidFill>
                <a:latin typeface="Comic Sans MS" panose="030F0702030302020204" pitchFamily="66" charset="0"/>
              </a:rPr>
              <a:t>, 1 ,(1945)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or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M. A.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Furmany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, LBNL-53553, CBP Note-543, (2003)</a:t>
            </a:r>
            <a:endParaRPr lang="ru-RU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4693" y="4433893"/>
            <a:ext cx="8637493" cy="916918"/>
          </a:xfrm>
          <a:prstGeom prst="rect">
            <a:avLst/>
          </a:prstGeom>
          <a:blipFill rotWithShape="1">
            <a:blip r:embed="rId5"/>
            <a:stretch>
              <a:fillRect l="-422"/>
            </a:stretch>
          </a:blipFill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6850" y="5710238"/>
            <a:ext cx="879475" cy="52387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LHC</a:t>
            </a:r>
            <a:endParaRPr lang="ru-RU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59632" y="5422551"/>
            <a:ext cx="7560840" cy="557204"/>
          </a:xfrm>
          <a:prstGeom prst="rect">
            <a:avLst/>
          </a:prstGeom>
          <a:blipFill rotWithShape="1">
            <a:blip r:embed="rId6"/>
            <a:stretch>
              <a:fillRect t="-7216" r="-4093" b="-19588"/>
            </a:stretch>
          </a:blip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53738" y="6032069"/>
            <a:ext cx="5058821" cy="52322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246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D436F-66CA-4D02-A1AB-746E88FEAD8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55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2" y="5877272"/>
            <a:ext cx="396947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877272"/>
            <a:ext cx="407368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331640" y="1340768"/>
            <a:ext cx="1440160" cy="360040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" name="Прямая со стрелкой 6"/>
          <p:cNvCxnSpPr>
            <a:stCxn id="5" idx="2"/>
          </p:cNvCxnSpPr>
          <p:nvPr/>
        </p:nvCxnSpPr>
        <p:spPr>
          <a:xfrm>
            <a:off x="1331640" y="1520788"/>
            <a:ext cx="2759494" cy="13001"/>
          </a:xfrm>
          <a:prstGeom prst="straightConnector1">
            <a:avLst/>
          </a:prstGeom>
          <a:ln w="38100">
            <a:solidFill>
              <a:srgbClr val="0066FF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4091134" y="2276872"/>
            <a:ext cx="1440160" cy="360040"/>
          </a:xfrm>
          <a:prstGeom prst="ellips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936641" y="2456892"/>
            <a:ext cx="2427447" cy="15483"/>
          </a:xfrm>
          <a:prstGeom prst="straightConnector1">
            <a:avLst/>
          </a:prstGeom>
          <a:ln w="38100">
            <a:solidFill>
              <a:srgbClr val="33CC33"/>
            </a:solidFill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227216" y="1533789"/>
            <a:ext cx="0" cy="923103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92313" y="1795285"/>
                <a:ext cx="1995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𝛅</m:t>
                      </m:r>
                      <m:r>
                        <a:rPr lang="en-US" sz="2000" b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𝐗</m:t>
                      </m:r>
                    </m:oMath>
                  </m:oMathPara>
                </a14:m>
                <a:endParaRPr lang="ru-RU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313" y="1795285"/>
                <a:ext cx="199567" cy="400110"/>
              </a:xfrm>
              <a:prstGeom prst="rect">
                <a:avLst/>
              </a:prstGeom>
              <a:blipFill rotWithShape="1">
                <a:blip r:embed="rId5"/>
                <a:stretch>
                  <a:fillRect r="-154545" b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42195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5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6419" y="98425"/>
            <a:ext cx="4225837" cy="52322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Fixed target l</a:t>
            </a:r>
            <a:r>
              <a:rPr lang="en-US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uminosity</a:t>
            </a:r>
            <a:endParaRPr lang="ru-RU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127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1278" name="Прямоугольник 13"/>
          <p:cNvSpPr>
            <a:spLocks noChangeArrowheads="1"/>
          </p:cNvSpPr>
          <p:nvPr/>
        </p:nvSpPr>
        <p:spPr bwMode="auto">
          <a:xfrm>
            <a:off x="3131840" y="6093296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prstClr val="black"/>
                </a:solidFill>
                <a:latin typeface="Comic Sans MS" pitchFamily="66" charset="0"/>
              </a:rPr>
              <a:t/>
            </a:r>
            <a:br>
              <a:rPr lang="ru-RU" altLang="ru-RU" dirty="0">
                <a:solidFill>
                  <a:prstClr val="black"/>
                </a:solidFill>
                <a:latin typeface="Comic Sans MS" pitchFamily="66" charset="0"/>
              </a:rPr>
            </a:br>
            <a:endParaRPr lang="en-US" altLang="ru-RU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127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0C9DF-E876-4938-A3D1-3B2230B1609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433003" y="980544"/>
                <a:ext cx="4878130" cy="95019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3200" b="0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Times New Roman"/>
                        <a:cs typeface="Times New Roman"/>
                      </a:rPr>
                      <m:t>L</m:t>
                    </m:r>
                    <m:r>
                      <a:rPr lang="ru-RU" sz="3200" b="0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ru-RU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3200" b="0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Times New Roman"/>
                            <a:cs typeface="Times New Roman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3200" b="0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Times New Roman"/>
                            <a:cs typeface="Times New Roman"/>
                          </a:rPr>
                          <m:t>bm</m:t>
                        </m:r>
                      </m:sub>
                    </m:sSub>
                    <m:sSub>
                      <m:sSubPr>
                        <m:ctrlPr>
                          <a:rPr lang="ru-RU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3200" b="0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Times New Roman"/>
                            <a:cs typeface="Times New Roman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3200" b="0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Times New Roman"/>
                            <a:cs typeface="Times New Roman"/>
                          </a:rPr>
                          <m:t>A</m:t>
                        </m:r>
                      </m:sub>
                    </m:sSub>
                    <m:f>
                      <m:fPr>
                        <m:ctrlPr>
                          <a:rPr lang="ru-RU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Times New Roman"/>
                                <a:cs typeface="Times New Roman"/>
                              </a:rPr>
                              <m:t>ρ</m:t>
                            </m:r>
                            <m:d>
                              <m:dPr>
                                <m:ctrlPr>
                                  <a:rPr lang="ru-RU" sz="32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ru-RU" sz="32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3200" b="0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g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3200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cm</m:t>
                                        </m:r>
                                      </m:e>
                                      <m:sup>
                                        <m:r>
                                          <a:rPr lang="ru-RU" sz="3200" b="0" i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sz="3200" b="0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Times New Roman"/>
                                <a:cs typeface="Times New Roman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Times New Roman"/>
                                <a:cs typeface="Times New Roman"/>
                              </a:rPr>
                              <m:t>t</m:t>
                            </m:r>
                          </m:sub>
                        </m:sSub>
                        <m:d>
                          <m:dPr>
                            <m:ctrlPr>
                              <a:rPr lang="ru-RU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3200" b="0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Times New Roman"/>
                                <a:cs typeface="Times New Roman"/>
                              </a:rPr>
                              <m:t>см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ru-RU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3200" b="0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Times New Roman"/>
                                <a:cs typeface="Times New Roman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3200" b="0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Times New Roman"/>
                                <a:cs typeface="Times New Roman"/>
                              </a:rPr>
                              <m:t>t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sz="3200" b="0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Times New Roman"/>
                        <a:cs typeface="Times New Roman"/>
                      </a:rPr>
                      <m:t>D</m:t>
                    </m:r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 </a:t>
                </a:r>
                <a:endParaRPr lang="ru-RU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003" y="980544"/>
                <a:ext cx="4878130" cy="9501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3963899" y="2216344"/>
            <a:ext cx="1790875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Example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988009" y="3224254"/>
                <a:ext cx="3600400" cy="156966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ea typeface="Times New Roman"/>
                  </a:rPr>
                  <a:t>Nuclotron</a:t>
                </a:r>
                <a:r>
                  <a:rPr lang="ru-RU" sz="2400" dirty="0" smtClean="0">
                    <a:latin typeface="Comic Sans MS" pitchFamily="66" charset="0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ru-RU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Times New Roman"/>
                        <a:cs typeface="Times New Roman"/>
                      </a:rPr>
                      <m:t>𝐃</m:t>
                    </m:r>
                    <m:r>
                      <a:rPr lang="ru-RU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ru-RU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ru-RU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ru-RU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</m:oMath>
                </a14:m>
                <a:r>
                  <a:rPr lang="en-US" sz="2400" dirty="0" smtClean="0">
                    <a:effectLst/>
                    <a:latin typeface="Comic Sans MS" pitchFamily="66" charset="0"/>
                    <a:ea typeface="Times New Roman"/>
                  </a:rPr>
                  <a:t> </a:t>
                </a:r>
                <a:r>
                  <a:rPr lang="en-US" sz="2200" b="1" dirty="0" smtClean="0">
                    <a:effectLst/>
                    <a:latin typeface="Comic Sans MS" pitchFamily="66" charset="0"/>
                    <a:ea typeface="Times New Roman"/>
                  </a:rPr>
                  <a:t>1/s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𝐀</m:t>
                        </m:r>
                      </m:e>
                      <m:sub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𝐭</m:t>
                        </m:r>
                      </m:sub>
                    </m:sSub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𝟐𝟎𝟖</m:t>
                    </m:r>
                  </m:oMath>
                </a14:m>
                <a:r>
                  <a:rPr lang="en-US" sz="24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(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Pb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𝐥</m:t>
                        </m:r>
                      </m:e>
                      <m:sub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= 0.1 cm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𝐍</m:t>
                        </m:r>
                      </m:e>
                      <m:sub>
                        <m:r>
                          <a:rPr lang="en-US" sz="2400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𝐛𝐦</m:t>
                        </m:r>
                      </m:sub>
                    </m:sSub>
                  </m:oMath>
                </a14:m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=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Times New Roman"/>
                            <a:cs typeface="Times New Roman"/>
                          </a:rPr>
                          <m:t>𝟏𝟎</m:t>
                        </m:r>
                      </m:e>
                      <m:sup>
                        <m:r>
                          <a:rPr lang="ru-RU" sz="24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Times New Roman"/>
                            <a:cs typeface="Times New Roman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</a:t>
                </a:r>
                <a:endPara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9" y="3224254"/>
                <a:ext cx="3600400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2178" t="-2281" b="-9506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Стрелка вправо 9"/>
          <p:cNvSpPr/>
          <p:nvPr/>
        </p:nvSpPr>
        <p:spPr>
          <a:xfrm rot="5400000">
            <a:off x="4284154" y="5081760"/>
            <a:ext cx="1008111" cy="432420"/>
          </a:xfrm>
          <a:prstGeom prst="rightArrow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825364" y="5826813"/>
                <a:ext cx="4067944" cy="53296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𝐋</m:t>
                      </m:r>
                      <m:r>
                        <a:rPr lang="ru-RU" sz="2800" b="1">
                          <a:solidFill>
                            <a:prstClr val="black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ru-RU" sz="28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r>
                        <a:rPr lang="ru-RU" sz="2800" b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ru-RU" sz="28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r>
                        <a:rPr lang="ru-RU" sz="2800" b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sSup>
                        <m:sSupPr>
                          <m:ctrlPr>
                            <a:rPr lang="ru-RU" sz="28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8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𝟏𝟎</m:t>
                          </m:r>
                        </m:e>
                        <m:sup>
                          <m:r>
                            <a:rPr lang="ru-RU" sz="28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𝟑𝟎</m:t>
                          </m:r>
                        </m:sup>
                      </m:sSup>
                      <m:r>
                        <a:rPr lang="ru-RU" sz="2800" b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sSup>
                        <m:sSupPr>
                          <m:ctrlPr>
                            <a:rPr lang="ru-RU" sz="28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𝒄𝒎</m:t>
                          </m:r>
                        </m:e>
                        <m:sup>
                          <m:r>
                            <a:rPr lang="ru-RU" sz="28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ru-RU" sz="28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ru-RU" sz="28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effectLst/>
                              <a:latin typeface="Cambria Math"/>
                            </a:rPr>
                            <m:t>𝐬</m:t>
                          </m:r>
                        </m:e>
                        <m:sup>
                          <m:r>
                            <a:rPr lang="ru-RU" sz="28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ru-RU" sz="28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2800" b="1" dirty="0">
                  <a:solidFill>
                    <a:prstClr val="black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364" y="5826813"/>
                <a:ext cx="4067944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0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8939" y="260648"/>
            <a:ext cx="5286375" cy="5842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Colliding beams luminosity</a:t>
            </a:r>
            <a:endParaRPr lang="ru-RU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 rot="19820658">
            <a:off x="5201443" y="2822575"/>
            <a:ext cx="1728788" cy="431800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19820658">
            <a:off x="2632868" y="4360863"/>
            <a:ext cx="1728788" cy="431800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153443" y="2216150"/>
            <a:ext cx="5294313" cy="3132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2"/>
          <p:cNvSpPr txBox="1">
            <a:spLocks noChangeArrowheads="1"/>
          </p:cNvSpPr>
          <p:nvPr/>
        </p:nvSpPr>
        <p:spPr bwMode="auto">
          <a:xfrm>
            <a:off x="1955006" y="4730750"/>
            <a:ext cx="398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prstClr val="black"/>
                </a:solidFill>
                <a:latin typeface="Comic Sans MS" pitchFamily="66" charset="0"/>
              </a:rPr>
              <a:t>Z</a:t>
            </a:r>
            <a:endParaRPr lang="ru-RU" altLang="ru-RU" sz="2400" b="1">
              <a:solidFill>
                <a:prstClr val="black"/>
              </a:solidFill>
              <a:latin typeface="Comic Sans MS" pitchFamily="66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4934743" y="2403475"/>
            <a:ext cx="1152525" cy="67945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213475" y="-1368425"/>
            <a:ext cx="1152525" cy="679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402681" y="3784600"/>
            <a:ext cx="1150937" cy="67945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2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7288"/>
              </p:ext>
            </p:extLst>
          </p:nvPr>
        </p:nvGraphicFramePr>
        <p:xfrm>
          <a:off x="179512" y="1702936"/>
          <a:ext cx="2924175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9" name="Формула" r:id="rId3" imgW="1485720" imgH="533160" progId="Equation.3">
                  <p:embed/>
                </p:oleObj>
              </mc:Choice>
              <mc:Fallback>
                <p:oleObj name="Формула" r:id="rId3" imgW="14857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702936"/>
                        <a:ext cx="2924175" cy="1049338"/>
                      </a:xfrm>
                      <a:prstGeom prst="rect">
                        <a:avLst/>
                      </a:prstGeom>
                      <a:solidFill>
                        <a:srgbClr val="919AC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625727"/>
              </p:ext>
            </p:extLst>
          </p:nvPr>
        </p:nvGraphicFramePr>
        <p:xfrm>
          <a:off x="5580112" y="4725144"/>
          <a:ext cx="2874962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0" name="Формула" r:id="rId5" imgW="1460500" imgH="457200" progId="Equation.3">
                  <p:embed/>
                </p:oleObj>
              </mc:Choice>
              <mc:Fallback>
                <p:oleObj name="Формула" r:id="rId5" imgW="1460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725144"/>
                        <a:ext cx="2874962" cy="900112"/>
                      </a:xfrm>
                      <a:prstGeom prst="rect">
                        <a:avLst/>
                      </a:prstGeom>
                      <a:solidFill>
                        <a:srgbClr val="CAF29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3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04A39-84BB-46E7-A563-7A1DC8D6887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4197" y="9728"/>
            <a:ext cx="4315605" cy="52322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Colliding </a:t>
            </a:r>
            <a:r>
              <a:rPr lang="en-US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of two bunch. </a:t>
            </a:r>
            <a:endParaRPr lang="ru-RU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332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3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04A39-84BB-46E7-A563-7A1DC8D6887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27908" y="3899680"/>
                <a:ext cx="2442400" cy="112780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eqArrPr>
                        <m:e>
                          <m:sSubSup>
                            <m:sSubSupPr>
                              <m:ctrlPr>
                                <a:rPr lang="ru-RU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sSubSupPr>
                            <m:e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𝐢</m:t>
                              </m:r>
                            </m:sub>
                            <m:sup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(</m:t>
                              </m:r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</m:sup>
                          </m:sSubSup>
                          <m:r>
                            <a:rPr lang="ru-RU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=</m:t>
                          </m:r>
                          <m:r>
                            <a:rPr lang="ru-RU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𝐬</m:t>
                          </m:r>
                          <m:r>
                            <a:rPr lang="ru-RU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sSubSupPr>
                            <m:e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n-US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𝐢</m:t>
                              </m:r>
                            </m:sub>
                            <m:sup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(</m:t>
                              </m:r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</m:sup>
                          </m:sSubSup>
                        </m:e>
                        <m:e>
                          <m:sSubSup>
                            <m:sSubSupPr>
                              <m:ctrlPr>
                                <a:rPr lang="ru-RU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sSubSupPr>
                            <m:e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𝐣</m:t>
                              </m:r>
                            </m:sub>
                            <m:sup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(</m:t>
                              </m:r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</m:sup>
                          </m:sSubSup>
                          <m:r>
                            <a:rPr lang="ru-RU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=−</m:t>
                          </m:r>
                          <m:r>
                            <a:rPr lang="ru-RU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𝐬</m:t>
                          </m:r>
                          <m:r>
                            <a:rPr lang="ru-RU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sSubSupPr>
                            <m:e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n-US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𝐣</m:t>
                              </m:r>
                            </m:sub>
                            <m:sup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(</m:t>
                              </m:r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</m:sup>
                          </m:sSubSup>
                        </m:e>
                      </m:eqAr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08" y="3899680"/>
                <a:ext cx="2442400" cy="11278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076056" y="4556983"/>
                <a:ext cx="3101234" cy="6450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sSubPr>
                        <m:e>
                          <m:r>
                            <a:rPr lang="en-US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𝐬</m:t>
                          </m:r>
                        </m:e>
                        <m:sub>
                          <m:r>
                            <a:rPr lang="en-US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𝐢</m:t>
                          </m:r>
                          <m:r>
                            <a:rPr lang="ru-RU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en-US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𝐣</m:t>
                          </m:r>
                        </m:sub>
                      </m:sSub>
                      <m:r>
                        <a:rPr lang="ru-RU" sz="2400" b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𝐢</m:t>
                                  </m:r>
                                </m:sub>
                                <m:sup>
                                  <m:r>
                                    <a:rPr lang="ru-RU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ru-RU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</m:t>
                                  </m:r>
                                  <m:r>
                                    <a:rPr lang="ru-RU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ru-RU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𝐣</m:t>
                                  </m:r>
                                </m:sub>
                                <m:sup>
                                  <m:r>
                                    <a:rPr lang="ru-RU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ru-RU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  <m:r>
                                    <a:rPr lang="ru-RU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ru-RU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556983"/>
                <a:ext cx="3101234" cy="6450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203848" y="4224644"/>
                <a:ext cx="1658724" cy="60830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</m:ctrlPr>
                      </m:sSubSupPr>
                      <m:e>
                        <m:r>
                          <a:rPr lang="ru-RU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𝒛</m:t>
                        </m:r>
                      </m:e>
                      <m:sub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𝒊</m:t>
                        </m:r>
                      </m:sub>
                      <m:sup>
                        <m:r>
                          <a:rPr lang="ru-RU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ru-RU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sup>
                    </m:sSubSup>
                    <m:r>
                      <a:rPr lang="ru-RU" sz="2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Sup>
                      <m:sSubSupPr>
                        <m:ctrlPr>
                          <a:rPr lang="ru-RU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</m:ctrlPr>
                      </m:sSubSupPr>
                      <m:e>
                        <m:r>
                          <a:rPr lang="ru-RU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𝒛</m:t>
                        </m:r>
                      </m:e>
                      <m:sub>
                        <m:r>
                          <a:rPr lang="ru-RU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𝒋</m:t>
                        </m:r>
                      </m:sub>
                      <m:sup>
                        <m:r>
                          <a:rPr lang="ru-RU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  <m:r>
                          <a:rPr lang="ru-RU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ru-RU" sz="2800" b="1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 </a:t>
                </a:r>
                <a:endParaRPr lang="ru-RU" sz="28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224644"/>
                <a:ext cx="1658724" cy="6083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069644" y="3902120"/>
                <a:ext cx="3107646" cy="6450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sSubPr>
                        <m:e>
                          <m:r>
                            <a:rPr lang="ru-RU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𝐳</m:t>
                          </m:r>
                        </m:e>
                        <m:sub>
                          <m:r>
                            <a:rPr lang="ru-RU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𝐢</m:t>
                          </m:r>
                          <m:r>
                            <a:rPr lang="ru-RU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ru-RU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𝐣</m:t>
                          </m:r>
                        </m:sub>
                      </m:sSub>
                      <m:r>
                        <a:rPr lang="ru-RU" sz="2400" b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𝐢</m:t>
                                  </m:r>
                                </m:sub>
                                <m:sup>
                                  <m:r>
                                    <a:rPr lang="ru-RU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ru-RU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</m:t>
                                  </m:r>
                                  <m:r>
                                    <a:rPr lang="ru-RU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ru-RU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𝐣</m:t>
                                  </m:r>
                                </m:sub>
                                <m:sup>
                                  <m:r>
                                    <a:rPr lang="ru-RU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ru-RU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  <m:r>
                                    <a:rPr lang="ru-RU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ru-RU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644" y="3902120"/>
                <a:ext cx="3107646" cy="6450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328704" y="5202031"/>
                <a:ext cx="6659002" cy="12225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</a:rPr>
                          </m:ctrlPr>
                        </m:sSubPr>
                        <m:e>
                          <m:r>
                            <a:rPr lang="ru-RU" sz="2800" b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𝐩</m:t>
                          </m:r>
                        </m:e>
                        <m:sub>
                          <m:r>
                            <a:rPr lang="ru-RU" sz="2800" b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  <m:r>
                            <a:rPr lang="ru-RU" sz="2800" b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ru-RU" sz="2800" b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ru-RU" sz="28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</a:rPr>
                          </m:ctrlPr>
                        </m:dPr>
                        <m:e>
                          <m:r>
                            <a:rPr lang="ru-RU" sz="2800" b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𝐱</m:t>
                          </m:r>
                          <m:r>
                            <a:rPr lang="ru-RU" sz="2800" b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ru-RU" sz="2800" b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𝐲</m:t>
                          </m:r>
                          <m:r>
                            <a:rPr lang="ru-RU" sz="2800" b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en-US" sz="2800" b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𝐳</m:t>
                          </m:r>
                        </m:e>
                      </m:d>
                      <m:r>
                        <a:rPr lang="ru-RU" sz="2800" b="1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 ; 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ru-RU" sz="28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ru-RU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sSubPr>
                            <m:e>
                              <m:r>
                                <a:rPr lang="ru-RU" sz="2800" b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ru-RU" sz="2800" b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  <m:r>
                                <a:rPr lang="ru-RU" sz="2800" b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sz="2800" b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dPr>
                            <m:e>
                              <m:r>
                                <a:rPr lang="ru-RU" sz="2800" b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𝐱</m:t>
                              </m:r>
                              <m:r>
                                <a:rPr lang="ru-RU" sz="2800" b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sz="2800" b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ru-RU" sz="2800" b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sz="2800" b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𝐳</m:t>
                              </m:r>
                            </m:e>
                          </m:d>
                        </m:e>
                      </m:nary>
                      <m:r>
                        <a:rPr lang="ru-RU" sz="2800" b="1" smtClean="0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𝐝𝐱𝐝𝐲𝐝𝐳</m:t>
                      </m:r>
                      <m:r>
                        <a:rPr lang="ru-RU" sz="2800" b="1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ru-RU" sz="2800" b="1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704" y="5202031"/>
                <a:ext cx="6659002" cy="12225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670890"/>
            <a:ext cx="7018302" cy="306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1510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4196" y="116632"/>
            <a:ext cx="4690708" cy="52322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Colliding </a:t>
            </a:r>
            <a:r>
              <a:rPr lang="en-US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of two bunches. </a:t>
            </a:r>
            <a:endParaRPr lang="ru-RU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6213475" y="-1368425"/>
            <a:ext cx="1152525" cy="679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3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04A39-84BB-46E7-A563-7A1DC8D6887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54850" y="888059"/>
                <a:ext cx="2442400" cy="112780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eqArrPr>
                        <m:e>
                          <m:sSubSup>
                            <m:sSubSupPr>
                              <m:ctrlPr>
                                <a:rPr lang="ru-RU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sSubSupPr>
                            <m:e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𝐢</m:t>
                              </m:r>
                            </m:sub>
                            <m:sup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(</m:t>
                              </m:r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</m:sup>
                          </m:sSubSup>
                          <m:r>
                            <a:rPr lang="ru-RU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=</m:t>
                          </m:r>
                          <m:r>
                            <a:rPr lang="ru-RU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𝐬</m:t>
                          </m:r>
                          <m:r>
                            <a:rPr lang="ru-RU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sSubSupPr>
                            <m:e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n-US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𝐢</m:t>
                              </m:r>
                            </m:sub>
                            <m:sup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(</m:t>
                              </m:r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</m:sup>
                          </m:sSubSup>
                        </m:e>
                        <m:e>
                          <m:sSubSup>
                            <m:sSubSupPr>
                              <m:ctrlPr>
                                <a:rPr lang="ru-RU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sSubSupPr>
                            <m:e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𝐣</m:t>
                              </m:r>
                            </m:sub>
                            <m:sup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(</m:t>
                              </m:r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</m:sup>
                          </m:sSubSup>
                          <m:r>
                            <a:rPr lang="ru-RU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=−</m:t>
                          </m:r>
                          <m:r>
                            <a:rPr lang="ru-RU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𝐬</m:t>
                          </m:r>
                          <m:r>
                            <a:rPr lang="ru-RU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sSubSupPr>
                            <m:e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n-US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𝐣</m:t>
                              </m:r>
                            </m:sub>
                            <m:sup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(</m:t>
                              </m:r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</m:sup>
                          </m:sSubSup>
                        </m:e>
                      </m:eqAr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50" y="888059"/>
                <a:ext cx="2442400" cy="11278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076056" y="1625251"/>
                <a:ext cx="3101234" cy="6450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sSubPr>
                        <m:e>
                          <m:r>
                            <a:rPr lang="en-US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𝐬</m:t>
                          </m:r>
                        </m:e>
                        <m:sub>
                          <m:r>
                            <a:rPr lang="en-US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𝐢</m:t>
                          </m:r>
                          <m:r>
                            <a:rPr lang="ru-RU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en-US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𝐣</m:t>
                          </m:r>
                        </m:sub>
                      </m:sSub>
                      <m:r>
                        <a:rPr lang="ru-RU" sz="2400" b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𝐢</m:t>
                                  </m:r>
                                </m:sub>
                                <m:sup>
                                  <m:r>
                                    <a:rPr lang="ru-RU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ru-RU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</m:t>
                                  </m:r>
                                  <m:r>
                                    <a:rPr lang="ru-RU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ru-RU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𝐣</m:t>
                                  </m:r>
                                </m:sub>
                                <m:sup>
                                  <m:r>
                                    <a:rPr lang="ru-RU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ru-RU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  <m:r>
                                    <a:rPr lang="ru-RU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ru-RU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625251"/>
                <a:ext cx="3101234" cy="6450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131840" y="917856"/>
                <a:ext cx="1658724" cy="60830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</m:ctrlPr>
                      </m:sSubSupPr>
                      <m:e>
                        <m:r>
                          <a:rPr lang="ru-RU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𝒛</m:t>
                        </m:r>
                      </m:e>
                      <m:sub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𝒊</m:t>
                        </m:r>
                      </m:sub>
                      <m:sup>
                        <m:r>
                          <a:rPr lang="ru-RU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ru-RU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sup>
                    </m:sSubSup>
                    <m:r>
                      <a:rPr lang="ru-RU" sz="2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Sup>
                      <m:sSubSupPr>
                        <m:ctrlPr>
                          <a:rPr lang="ru-RU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</m:ctrlPr>
                      </m:sSubSupPr>
                      <m:e>
                        <m:r>
                          <a:rPr lang="ru-RU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𝒛</m:t>
                        </m:r>
                      </m:e>
                      <m:sub>
                        <m:r>
                          <a:rPr lang="ru-RU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𝒋</m:t>
                        </m:r>
                      </m:sub>
                      <m:sup>
                        <m:r>
                          <a:rPr lang="ru-RU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  <m:r>
                          <a:rPr lang="ru-RU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ru-RU" sz="2800" b="1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 </a:t>
                </a:r>
                <a:endParaRPr lang="ru-RU" sz="28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917856"/>
                <a:ext cx="1658724" cy="6083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076056" y="980203"/>
                <a:ext cx="3107646" cy="6450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sSubPr>
                        <m:e>
                          <m:r>
                            <a:rPr lang="ru-RU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𝐳</m:t>
                          </m:r>
                        </m:e>
                        <m:sub>
                          <m:r>
                            <a:rPr lang="ru-RU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𝐢</m:t>
                          </m:r>
                          <m:r>
                            <a:rPr lang="ru-RU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ru-RU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𝐣</m:t>
                          </m:r>
                        </m:sub>
                      </m:sSub>
                      <m:r>
                        <a:rPr lang="ru-RU" sz="2400" b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𝐢</m:t>
                                  </m:r>
                                </m:sub>
                                <m:sup>
                                  <m:r>
                                    <a:rPr lang="ru-RU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ru-RU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</m:t>
                                  </m:r>
                                  <m:r>
                                    <a:rPr lang="ru-RU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ru-RU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ru-RU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𝐣</m:t>
                                  </m:r>
                                </m:sub>
                                <m:sup>
                                  <m:r>
                                    <a:rPr lang="ru-RU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ru-RU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  <m:r>
                                    <a:rPr lang="ru-RU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ru-RU" sz="24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980203"/>
                <a:ext cx="3107646" cy="6450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9057" y="2495255"/>
                <a:ext cx="9085885" cy="90916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000" b="1" i="1" smtClean="0">
                              <a:latin typeface="Cambria Math"/>
                              <a:ea typeface="Calibri"/>
                            </a:rPr>
                          </m:ctrlPr>
                        </m:sSubSupPr>
                        <m:e>
                          <m:r>
                            <a:rPr lang="en-US" sz="20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𝐍</m:t>
                          </m:r>
                        </m:e>
                        <m:sub>
                          <m:r>
                            <a:rPr lang="ru-RU" sz="20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  <m:r>
                            <a:rPr lang="ru-RU" sz="20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ru-RU" sz="20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  <m:sup>
                          <m:r>
                            <a:rPr lang="ru-RU" sz="20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𝐜𝐨𝐥𝐥</m:t>
                          </m:r>
                        </m:sup>
                      </m:sSubSup>
                      <m:d>
                        <m:dPr>
                          <m:ctrlPr>
                            <a:rPr lang="ru-RU" sz="2000" b="1" i="1">
                              <a:effectLst/>
                              <a:latin typeface="Cambria Math"/>
                              <a:ea typeface="Calibri"/>
                            </a:rPr>
                          </m:ctrlPr>
                        </m:dPr>
                        <m:e>
                          <m:r>
                            <a:rPr lang="ru-RU" sz="20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𝛔</m:t>
                          </m:r>
                        </m:e>
                      </m:d>
                      <m:r>
                        <a:rPr lang="ru-RU" sz="2000" b="1" i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sSub>
                        <m:sSubPr>
                          <m:ctrlPr>
                            <a:rPr lang="ru-RU" sz="2000" b="1" i="1">
                              <a:effectLst/>
                              <a:latin typeface="Cambria Math"/>
                              <a:ea typeface="Calibri"/>
                            </a:rPr>
                          </m:ctrlPr>
                        </m:sSubPr>
                        <m:e>
                          <m:r>
                            <a:rPr lang="ru-RU" sz="20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=</m:t>
                          </m:r>
                          <m:r>
                            <a:rPr lang="ru-RU" sz="20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𝛔</m:t>
                          </m:r>
                          <m:r>
                            <a:rPr lang="ru-RU" sz="20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∙</m:t>
                          </m:r>
                          <m:r>
                            <a:rPr lang="ru-RU" sz="20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𝐍</m:t>
                          </m:r>
                        </m:e>
                        <m:sub>
                          <m:r>
                            <a:rPr lang="ru-RU" sz="20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ru-RU" sz="2000" b="1" i="1">
                              <a:effectLst/>
                              <a:latin typeface="Cambria Math"/>
                              <a:ea typeface="Calibri"/>
                            </a:rPr>
                          </m:ctrlPr>
                        </m:sSubPr>
                        <m:e>
                          <m:r>
                            <a:rPr lang="ru-RU" sz="20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𝐍</m:t>
                          </m:r>
                        </m:e>
                        <m:sub>
                          <m:r>
                            <a:rPr lang="ru-RU" sz="20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</m:sSub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ru-RU" sz="2000" b="1" i="1">
                              <a:effectLst/>
                              <a:latin typeface="Cambria Math"/>
                              <a:ea typeface="Calibri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ru-RU" sz="20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𝐝𝐱𝐝𝐲</m:t>
                          </m:r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ru-RU" sz="2000" b="1" i="1">
                                  <a:effectLst/>
                                  <a:latin typeface="Cambria Math"/>
                                  <a:ea typeface="Calibri"/>
                                </a:rPr>
                              </m:ctrlPr>
                            </m:naryPr>
                            <m:sub>
                              <m:r>
                                <a:rPr lang="ru-RU" sz="20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𝐢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ru-RU" sz="2000" b="1" i="1">
                                      <a:effectLst/>
                                      <a:latin typeface="Cambria Math"/>
                                      <a:ea typeface="Calibri"/>
                                    </a:rPr>
                                  </m:ctrlPr>
                                </m:naryPr>
                                <m:sub>
                                  <m:r>
                                    <a:rPr lang="ru-RU" sz="2000" b="1" i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𝐣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ru-RU" sz="2000" b="1" i="1">
                                          <a:effectLst/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b="1" i="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a:rPr lang="ru-RU" sz="2000" b="1" i="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2000" b="1" i="1">
                                          <a:effectLst/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b="1" i="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𝐱</m:t>
                                      </m:r>
                                      <m:r>
                                        <a:rPr lang="ru-RU" sz="2000" b="1" i="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ru-RU" sz="2000" b="1" i="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𝐲</m:t>
                                      </m:r>
                                      <m:r>
                                        <a:rPr lang="ru-RU" sz="2000" b="1" i="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ru-RU" sz="2000" b="1" i="1">
                                              <a:effectLst/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2000" b="1" i="0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𝛈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0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𝐣</m:t>
                                          </m:r>
                                        </m:sub>
                                        <m:sup>
                                          <m:r>
                                            <a:rPr lang="ru-RU" sz="2000" b="1" i="0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(</m:t>
                                          </m:r>
                                          <m:r>
                                            <a:rPr lang="ru-RU" sz="2000" b="1" i="0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𝟏</m:t>
                                          </m:r>
                                          <m:r>
                                            <a:rPr lang="ru-RU" sz="2000" b="1" i="0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  <m:r>
                                        <a:rPr lang="ru-RU" sz="2000" b="1" i="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;</m:t>
                                      </m:r>
                                      <m:r>
                                        <a:rPr lang="en-US" sz="2000" b="1" i="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𝐬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ru-RU" sz="2000" b="1" i="1">
                                          <a:effectLst/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sSubPr>
                                    <m:e>
                                      <m:sSubSup>
                                        <m:sSubSupPr>
                                          <m:ctrlPr>
                                            <a:rPr lang="ru-RU" sz="20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2000" b="1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∆</m:t>
                                          </m:r>
                                          <m:r>
                                            <a:rPr lang="ru-RU" sz="2000" b="1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𝜼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ru-RU" sz="2000" i="1"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sz="2000" i="1"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  <m:r>
                                            <a:rPr lang="ru-RU" sz="20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 </m:t>
                                          </m:r>
                                        </m:sup>
                                      </m:sSubSup>
                                      <m:r>
                                        <a:rPr lang="ru-RU" sz="2000" b="1" i="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a:rPr lang="ru-RU" sz="2000" b="1" i="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2000" b="1" i="1">
                                          <a:effectLst/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b="1" i="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𝐱</m:t>
                                      </m:r>
                                      <m:r>
                                        <a:rPr lang="ru-RU" sz="2000" b="1" i="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ru-RU" sz="2000" b="1" i="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𝐲</m:t>
                                      </m:r>
                                      <m:r>
                                        <a:rPr lang="ru-RU" sz="2000" b="1" i="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ru-RU" sz="2000" b="1" i="1">
                                              <a:effectLst/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1" i="0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𝛈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0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𝐢</m:t>
                                          </m:r>
                                        </m:sub>
                                        <m:sup>
                                          <m:r>
                                            <a:rPr lang="ru-RU" sz="2000" b="1" i="0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(</m:t>
                                          </m:r>
                                          <m:r>
                                            <a:rPr lang="ru-RU" sz="2000" b="1" i="0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𝟐</m:t>
                                          </m:r>
                                          <m:r>
                                            <a:rPr lang="ru-RU" sz="2000" b="1" i="0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  <m:r>
                                        <a:rPr lang="ru-RU" sz="2000" b="1" i="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;</m:t>
                                      </m:r>
                                      <m:r>
                                        <a:rPr lang="en-US" sz="2000" b="1" i="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𝐬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0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∆</m:t>
                                      </m:r>
                                      <m:r>
                                        <a:rPr lang="ru-RU" sz="20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𝜼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7" y="2495255"/>
                <a:ext cx="9085885" cy="9091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472972" y="3507774"/>
            <a:ext cx="4156907" cy="584775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66FF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convenient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variables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39552" y="4326650"/>
                <a:ext cx="1727268" cy="77886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66FF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b="1" i="1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b="1" i="1"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000" b="1" i="1">
                                    <a:effectLst/>
                                    <a:latin typeface="Cambria Math"/>
                                    <a:ea typeface="Calibri"/>
                                  </a:rPr>
                                </m:ctrlPr>
                              </m:sSupPr>
                              <m:e>
                                <m:r>
                                  <a:rPr lang="ru-RU" sz="2000" b="1" i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𝛈</m:t>
                                </m:r>
                              </m:e>
                              <m:sup>
                                <m:r>
                                  <a:rPr lang="ru-RU" sz="2000" b="1" i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(</m:t>
                                </m:r>
                                <m:r>
                                  <a:rPr lang="ru-RU" sz="2000" b="1" i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ru-RU" sz="2000" b="1" i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ru-RU" sz="2000" b="1" i="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2000" b="1" i="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𝛏</m:t>
                            </m:r>
                            <m:r>
                              <a:rPr lang="ru-RU" sz="2000" b="1" i="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2000" b="1" i="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𝐮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000" b="1" i="1">
                                    <a:effectLst/>
                                    <a:latin typeface="Cambria Math"/>
                                    <a:ea typeface="Calibri"/>
                                  </a:rPr>
                                </m:ctrlPr>
                              </m:sSupPr>
                              <m:e>
                                <m:r>
                                  <a:rPr lang="ru-RU" sz="2000" b="1" i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𝛈</m:t>
                                </m:r>
                              </m:e>
                              <m:sup>
                                <m:r>
                                  <a:rPr lang="ru-RU" sz="2000" b="1" i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(</m:t>
                                </m:r>
                                <m:r>
                                  <a:rPr lang="ru-RU" sz="2000" b="1" i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ru-RU" sz="2000" b="1" i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ru-RU" sz="2000" b="1" i="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2000" b="1" i="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𝛏</m:t>
                            </m:r>
                            <m:r>
                              <a:rPr lang="ru-RU" sz="2000" b="1" i="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2000" b="1" i="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𝐮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b="1" dirty="0">
                    <a:effectLst/>
                    <a:latin typeface="Times New Roman"/>
                    <a:ea typeface="Times New Roman"/>
                  </a:rPr>
                  <a:t> 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326650"/>
                <a:ext cx="1727268" cy="7788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38100">
                <a:solidFill>
                  <a:srgbClr val="0066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659948" y="4343833"/>
                <a:ext cx="2602507" cy="83131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66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b="1" i="1"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b="1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20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𝛏</m:t>
                              </m:r>
                              <m:r>
                                <a:rPr lang="en-US" sz="2000" b="1" i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  <m:r>
                                <a:rPr lang="ru-RU" sz="20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f>
                                <m:fPr>
                                  <m:type m:val="lin"/>
                                  <m:ctrlPr>
                                    <a:rPr lang="ru-RU" sz="2000" b="1" i="1">
                                      <a:effectLst/>
                                      <a:latin typeface="Cambria Math"/>
                                      <a:ea typeface="Calibri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ru-RU" sz="2000" b="1" i="1">
                                          <a:effectLst/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ru-RU" sz="2000" b="1" i="1">
                                              <a:effectLst/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000" b="1" i="0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𝛈</m:t>
                                          </m:r>
                                        </m:e>
                                        <m:sup>
                                          <m:r>
                                            <a:rPr lang="ru-RU" sz="2000" b="1" i="0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(</m:t>
                                          </m:r>
                                          <m:r>
                                            <a:rPr lang="ru-RU" sz="2000" b="1" i="0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𝟏</m:t>
                                          </m:r>
                                          <m:r>
                                            <a:rPr lang="ru-RU" sz="2000" b="1" i="0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lang="ru-RU" sz="2000" b="1" i="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ru-RU" sz="2000" b="1" i="1">
                                              <a:effectLst/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000" b="1" i="0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𝛈</m:t>
                                          </m:r>
                                        </m:e>
                                        <m:sup>
                                          <m:r>
                                            <a:rPr lang="ru-RU" sz="2000" b="1" i="0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(</m:t>
                                          </m:r>
                                          <m:r>
                                            <a:rPr lang="ru-RU" sz="2000" b="1" i="0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𝟐</m:t>
                                          </m:r>
                                          <m:r>
                                            <a:rPr lang="ru-RU" sz="2000" b="1" i="0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r>
                                    <a:rPr lang="ru-RU" sz="2000" b="1" i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0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𝐮</m:t>
                              </m:r>
                              <m:r>
                                <a:rPr lang="ru-RU" sz="20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f>
                                <m:fPr>
                                  <m:type m:val="lin"/>
                                  <m:ctrlPr>
                                    <a:rPr lang="ru-RU" sz="2000" b="1" i="1">
                                      <a:effectLst/>
                                      <a:latin typeface="Cambria Math"/>
                                      <a:ea typeface="Calibri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ru-RU" sz="2000" b="1" i="1">
                                          <a:effectLst/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ru-RU" sz="2000" b="1" i="1">
                                              <a:effectLst/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000" b="1" i="0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𝛈</m:t>
                                          </m:r>
                                        </m:e>
                                        <m:sup>
                                          <m:r>
                                            <a:rPr lang="ru-RU" sz="2000" b="1" i="0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(</m:t>
                                          </m:r>
                                          <m:r>
                                            <a:rPr lang="ru-RU" sz="2000" b="1" i="0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𝟏</m:t>
                                          </m:r>
                                          <m:r>
                                            <a:rPr lang="ru-RU" sz="2000" b="1" i="0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lang="ru-RU" sz="2000" b="1" i="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ru-RU" sz="2000" b="1" i="1">
                                              <a:effectLst/>
                                              <a:latin typeface="Cambria Math"/>
                                              <a:ea typeface="Calibr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000" b="1" i="0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𝛈</m:t>
                                          </m:r>
                                        </m:e>
                                        <m:sup>
                                          <m:r>
                                            <a:rPr lang="ru-RU" sz="2000" b="1" i="0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(</m:t>
                                          </m:r>
                                          <m:r>
                                            <a:rPr lang="ru-RU" sz="2000" b="1" i="0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𝟐</m:t>
                                          </m:r>
                                          <m:r>
                                            <a:rPr lang="ru-RU" sz="2000" b="1" i="0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r>
                                    <a:rPr lang="ru-RU" sz="2000" b="1" i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948" y="4343833"/>
                <a:ext cx="2602507" cy="83131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38100">
                <a:solidFill>
                  <a:srgbClr val="0066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041359" y="4327083"/>
                <a:ext cx="2175596" cy="8905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66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000" b="1" i="1">
                              <a:latin typeface="Cambria Math"/>
                              <a:ea typeface="Calibri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b="1" i="1">
                                  <a:effectLst/>
                                  <a:latin typeface="Cambria Math"/>
                                  <a:ea typeface="Calibri"/>
                                </a:rPr>
                              </m:ctrlPr>
                            </m:fPr>
                            <m:num>
                              <m:r>
                                <a:rPr lang="ru-RU" sz="20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𝛛</m:t>
                              </m:r>
                              <m:d>
                                <m:dPr>
                                  <m:ctrlPr>
                                    <a:rPr lang="ru-RU" sz="2000" b="1" i="1">
                                      <a:effectLst/>
                                      <a:latin typeface="Cambria Math"/>
                                      <a:ea typeface="Calibri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2000" b="1" i="1">
                                          <a:effectLst/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000" b="1" i="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𝛈</m:t>
                                      </m:r>
                                    </m:e>
                                    <m:sup>
                                      <m:r>
                                        <a:rPr lang="ru-RU" sz="2000" b="1" i="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(</m:t>
                                      </m:r>
                                      <m:r>
                                        <a:rPr lang="ru-RU" sz="2000" b="1" i="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𝟏</m:t>
                                      </m:r>
                                      <m:r>
                                        <a:rPr lang="ru-RU" sz="2000" b="1" i="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2000" b="1" i="1">
                                          <a:effectLst/>
                                          <a:latin typeface="Cambria Math"/>
                                          <a:ea typeface="Calibri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000" b="1" i="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𝛈</m:t>
                                      </m:r>
                                    </m:e>
                                    <m:sup>
                                      <m:r>
                                        <a:rPr lang="ru-RU" sz="2000" b="1" i="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(</m:t>
                                      </m:r>
                                      <m:r>
                                        <a:rPr lang="ru-RU" sz="2000" b="1" i="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  <m:r>
                                        <a:rPr lang="ru-RU" sz="2000" b="1" i="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ru-RU" sz="20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𝛛</m:t>
                              </m:r>
                              <m:d>
                                <m:dPr>
                                  <m:ctrlPr>
                                    <a:rPr lang="ru-RU" sz="2000" b="1" i="1">
                                      <a:effectLst/>
                                      <a:latin typeface="Cambria Math"/>
                                      <a:ea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𝐮</m:t>
                                  </m:r>
                                  <m:r>
                                    <a:rPr lang="ru-RU" sz="2000" b="1" i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,</m:t>
                                  </m:r>
                                  <m:r>
                                    <a:rPr lang="en-US" sz="2000" b="1" i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𝛏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ru-RU" sz="2000" b="1" i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ru-RU" sz="2000" b="1" i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359" y="4327083"/>
                <a:ext cx="2175596" cy="8905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38100">
                <a:solidFill>
                  <a:srgbClr val="0066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54850" y="5661248"/>
                <a:ext cx="8393614" cy="98039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66FF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200" b="1" i="1">
                              <a:latin typeface="Cambria Math"/>
                              <a:ea typeface="Calibri"/>
                            </a:rPr>
                          </m:ctrlPr>
                        </m:sSubSupPr>
                        <m:e>
                          <m:r>
                            <a:rPr lang="en-US" sz="22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𝐍</m:t>
                          </m:r>
                        </m:e>
                        <m:sub>
                          <m:r>
                            <a:rPr lang="ru-RU" sz="22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  <m:r>
                            <a:rPr lang="ru-RU" sz="22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ru-RU" sz="22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  <m:sup>
                          <m:r>
                            <a:rPr lang="ru-RU" sz="22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𝐜𝐨𝐥𝐥</m:t>
                          </m:r>
                        </m:sup>
                      </m:sSubSup>
                      <m:d>
                        <m:dPr>
                          <m:ctrlPr>
                            <a:rPr lang="ru-RU" sz="2200" b="1" i="1">
                              <a:effectLst/>
                              <a:latin typeface="Cambria Math"/>
                              <a:ea typeface="Calibri"/>
                            </a:rPr>
                          </m:ctrlPr>
                        </m:dPr>
                        <m:e>
                          <m:r>
                            <a:rPr lang="ru-RU" sz="22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𝛔</m:t>
                          </m:r>
                        </m:e>
                      </m:d>
                      <m:r>
                        <a:rPr lang="ru-RU" sz="2200" b="1" i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ru-RU" sz="2200" b="1" i="1">
                              <a:effectLst/>
                              <a:latin typeface="Cambria Math"/>
                              <a:ea typeface="Calibri"/>
                            </a:rPr>
                          </m:ctrlPr>
                        </m:sSubPr>
                        <m:e>
                          <m:r>
                            <a:rPr lang="ru-RU" sz="22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  <m:r>
                            <a:rPr lang="ru-RU" sz="22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∙</m:t>
                          </m:r>
                          <m:r>
                            <a:rPr lang="ru-RU" sz="22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𝛔</m:t>
                          </m:r>
                          <m:r>
                            <a:rPr lang="ru-RU" sz="22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∙</m:t>
                          </m:r>
                          <m:r>
                            <a:rPr lang="ru-RU" sz="22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𝐍</m:t>
                          </m:r>
                        </m:e>
                        <m:sub>
                          <m:r>
                            <a:rPr lang="ru-RU" sz="22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ru-RU" sz="2200" b="1" i="1">
                              <a:effectLst/>
                              <a:latin typeface="Cambria Math"/>
                              <a:ea typeface="Calibri"/>
                            </a:rPr>
                          </m:ctrlPr>
                        </m:sSubPr>
                        <m:e>
                          <m:r>
                            <a:rPr lang="ru-RU" sz="22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𝐍</m:t>
                          </m:r>
                        </m:e>
                        <m:sub>
                          <m:r>
                            <a:rPr lang="ru-RU" sz="22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</m:sSub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ru-RU" sz="2200" b="1" i="1">
                              <a:effectLst/>
                              <a:latin typeface="Cambria Math"/>
                              <a:ea typeface="Calibri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ru-RU" sz="22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𝐝𝐱𝐝𝐲</m:t>
                          </m:r>
                        </m:e>
                      </m:nary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ru-RU" sz="2200" b="1" i="1">
                              <a:effectLst/>
                              <a:latin typeface="Cambria Math"/>
                              <a:ea typeface="Calibri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2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𝐝𝐮𝐝</m:t>
                          </m:r>
                          <m:r>
                            <a:rPr lang="en-US" sz="22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𝛏</m:t>
                          </m:r>
                          <m:sSub>
                            <m:sSubPr>
                              <m:ctrlPr>
                                <a:rPr lang="ru-RU" sz="2200" b="1" i="1">
                                  <a:effectLst/>
                                  <a:latin typeface="Cambria Math"/>
                                  <a:ea typeface="Calibri"/>
                                </a:rPr>
                              </m:ctrlPr>
                            </m:sSubPr>
                            <m:e>
                              <m:r>
                                <a:rPr lang="ru-RU" sz="22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ru-RU" sz="22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200" b="1" i="1">
                                  <a:effectLst/>
                                  <a:latin typeface="Cambria Math"/>
                                  <a:ea typeface="Calibri"/>
                                </a:rPr>
                              </m:ctrlPr>
                            </m:dPr>
                            <m:e>
                              <m:r>
                                <a:rPr lang="ru-RU" sz="22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𝐱</m:t>
                              </m:r>
                              <m:r>
                                <a:rPr lang="ru-RU" sz="22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sz="22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ru-RU" sz="22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sz="22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𝐮</m:t>
                              </m:r>
                              <m:r>
                                <a:rPr lang="ru-RU" sz="22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lang="ru-RU" sz="22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𝛏</m:t>
                              </m:r>
                            </m:e>
                          </m:d>
                          <m:sSub>
                            <m:sSubPr>
                              <m:ctrlPr>
                                <a:rPr lang="ru-RU" sz="2200" b="1" i="1">
                                  <a:effectLst/>
                                  <a:latin typeface="Cambria Math"/>
                                  <a:ea typeface="Calibri"/>
                                </a:rPr>
                              </m:ctrlPr>
                            </m:sSubPr>
                            <m:e>
                              <m:r>
                                <a:rPr lang="ru-RU" sz="22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ru-RU" sz="22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200" b="1" i="1">
                                  <a:effectLst/>
                                  <a:latin typeface="Cambria Math"/>
                                  <a:ea typeface="Calibri"/>
                                </a:rPr>
                              </m:ctrlPr>
                            </m:dPr>
                            <m:e>
                              <m:r>
                                <a:rPr lang="ru-RU" sz="22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𝐱</m:t>
                              </m:r>
                              <m:r>
                                <a:rPr lang="ru-RU" sz="22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sz="22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ru-RU" sz="22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sz="22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𝐮</m:t>
                              </m:r>
                              <m:r>
                                <a:rPr lang="ru-RU" sz="22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r>
                                <a:rPr lang="ru-RU" sz="2200" b="1" i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50" y="5661248"/>
                <a:ext cx="8393614" cy="98039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38100">
                <a:solidFill>
                  <a:srgbClr val="0066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7348</TotalTime>
  <Words>4569</Words>
  <Application>Microsoft Office PowerPoint</Application>
  <PresentationFormat>Экран (4:3)</PresentationFormat>
  <Paragraphs>451</Paragraphs>
  <Slides>55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55</vt:i4>
      </vt:variant>
    </vt:vector>
  </HeadingPairs>
  <TitlesOfParts>
    <vt:vector size="59" baseType="lpstr">
      <vt:lpstr>Воздушный поток</vt:lpstr>
      <vt:lpstr>1_Воздушный поток</vt:lpstr>
      <vt:lpstr>Формула</vt:lpstr>
      <vt:lpstr>Уравнение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453</cp:revision>
  <dcterms:created xsi:type="dcterms:W3CDTF">2016-03-15T06:32:52Z</dcterms:created>
  <dcterms:modified xsi:type="dcterms:W3CDTF">2019-06-21T03:35:46Z</dcterms:modified>
</cp:coreProperties>
</file>